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</p:sldMasterIdLst>
  <p:notesMasterIdLst>
    <p:notesMasterId r:id="rId19"/>
  </p:notesMasterIdLst>
  <p:handoutMasterIdLst>
    <p:handoutMasterId r:id="rId20"/>
  </p:handoutMasterIdLst>
  <p:sldIdLst>
    <p:sldId id="526" r:id="rId5"/>
    <p:sldId id="601" r:id="rId6"/>
    <p:sldId id="637" r:id="rId7"/>
    <p:sldId id="619" r:id="rId8"/>
    <p:sldId id="620" r:id="rId9"/>
    <p:sldId id="638" r:id="rId10"/>
    <p:sldId id="639" r:id="rId11"/>
    <p:sldId id="621" r:id="rId12"/>
    <p:sldId id="640" r:id="rId13"/>
    <p:sldId id="642" r:id="rId14"/>
    <p:sldId id="643" r:id="rId15"/>
    <p:sldId id="644" r:id="rId16"/>
    <p:sldId id="645" r:id="rId17"/>
    <p:sldId id="618" r:id="rId18"/>
  </p:sldIdLst>
  <p:sldSz cx="9144000" cy="5143500" type="screen16x9"/>
  <p:notesSz cx="6950075" cy="92360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6FF"/>
    <a:srgbClr val="5D84FF"/>
    <a:srgbClr val="3366FF"/>
    <a:srgbClr val="6699FF"/>
    <a:srgbClr val="0066FF"/>
    <a:srgbClr val="3399FF"/>
    <a:srgbClr val="0A7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5" autoAdjust="0"/>
    <p:restoredTop sz="90538" autoAdjust="0"/>
  </p:normalViewPr>
  <p:slideViewPr>
    <p:cSldViewPr snapToGrid="0">
      <p:cViewPr varScale="1">
        <p:scale>
          <a:sx n="86" d="100"/>
          <a:sy n="86" d="100"/>
        </p:scale>
        <p:origin x="85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9C3EA-1CED-4A9F-80E1-3AE7CF1D1D06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A1839-73EB-4B7E-A4E3-086551F2F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8443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77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8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50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11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350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3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00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09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8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4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0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4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10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powrr.ni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.lib.niu.edu/policy/digital-preservation/digital-preservation-polic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gital.lib.niu.edu/policy/digital-preservation-implementation-pla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powrr.niu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wrr-wiki.lib.niu.edu/images/d/db/2014_Feb_NIU_Case_Study_Overall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pic>
        <p:nvPicPr>
          <p:cNvPr id="5" name="image00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420013"/>
            <a:ext cx="7010400" cy="127586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BMRC_Profil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027" y="3887980"/>
            <a:ext cx="2595902" cy="1179320"/>
          </a:xfrm>
          <a:prstGeom prst="rect">
            <a:avLst/>
          </a:prstGeom>
        </p:spPr>
      </p:pic>
      <p:sp>
        <p:nvSpPr>
          <p:cNvPr id="8" name="Shape 23"/>
          <p:cNvSpPr txBox="1">
            <a:spLocks/>
          </p:cNvSpPr>
          <p:nvPr/>
        </p:nvSpPr>
        <p:spPr>
          <a:xfrm>
            <a:off x="524221" y="3118979"/>
            <a:ext cx="7772400" cy="59516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Calibri"/>
              </a:rPr>
              <a:t>Lynne M. Thomas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/>
              </a:rPr>
              <a:t>(former) Curator, Rare Books and Special Collections</a:t>
            </a:r>
          </a:p>
        </p:txBody>
      </p:sp>
      <p:sp>
        <p:nvSpPr>
          <p:cNvPr id="9" name="Shape 23"/>
          <p:cNvSpPr txBox="1">
            <a:spLocks/>
          </p:cNvSpPr>
          <p:nvPr/>
        </p:nvSpPr>
        <p:spPr>
          <a:xfrm>
            <a:off x="133684" y="3540313"/>
            <a:ext cx="5771805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" sz="2000" dirty="0">
                <a:solidFill>
                  <a:schemeClr val="tx1"/>
                </a:solidFill>
                <a:latin typeface="Calibri"/>
              </a:rPr>
              <a:t>This POWRR Institute is generously funded by the</a:t>
            </a:r>
          </a:p>
        </p:txBody>
      </p:sp>
      <p:sp>
        <p:nvSpPr>
          <p:cNvPr id="10" name="Shape 23">
            <a:extLst>
              <a:ext uri="{FF2B5EF4-FFF2-40B4-BE49-F238E27FC236}">
                <a16:creationId xmlns:a16="http://schemas.microsoft.com/office/drawing/2014/main" id="{9C7D56FD-2263-4805-81A8-32413913F70C}"/>
              </a:ext>
            </a:extLst>
          </p:cNvPr>
          <p:cNvSpPr txBox="1">
            <a:spLocks/>
          </p:cNvSpPr>
          <p:nvPr/>
        </p:nvSpPr>
        <p:spPr>
          <a:xfrm>
            <a:off x="362642" y="1821589"/>
            <a:ext cx="8095558" cy="1159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" sz="4000" dirty="0">
                <a:solidFill>
                  <a:srgbClr val="C00000"/>
                </a:solidFill>
                <a:latin typeface="Calibri"/>
              </a:rPr>
              <a:t>NIU Case Study</a:t>
            </a:r>
            <a:endParaRPr lang="en" sz="4000" i="1" dirty="0">
              <a:solidFill>
                <a:srgbClr val="C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964851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11163"/>
            <a:ext cx="8867549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What We Have Now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58" y="1031719"/>
            <a:ext cx="8005964" cy="2587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2336" indent="-402336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Digital preservation policy: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http://digital.lib.niu.edu/policy/digital-preservation/digital-preservation-policy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02336" indent="-402336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Digital preservation plan: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http://digital.lib.niu.edu/policy/digital-preservation-implementation-plan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74018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11163"/>
            <a:ext cx="8867549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What We Have Now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997415ED-55FE-4CAB-972B-5465781AD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13" y="731546"/>
            <a:ext cx="7051394" cy="39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77759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11163"/>
            <a:ext cx="8867549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A Rudimentary, Plausible Workflow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097" y="848966"/>
            <a:ext cx="81516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Document as it arrives. (Archon, spreadsheets)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Get. It. Off. Original. Carrier. And. Onto. Local. Server. Space.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“Clean Machine” where feasible.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Basic preservation metadata added.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Bag it and preserve it in the cloud.</a:t>
            </a:r>
          </a:p>
        </p:txBody>
      </p:sp>
    </p:spTree>
    <p:extLst>
      <p:ext uri="{BB962C8B-B14F-4D97-AF65-F5344CB8AC3E}">
        <p14:creationId xmlns:p14="http://schemas.microsoft.com/office/powerpoint/2010/main" val="3415650704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11163"/>
            <a:ext cx="8867549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Lessons Learned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99512" y="659958"/>
            <a:ext cx="74642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can you do NOW is always more productive than Nothing Can Be Done.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Stubbornness counts … and it can work.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time is a bigger resource than money, focus on policy &amp; planning.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your plan &amp; policy person-proof – people leave but the needs don’t.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iterative. And that is okay.</a:t>
            </a:r>
          </a:p>
        </p:txBody>
      </p:sp>
    </p:spTree>
    <p:extLst>
      <p:ext uri="{BB962C8B-B14F-4D97-AF65-F5344CB8AC3E}">
        <p14:creationId xmlns:p14="http://schemas.microsoft.com/office/powerpoint/2010/main" val="184512598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pic>
        <p:nvPicPr>
          <p:cNvPr id="5" name="image00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420013"/>
            <a:ext cx="7010400" cy="127586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3384816" y="3412531"/>
            <a:ext cx="2374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3200" b="1" dirty="0">
                <a:solidFill>
                  <a:srgbClr val="C00000"/>
                </a:solidFill>
                <a:latin typeface="Calibri"/>
              </a:rPr>
              <a:t>QUESTIONS?</a:t>
            </a:r>
            <a:endParaRPr lang="en-US" sz="3200" b="1" dirty="0"/>
          </a:p>
        </p:txBody>
      </p:sp>
      <p:sp>
        <p:nvSpPr>
          <p:cNvPr id="10" name="Shape 23">
            <a:extLst>
              <a:ext uri="{FF2B5EF4-FFF2-40B4-BE49-F238E27FC236}">
                <a16:creationId xmlns:a16="http://schemas.microsoft.com/office/drawing/2014/main" id="{D51E134B-BE79-4ABA-B8CE-7AD75D12D507}"/>
              </a:ext>
            </a:extLst>
          </p:cNvPr>
          <p:cNvSpPr txBox="1">
            <a:spLocks/>
          </p:cNvSpPr>
          <p:nvPr/>
        </p:nvSpPr>
        <p:spPr>
          <a:xfrm>
            <a:off x="362642" y="2020863"/>
            <a:ext cx="8095558" cy="1159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" sz="4000" dirty="0">
                <a:solidFill>
                  <a:srgbClr val="C00000"/>
                </a:solidFill>
                <a:latin typeface="Calibri"/>
              </a:rPr>
              <a:t>Technology Module: NIU Case Study</a:t>
            </a:r>
            <a:endParaRPr lang="en" sz="4000" i="1" dirty="0">
              <a:solidFill>
                <a:srgbClr val="C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00095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Where We Came From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48" y="2119851"/>
            <a:ext cx="74676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76727" y="783380"/>
            <a:ext cx="8118526" cy="4301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Digitization projects mostly grant funded over a decade.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Ongoing acquisition of born-digital archival materials.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Lots of information/expertise, but no plan or policy.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repository management platforms/software that didn’t play well together.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Open source, no direct funding.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Full case study (2014)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http://powrr-wiki.lib.niu.edu/images/d/db/2014_Feb_NIU_Case_Study_Overall.pdf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9397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-63611" y="11163"/>
            <a:ext cx="8719664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What We Were Facing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0284" y="965568"/>
            <a:ext cx="8044711" cy="374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Scattered collection– no idea what we had, how much of it, what formats, and where it lived.</a:t>
            </a: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Scattered staff: this was no one’s job and everyone’s job.</a:t>
            </a: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Library vs. campus IT in an age of scarcity.</a:t>
            </a: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Getting from “we need to do this, really” to “resources go here.”</a:t>
            </a:r>
          </a:p>
        </p:txBody>
      </p:sp>
    </p:spTree>
    <p:extLst>
      <p:ext uri="{BB962C8B-B14F-4D97-AF65-F5344CB8AC3E}">
        <p14:creationId xmlns:p14="http://schemas.microsoft.com/office/powerpoint/2010/main" val="47503788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Our Experience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83363" y="810548"/>
            <a:ext cx="8074837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 push-pull between…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b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Admin: “</a:t>
            </a:r>
            <a:r>
              <a:rPr lang="en-US" sz="2400" i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tell us what you will need at its most minimal level</a:t>
            </a: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” </a:t>
            </a:r>
            <a:b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				</a:t>
            </a:r>
            <a:r>
              <a:rPr lang="en-US" sz="24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and </a:t>
            </a:r>
            <a:b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Us: “</a:t>
            </a:r>
            <a:r>
              <a:rPr lang="en-US" sz="2400" i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We won’t know what we will need until we know how we are doing it, which is dictated by what resources we have</a:t>
            </a: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.”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At some point, we needed to make some choices and begin figuring out how to implement and fund them.</a:t>
            </a:r>
          </a:p>
        </p:txBody>
      </p:sp>
    </p:spTree>
    <p:extLst>
      <p:ext uri="{BB962C8B-B14F-4D97-AF65-F5344CB8AC3E}">
        <p14:creationId xmlns:p14="http://schemas.microsoft.com/office/powerpoint/2010/main" val="245739500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Steps We Took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1284" y="952091"/>
            <a:ext cx="7942921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Digital POWRR grant #1.</a:t>
            </a:r>
          </a:p>
          <a:p>
            <a:pPr marL="514350" lvl="0" indent="-51435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Advocacy, advocacy, advocacy … and a few arguments.</a:t>
            </a:r>
          </a:p>
          <a:p>
            <a:pPr marL="514350" lvl="0" indent="-51435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Open source, sort of.</a:t>
            </a:r>
          </a:p>
          <a:p>
            <a:pPr marL="514350" lvl="0" indent="-51435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What do we STOP doing?</a:t>
            </a:r>
          </a:p>
          <a:p>
            <a:pPr marL="514350" lvl="0" indent="-51435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 chain of stopgaps and failures that led to more reasonable choices.</a:t>
            </a:r>
          </a:p>
        </p:txBody>
      </p:sp>
    </p:spTree>
    <p:extLst>
      <p:ext uri="{BB962C8B-B14F-4D97-AF65-F5344CB8AC3E}">
        <p14:creationId xmlns:p14="http://schemas.microsoft.com/office/powerpoint/2010/main" val="16581307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-21675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Failure Points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3395" y="1171501"/>
            <a:ext cx="78764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considered us a low-priority project 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Relationship frustrations and how to navigate them.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Allocations didn’t always match actual needs.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Two-year state budget stalemate.</a:t>
            </a:r>
          </a:p>
        </p:txBody>
      </p:sp>
    </p:spTree>
    <p:extLst>
      <p:ext uri="{BB962C8B-B14F-4D97-AF65-F5344CB8AC3E}">
        <p14:creationId xmlns:p14="http://schemas.microsoft.com/office/powerpoint/2010/main" val="257177981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Further Failure Points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68351" y="934678"/>
            <a:ext cx="7772401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 of web developer position.</a:t>
            </a:r>
          </a:p>
          <a:p>
            <a:pPr marL="457200" indent="-457200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“There are over 1.4 million files on the NAS that are over 3 years old.”</a:t>
            </a:r>
          </a:p>
          <a:p>
            <a:pPr marL="457200" indent="-457200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server failures.</a:t>
            </a:r>
          </a:p>
          <a:p>
            <a:pPr marL="457200" indent="-457200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a deaccessioning policy.</a:t>
            </a:r>
          </a:p>
          <a:p>
            <a:pPr marL="457200" indent="-457200" defTabSz="578358">
              <a:lnSpc>
                <a:spcPct val="150000"/>
              </a:lnSpc>
              <a:spcBef>
                <a:spcPts val="1100"/>
              </a:spcBef>
              <a:buFont typeface="Wingdings" panose="05000000000000000000" pitchFamily="2" charset="2"/>
              <a:buChar char="Ø"/>
              <a:defRPr sz="4158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 with software used to sync cloud storage.</a:t>
            </a:r>
          </a:p>
        </p:txBody>
      </p:sp>
    </p:spTree>
    <p:extLst>
      <p:ext uri="{BB962C8B-B14F-4D97-AF65-F5344CB8AC3E}">
        <p14:creationId xmlns:p14="http://schemas.microsoft.com/office/powerpoint/2010/main" val="1059028961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11163"/>
            <a:ext cx="8867549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Lessons Learned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38226" y="906604"/>
            <a:ext cx="900577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Brutal honesty and occasional public shaming can work wonders.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 will have multiple false starts and failures, and THAT IS OKAY.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you learn from the failures is what matters.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a slower process than you think.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there is no budget, try to make reasonable choices.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But. Make. Choices. </a:t>
            </a:r>
          </a:p>
          <a:p>
            <a:pPr marL="571500" lvl="1" indent="-571500">
              <a:buFont typeface="Wingdings" panose="05000000000000000000" pitchFamily="2" charset="2"/>
              <a:buChar char="Ø"/>
            </a:pP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33164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11163"/>
            <a:ext cx="8867549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Steps After Failures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004825"/>
            <a:ext cx="8157203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1534" lvl="1" indent="-342900" defTabSz="519937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 sz="2848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Adjustments to storage solution.</a:t>
            </a:r>
          </a:p>
          <a:p>
            <a:pPr marL="851534" lvl="1" indent="-342900" defTabSz="519937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 sz="2848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Committee to create policy &amp; plan.</a:t>
            </a:r>
          </a:p>
          <a:p>
            <a:pPr marL="851534" lvl="1" indent="-342900" defTabSz="519937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 sz="2848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Spelling out required maintenance for IT.</a:t>
            </a:r>
          </a:p>
          <a:p>
            <a:pPr marL="851534" lvl="1" indent="-342900" defTabSz="519937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 sz="2848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Adjustments to the team.</a:t>
            </a:r>
          </a:p>
          <a:p>
            <a:pPr marL="851534" lvl="1" indent="-342900" defTabSz="519937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Ø"/>
              <a:defRPr sz="2848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Willingness to re-engage.</a:t>
            </a:r>
          </a:p>
        </p:txBody>
      </p:sp>
    </p:spTree>
    <p:extLst>
      <p:ext uri="{BB962C8B-B14F-4D97-AF65-F5344CB8AC3E}">
        <p14:creationId xmlns:p14="http://schemas.microsoft.com/office/powerpoint/2010/main" val="74736213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c70f9b-8ec7-44e8-b131-d6f2f821bcef">
      <UserInfo>
        <DisplayName>Stacey Erdman</DisplayName>
        <AccountId>15</AccountId>
        <AccountType/>
      </UserInfo>
      <UserInfo>
        <DisplayName>Jaime Schumacher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16824E1AD64545BFD170BFA930F605" ma:contentTypeVersion="4" ma:contentTypeDescription="Create a new document." ma:contentTypeScope="" ma:versionID="b4c2364c4c5de570a44242335dc50a32">
  <xsd:schema xmlns:xsd="http://www.w3.org/2001/XMLSchema" xmlns:xs="http://www.w3.org/2001/XMLSchema" xmlns:p="http://schemas.microsoft.com/office/2006/metadata/properties" xmlns:ns2="45c70f9b-8ec7-44e8-b131-d6f2f821bcef" targetNamespace="http://schemas.microsoft.com/office/2006/metadata/properties" ma:root="true" ma:fieldsID="32744e19141a99d9521d254477dcce4c" ns2:_="">
    <xsd:import namespace="45c70f9b-8ec7-44e8-b131-d6f2f821bc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c70f9b-8ec7-44e8-b131-d6f2f821bc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67816-89EC-49BC-9C01-7D22579F7B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FFD9C-CEAF-4B1A-A1BD-348BC11C4397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45c70f9b-8ec7-44e8-b131-d6f2f821bcef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B5247AE-DDB9-45CE-83D1-49992AC82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c70f9b-8ec7-44e8-b131-d6f2f821b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506</Words>
  <Application>Microsoft Office PowerPoint</Application>
  <PresentationFormat>On-screen Show (16:9)</PresentationFormat>
  <Paragraphs>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simple-light</vt:lpstr>
      <vt:lpstr>PowerPoint Presentation</vt:lpstr>
      <vt:lpstr>Where We Came From</vt:lpstr>
      <vt:lpstr>What We Were Facing</vt:lpstr>
      <vt:lpstr>Our Experience</vt:lpstr>
      <vt:lpstr>Steps We Took</vt:lpstr>
      <vt:lpstr>Failure Points</vt:lpstr>
      <vt:lpstr>Further Failure Points</vt:lpstr>
      <vt:lpstr>Lessons Learned</vt:lpstr>
      <vt:lpstr>Steps After Failures</vt:lpstr>
      <vt:lpstr>What We Have Now</vt:lpstr>
      <vt:lpstr>What We Have Now</vt:lpstr>
      <vt:lpstr>A Rudimentary, Plausible Workflow</vt:lpstr>
      <vt:lpstr>Lessons Learned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Digital Preservation on a Shoestring</dc:title>
  <dc:creator>Jaime Schumacher</dc:creator>
  <cp:lastModifiedBy>library</cp:lastModifiedBy>
  <cp:revision>97</cp:revision>
  <dcterms:modified xsi:type="dcterms:W3CDTF">2017-11-25T05:51:21Z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0x010100BE16824E1AD64545BFD170BFA930F605</vt:lpwstr>
  </property>
</Properties>
</file>