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314" r:id="rId6"/>
    <p:sldId id="316" r:id="rId7"/>
    <p:sldId id="315" r:id="rId8"/>
    <p:sldId id="317" r:id="rId9"/>
    <p:sldId id="319" r:id="rId10"/>
    <p:sldId id="320" r:id="rId11"/>
    <p:sldId id="325" r:id="rId12"/>
    <p:sldId id="322" r:id="rId13"/>
    <p:sldId id="323" r:id="rId14"/>
    <p:sldId id="321" r:id="rId15"/>
    <p:sldId id="326" r:id="rId16"/>
    <p:sldId id="3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Day Thomson" initials="SDT" lastIdx="1" clrIdx="0">
    <p:extLst>
      <p:ext uri="{19B8F6BF-5375-455C-9EA6-DF929625EA0E}">
        <p15:presenceInfo xmlns:p15="http://schemas.microsoft.com/office/powerpoint/2012/main" userId="b4fabde65419b8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485"/>
    <a:srgbClr val="008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64149" autoAdjust="0"/>
  </p:normalViewPr>
  <p:slideViewPr>
    <p:cSldViewPr snapToGrid="0">
      <p:cViewPr varScale="1">
        <p:scale>
          <a:sx n="70" d="100"/>
          <a:sy n="70"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35911-C4C7-4599-A1FB-F86097358737}" type="datetimeFigureOut">
              <a:rPr lang="en-GB" smtClean="0"/>
              <a:t>04/05/2017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BF6B2-4647-4E6B-8EA3-3CCA765D1C04}" type="slidenum">
              <a:rPr lang="en-GB" smtClean="0"/>
              <a:t>‹#›</a:t>
            </a:fld>
            <a:endParaRPr lang="en-GB"/>
          </a:p>
        </p:txBody>
      </p:sp>
    </p:spTree>
    <p:extLst>
      <p:ext uri="{BB962C8B-B14F-4D97-AF65-F5344CB8AC3E}">
        <p14:creationId xmlns:p14="http://schemas.microsoft.com/office/powerpoint/2010/main" val="107451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At a fundamental</a:t>
            </a:r>
            <a:r>
              <a:rPr lang="en-GB" baseline="0" dirty="0"/>
              <a:t> level, all digital data is stored as a series of 0s and 1s. These are “binary digits” or “bits”. </a:t>
            </a:r>
            <a:endParaRPr lang="en-GB" dirty="0"/>
          </a:p>
          <a:p>
            <a:pPr marL="171450" indent="-171450">
              <a:buFont typeface="Arial" panose="020B0604020202020204" pitchFamily="34" charset="0"/>
              <a:buChar char="•"/>
            </a:pPr>
            <a:r>
              <a:rPr lang="en-GB" dirty="0"/>
              <a:t>There</a:t>
            </a:r>
            <a:r>
              <a:rPr lang="en-GB" baseline="0" dirty="0"/>
              <a:t> are many challenges that digital preservation seeks to solve, not least of which is preserving our ability to decode digital data and gain access to the useful information encoded within it</a:t>
            </a:r>
          </a:p>
          <a:p>
            <a:pPr marL="171450" indent="-171450">
              <a:buFont typeface="Arial" panose="020B0604020202020204" pitchFamily="34" charset="0"/>
              <a:buChar char="•"/>
            </a:pPr>
            <a:r>
              <a:rPr lang="en-GB" baseline="0" dirty="0"/>
              <a:t>But at its most basic and perhaps critical level, we need to make sure that that this encoded data, our files or streams of bits, are not lost or damaged</a:t>
            </a:r>
          </a:p>
          <a:p>
            <a:pPr marL="171450" indent="-171450">
              <a:buFont typeface="Arial" panose="020B0604020202020204" pitchFamily="34" charset="0"/>
              <a:buChar char="•"/>
            </a:pPr>
            <a:r>
              <a:rPr lang="en-GB" baseline="0" dirty="0"/>
              <a:t>This session will describe some approaches to make sure that we can simply *keep the bits*</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2</a:t>
            </a:fld>
            <a:endParaRPr lang="en-GB"/>
          </a:p>
        </p:txBody>
      </p:sp>
    </p:spTree>
    <p:extLst>
      <p:ext uri="{BB962C8B-B14F-4D97-AF65-F5344CB8AC3E}">
        <p14:creationId xmlns:p14="http://schemas.microsoft.com/office/powerpoint/2010/main" val="171289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There are some further risks to be aware of:</a:t>
            </a:r>
          </a:p>
          <a:p>
            <a:pPr marL="171450" indent="-171450">
              <a:buFont typeface="Arial" panose="020B0604020202020204" pitchFamily="34" charset="0"/>
              <a:buChar char="•"/>
            </a:pPr>
            <a:r>
              <a:rPr lang="en-GB" dirty="0"/>
              <a:t>A single storage</a:t>
            </a:r>
            <a:r>
              <a:rPr lang="en-GB" baseline="0" dirty="0"/>
              <a:t> technology (either the storage media itself, or the software and hardware that manages and provides access to it) could have some kind of flaw. Perhaps a software bug or manufacturing fault. Keeping copies of your data on at least two different kinds of storage technologies should mitigate this risk considerably.</a:t>
            </a:r>
          </a:p>
          <a:p>
            <a:pPr marL="171450" indent="-171450">
              <a:buFont typeface="Arial" panose="020B0604020202020204" pitchFamily="34" charset="0"/>
              <a:buChar char="•"/>
            </a:pPr>
            <a:r>
              <a:rPr lang="en-GB" baseline="0" dirty="0"/>
              <a:t>Human error or perhaps even malicious damage is a potentially very high risk, if low in probability. Ensuring that no single member of staff has write access to every copy of your data could mitigate this risk, but is often a difficult challenge in organisational terms.</a:t>
            </a:r>
          </a:p>
          <a:p>
            <a:pPr marL="171450" indent="-171450">
              <a:buFont typeface="Arial" panose="020B0604020202020204" pitchFamily="34" charset="0"/>
              <a:buChar char="•"/>
            </a:pPr>
            <a:r>
              <a:rPr lang="en-GB" baseline="0" dirty="0"/>
              <a:t>Ultimately many of our techniques for tackling bit preservation are about avoiding keeping all your digital eggs in one basket.</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11</a:t>
            </a:fld>
            <a:endParaRPr lang="en-GB"/>
          </a:p>
        </p:txBody>
      </p:sp>
    </p:spTree>
    <p:extLst>
      <p:ext uri="{BB962C8B-B14F-4D97-AF65-F5344CB8AC3E}">
        <p14:creationId xmlns:p14="http://schemas.microsoft.com/office/powerpoint/2010/main" val="400435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12</a:t>
            </a:fld>
            <a:endParaRPr lang="en-GB"/>
          </a:p>
        </p:txBody>
      </p:sp>
    </p:spTree>
    <p:extLst>
      <p:ext uri="{BB962C8B-B14F-4D97-AF65-F5344CB8AC3E}">
        <p14:creationId xmlns:p14="http://schemas.microsoft.com/office/powerpoint/2010/main" val="183574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13</a:t>
            </a:fld>
            <a:endParaRPr lang="en-GB"/>
          </a:p>
        </p:txBody>
      </p:sp>
    </p:spTree>
    <p:extLst>
      <p:ext uri="{BB962C8B-B14F-4D97-AF65-F5344CB8AC3E}">
        <p14:creationId xmlns:p14="http://schemas.microsoft.com/office/powerpoint/2010/main" val="303721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Our</a:t>
            </a:r>
            <a:r>
              <a:rPr lang="en-GB" baseline="0" dirty="0"/>
              <a:t> data faces a variety of risks. If left alone, it’s not likely to survive intact on into the future (‘benign neglect’).</a:t>
            </a:r>
          </a:p>
          <a:p>
            <a:pPr marL="171450" indent="-171450">
              <a:buFont typeface="Arial" panose="020B0604020202020204" pitchFamily="34" charset="0"/>
              <a:buChar char="•"/>
            </a:pPr>
            <a:r>
              <a:rPr lang="en-GB" baseline="0" dirty="0"/>
              <a:t>What are the risks?</a:t>
            </a:r>
          </a:p>
          <a:p>
            <a:pPr marL="628650" lvl="1" indent="-171450">
              <a:buFont typeface="Arial" panose="020B0604020202020204" pitchFamily="34" charset="0"/>
              <a:buChar char="•"/>
            </a:pPr>
            <a:r>
              <a:rPr lang="en-GB" baseline="0" dirty="0"/>
              <a:t>Media obsolescence – when storage media, such as tape, floppy disks or CDs become obsolete. You no longer have the hardware needed to read them. Example – my laptop doesn’t even have a disc drive.</a:t>
            </a:r>
          </a:p>
          <a:p>
            <a:pPr marL="628650" lvl="1" indent="-171450">
              <a:buFont typeface="Arial" panose="020B0604020202020204" pitchFamily="34" charset="0"/>
              <a:buChar char="•"/>
            </a:pPr>
            <a:r>
              <a:rPr lang="en-GB" baseline="0" dirty="0"/>
              <a:t>Media failure – storage media is commodity product and tends to have a reasonably short lifespan. Most hard disks tend to have a reliable lifetime of around 5 years. A commonly cited example of media failure is ‘bit rot’ – though all forms of storage media are subject to different forms of decay, bit rot refers to the loss of data due to the small electronic charge of a bit, or alternatively, by cosmic rays or other high energy particles. This can be avoided by using different forms of storage media and refreshing data onto new storage media over time. </a:t>
            </a:r>
          </a:p>
          <a:p>
            <a:pPr marL="628650" lvl="1" indent="-171450">
              <a:buFont typeface="Arial" panose="020B0604020202020204" pitchFamily="34" charset="0"/>
              <a:buChar char="•"/>
            </a:pPr>
            <a:r>
              <a:rPr lang="en-GB" baseline="0" dirty="0"/>
              <a:t>Disaster – Fire, flood, etc.</a:t>
            </a:r>
          </a:p>
          <a:p>
            <a:pPr marL="628650" lvl="1" indent="-171450">
              <a:buFont typeface="Arial" panose="020B0604020202020204" pitchFamily="34" charset="0"/>
              <a:buChar char="•"/>
            </a:pPr>
            <a:endParaRPr lang="en-GB" baseline="0" dirty="0"/>
          </a:p>
          <a:p>
            <a:pPr marL="628650" lvl="1" indent="-171450">
              <a:buFont typeface="Arial" panose="020B0604020202020204" pitchFamily="34" charset="0"/>
              <a:buChar cha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Worse still, any loss may not be entirely clear to the casual observer. In fact it may require massive manual effort just to work out if any of your data has become damaged. Unless some care is taken to manage and preserve the data properly.</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3</a:t>
            </a:fld>
            <a:endParaRPr lang="en-GB"/>
          </a:p>
        </p:txBody>
      </p:sp>
    </p:spTree>
    <p:extLst>
      <p:ext uri="{BB962C8B-B14F-4D97-AF65-F5344CB8AC3E}">
        <p14:creationId xmlns:p14="http://schemas.microsoft.com/office/powerpoint/2010/main" val="170044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 what</a:t>
            </a:r>
            <a:r>
              <a:rPr lang="en-GB" baseline="0" dirty="0"/>
              <a:t> happens when these risks bite? The outcome is often unpredictable:</a:t>
            </a:r>
          </a:p>
          <a:p>
            <a:pPr marL="171450" indent="-171450">
              <a:buFont typeface="Arial" panose="020B0604020202020204" pitchFamily="34" charset="0"/>
              <a:buChar char="•"/>
            </a:pPr>
            <a:r>
              <a:rPr lang="en-GB" baseline="0" dirty="0"/>
              <a:t>Media degradation will often lead to a complete failure of the storage device. In other words, you can’t read back any of the data stored on it.</a:t>
            </a:r>
          </a:p>
          <a:p>
            <a:pPr marL="171450" indent="-171450">
              <a:buFont typeface="Arial" panose="020B0604020202020204" pitchFamily="34" charset="0"/>
              <a:buChar char="•"/>
            </a:pPr>
            <a:r>
              <a:rPr lang="en-GB" baseline="0" dirty="0"/>
              <a:t>In some cases, damage might be more subtle. Some of the bits in a </a:t>
            </a:r>
            <a:r>
              <a:rPr lang="en-GB" baseline="0" dirty="0" err="1"/>
              <a:t>bitstream</a:t>
            </a:r>
            <a:r>
              <a:rPr lang="en-GB" baseline="0" dirty="0"/>
              <a:t> might become lost or damaged. This might lead to an obvious result as in the case of this before (left) and after (right) screenshot of a digitised newspaper page.</a:t>
            </a:r>
          </a:p>
          <a:p>
            <a:pPr marL="171450" indent="-171450">
              <a:buFont typeface="Arial" panose="020B0604020202020204" pitchFamily="34" charset="0"/>
              <a:buChar char="•"/>
            </a:pPr>
            <a:r>
              <a:rPr lang="en-GB" baseline="0" dirty="0"/>
              <a:t>Alternatively, damage might be less difficult to recognise visually. Some of the newspaper pages that were also damaged looked fine until you zoomed in, and they became fuzzy. Although the </a:t>
            </a:r>
            <a:r>
              <a:rPr lang="en-GB" baseline="0" dirty="0" err="1"/>
              <a:t>bitstream</a:t>
            </a:r>
            <a:r>
              <a:rPr lang="en-GB" baseline="0" dirty="0"/>
              <a:t> was damaged, the viewer software did it’s best to render the image without informing the user. Things are not always as they seem!</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4</a:t>
            </a:fld>
            <a:endParaRPr lang="en-GB"/>
          </a:p>
        </p:txBody>
      </p:sp>
    </p:spTree>
    <p:extLst>
      <p:ext uri="{BB962C8B-B14F-4D97-AF65-F5344CB8AC3E}">
        <p14:creationId xmlns:p14="http://schemas.microsoft.com/office/powerpoint/2010/main" val="302562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 how do we solve these problems?</a:t>
            </a:r>
          </a:p>
          <a:p>
            <a:pPr marL="171450" indent="-171450">
              <a:buFont typeface="Arial" panose="020B0604020202020204" pitchFamily="34" charset="0"/>
              <a:buChar char="•"/>
            </a:pPr>
            <a:r>
              <a:rPr lang="en-GB" dirty="0"/>
              <a:t>Keep more than one copy of the data. 2 is ok, 3 is great. Some organisations store 4 copies.</a:t>
            </a:r>
            <a:endParaRPr lang="en-GB" baseline="0" dirty="0"/>
          </a:p>
          <a:p>
            <a:pPr marL="171450" indent="-171450">
              <a:buFont typeface="Arial" panose="020B0604020202020204" pitchFamily="34" charset="0"/>
              <a:buChar char="•"/>
            </a:pPr>
            <a:r>
              <a:rPr lang="en-GB" baseline="0" dirty="0"/>
              <a:t>Note that digital preservation is a trade-off between risk and cost. The more copies the better, but more are costly. There is no precise answer for the perfect number of copies as the sweet spot is likely to depend on your own circumstances.</a:t>
            </a:r>
            <a:endParaRPr lang="en-GB" dirty="0"/>
          </a:p>
          <a:p>
            <a:pPr marL="171450" indent="-171450">
              <a:buFont typeface="Arial" panose="020B0604020202020204" pitchFamily="34" charset="0"/>
              <a:buChar char="•"/>
            </a:pPr>
            <a:r>
              <a:rPr lang="en-GB" dirty="0"/>
              <a:t>Keep one copy</a:t>
            </a:r>
            <a:r>
              <a:rPr lang="en-GB" baseline="0" dirty="0"/>
              <a:t> in a different geographical location – provides some insurance against natural or unnatural disaster</a:t>
            </a:r>
          </a:p>
          <a:p>
            <a:pPr marL="171450" indent="-171450">
              <a:buFont typeface="Arial" panose="020B0604020202020204" pitchFamily="34" charset="0"/>
              <a:buChar char="•"/>
            </a:pPr>
            <a:r>
              <a:rPr lang="en-GB" baseline="0" dirty="0"/>
              <a:t>Storage media will degrade over time, so be prepared to periodically migrate data to new storage media</a:t>
            </a:r>
          </a:p>
          <a:p>
            <a:pPr marL="171450" indent="-171450">
              <a:buFont typeface="Arial" panose="020B0604020202020204" pitchFamily="34" charset="0"/>
              <a:buChar char="•"/>
            </a:pPr>
            <a:r>
              <a:rPr lang="en-GB" baseline="0" dirty="0"/>
              <a:t>Things will still go wrong, so implement a process of integrity (or fixity) checking so you can automatically tell if your </a:t>
            </a:r>
            <a:r>
              <a:rPr lang="en-GB" baseline="0" dirty="0" err="1"/>
              <a:t>bitstreams</a:t>
            </a:r>
            <a:r>
              <a:rPr lang="en-GB" baseline="0" dirty="0"/>
              <a:t> are still intact.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5</a:t>
            </a:fld>
            <a:endParaRPr lang="en-GB"/>
          </a:p>
        </p:txBody>
      </p:sp>
    </p:spTree>
    <p:extLst>
      <p:ext uri="{BB962C8B-B14F-4D97-AF65-F5344CB8AC3E}">
        <p14:creationId xmlns:p14="http://schemas.microsoft.com/office/powerpoint/2010/main" val="146720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So to perform integrity checking we need to use a simple technology called checksums or hashes.</a:t>
            </a:r>
            <a:r>
              <a:rPr lang="en-GB" baseline="0" dirty="0"/>
              <a:t> This animation shows how they work.</a:t>
            </a:r>
          </a:p>
          <a:p>
            <a:pPr marL="0" indent="0">
              <a:buFont typeface="+mj-lt"/>
              <a:buNone/>
            </a:pPr>
            <a:endParaRPr lang="en-GB" dirty="0"/>
          </a:p>
          <a:p>
            <a:pPr marL="0" indent="0">
              <a:buFont typeface="+mj-lt"/>
              <a:buNone/>
            </a:pPr>
            <a:r>
              <a:rPr lang="en-GB" dirty="0"/>
              <a:t>Let’s</a:t>
            </a:r>
            <a:r>
              <a:rPr lang="en-GB" baseline="0" dirty="0"/>
              <a:t> say we have a bitstream, or digital file, that we want to preserve.</a:t>
            </a:r>
          </a:p>
          <a:p>
            <a:pPr marL="0" indent="0">
              <a:buFont typeface="+mj-lt"/>
              <a:buNone/>
            </a:pPr>
            <a:endParaRPr lang="en-GB" baseline="0" dirty="0"/>
          </a:p>
          <a:p>
            <a:pPr marL="228600" indent="-228600">
              <a:buFont typeface="+mj-lt"/>
              <a:buAutoNum type="arabicPeriod"/>
            </a:pPr>
            <a:r>
              <a:rPr lang="en-GB" baseline="0" dirty="0"/>
              <a:t>We begin by creating a checksum. This is simply a fairly unique short number derived from the file using a software tool.</a:t>
            </a:r>
          </a:p>
          <a:p>
            <a:pPr marL="228600" indent="-228600">
              <a:buFont typeface="+mj-lt"/>
              <a:buAutoNum type="arabicPeriod"/>
            </a:pPr>
            <a:r>
              <a:rPr lang="en-GB" baseline="0" dirty="0"/>
              <a:t>Think of a checksum as finger print.</a:t>
            </a:r>
          </a:p>
          <a:p>
            <a:pPr marL="228600" indent="-228600">
              <a:buFont typeface="+mj-lt"/>
              <a:buAutoNum type="arabicPeriod"/>
            </a:pPr>
            <a:r>
              <a:rPr lang="en-GB" baseline="0" dirty="0"/>
              <a:t>At some point in the future, we want to verify that our file remains exactly as it was, back when we first created the checksum at the top of the screen.</a:t>
            </a:r>
          </a:p>
          <a:p>
            <a:pPr marL="228600" indent="-228600">
              <a:buFont typeface="+mj-lt"/>
              <a:buAutoNum type="arabicPeriod"/>
            </a:pPr>
            <a:r>
              <a:rPr lang="en-GB" baseline="0" dirty="0"/>
              <a:t>We generate a new checksum from the file.</a:t>
            </a:r>
          </a:p>
          <a:p>
            <a:pPr marL="228600" indent="-228600">
              <a:buFont typeface="+mj-lt"/>
              <a:buAutoNum type="arabicPeriod"/>
            </a:pPr>
            <a:r>
              <a:rPr lang="en-GB" baseline="0" dirty="0"/>
              <a:t>We then compare the new checksum with the old one.</a:t>
            </a:r>
          </a:p>
          <a:p>
            <a:pPr marL="228600" indent="-228600">
              <a:buFont typeface="+mj-lt"/>
              <a:buAutoNum type="arabicPeriod"/>
            </a:pPr>
            <a:r>
              <a:rPr lang="en-GB" baseline="0" dirty="0"/>
              <a:t>In this case, the checksums are identical, so we know the file is undamaged and exactly as it was.</a:t>
            </a:r>
          </a:p>
          <a:p>
            <a:pPr marL="228600" indent="-228600">
              <a:buFont typeface="+mj-lt"/>
              <a:buAutoNum type="arabicPeriod"/>
            </a:pPr>
            <a:r>
              <a:rPr lang="en-GB" baseline="0" dirty="0"/>
              <a:t>However, if the file had become damaged, the checksum we would generate from it would be different.</a:t>
            </a:r>
          </a:p>
          <a:p>
            <a:pPr marL="228600" indent="-228600">
              <a:buFont typeface="+mj-lt"/>
              <a:buAutoNum type="arabicPeriod"/>
            </a:pPr>
            <a:r>
              <a:rPr lang="en-GB" baseline="0" dirty="0"/>
              <a:t>On comparing the two checksums, we can see that they are different from each other. This confirms that our file is no longer identical to how it was. Perhaps it has been damaged by media failure or “bit rot”.</a:t>
            </a:r>
          </a:p>
          <a:p>
            <a:pPr marL="228600" indent="-228600">
              <a:buFont typeface="+mj-lt"/>
              <a:buAutoNum type="arabicPeriod"/>
            </a:pPr>
            <a:endParaRPr lang="en-GB" baseline="0" dirty="0"/>
          </a:p>
        </p:txBody>
      </p:sp>
      <p:sp>
        <p:nvSpPr>
          <p:cNvPr id="4" name="Slide Number Placeholder 3"/>
          <p:cNvSpPr>
            <a:spLocks noGrp="1"/>
          </p:cNvSpPr>
          <p:nvPr>
            <p:ph type="sldNum" sz="quarter" idx="10"/>
          </p:nvPr>
        </p:nvSpPr>
        <p:spPr/>
        <p:txBody>
          <a:bodyPr/>
          <a:lstStyle/>
          <a:p>
            <a:fld id="{028BF6B2-4647-4E6B-8EA3-3CCA765D1C04}" type="slidenum">
              <a:rPr lang="en-GB" smtClean="0"/>
              <a:t>6</a:t>
            </a:fld>
            <a:endParaRPr lang="en-GB"/>
          </a:p>
        </p:txBody>
      </p:sp>
    </p:spTree>
    <p:extLst>
      <p:ext uri="{BB962C8B-B14F-4D97-AF65-F5344CB8AC3E}">
        <p14:creationId xmlns:p14="http://schemas.microsoft.com/office/powerpoint/2010/main" val="297834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we combine our</a:t>
            </a:r>
            <a:r>
              <a:rPr lang="en-GB" baseline="0" dirty="0"/>
              <a:t> two strategies of keeping multiple copies of each file and applying integrity checks:</a:t>
            </a:r>
          </a:p>
          <a:p>
            <a:pPr marL="228600" indent="-228600">
              <a:buFont typeface="+mj-lt"/>
              <a:buAutoNum type="arabicPeriod"/>
            </a:pPr>
            <a:r>
              <a:rPr lang="en-GB" dirty="0"/>
              <a:t>We make</a:t>
            </a:r>
            <a:r>
              <a:rPr lang="en-GB" baseline="0" dirty="0"/>
              <a:t> 3 copies of the file we want to preserve, ideally placing one file offsite to protect against natural disasters</a:t>
            </a:r>
          </a:p>
          <a:p>
            <a:pPr marL="228600" indent="-228600">
              <a:buFont typeface="+mj-lt"/>
              <a:buAutoNum type="arabicPeriod"/>
            </a:pPr>
            <a:r>
              <a:rPr lang="en-GB" baseline="0" dirty="0"/>
              <a:t>We generate checksums from each file, and we can see that they are all the same, and each file is good.</a:t>
            </a:r>
          </a:p>
          <a:p>
            <a:pPr marL="228600" indent="-228600">
              <a:buFont typeface="+mj-lt"/>
              <a:buAutoNum type="arabicPeriod"/>
            </a:pPr>
            <a:r>
              <a:rPr lang="en-GB" baseline="0" dirty="0"/>
              <a:t>Over time we can then recalculate our checksums, and see that the three copies of the file are still exactly as they were</a:t>
            </a:r>
          </a:p>
          <a:p>
            <a:pPr marL="228600" indent="-228600">
              <a:buFont typeface="+mj-lt"/>
              <a:buAutoNum type="arabicPeriod"/>
            </a:pPr>
            <a:r>
              <a:rPr lang="en-GB" baseline="0" dirty="0"/>
              <a:t>Until at some point in the future we recalculate our checksums and discover that one of them is different!</a:t>
            </a:r>
          </a:p>
          <a:p>
            <a:pPr marL="228600" indent="-228600">
              <a:buFont typeface="+mj-lt"/>
              <a:buAutoNum type="arabicPeriod"/>
            </a:pPr>
            <a:r>
              <a:rPr lang="en-GB" baseline="0" dirty="0"/>
              <a:t>Straight away we know that the middle copy has become damaged</a:t>
            </a:r>
          </a:p>
          <a:p>
            <a:pPr marL="228600" indent="-228600">
              <a:buFont typeface="+mj-lt"/>
              <a:buAutoNum type="arabicPeriod"/>
            </a:pPr>
            <a:r>
              <a:rPr lang="en-GB" baseline="0" dirty="0"/>
              <a:t>So we then discard the damaged file</a:t>
            </a:r>
          </a:p>
          <a:p>
            <a:pPr marL="228600" indent="-228600">
              <a:buFont typeface="+mj-lt"/>
              <a:buAutoNum type="arabicPeriod"/>
            </a:pPr>
            <a:r>
              <a:rPr lang="en-GB" baseline="0" dirty="0"/>
              <a:t>And replace it with a copy of one of the others</a:t>
            </a:r>
          </a:p>
          <a:p>
            <a:pPr marL="0" indent="0">
              <a:buFont typeface="+mj-lt"/>
              <a:buNone/>
            </a:pPr>
            <a:endParaRPr lang="en-GB" baseline="0" dirty="0"/>
          </a:p>
          <a:p>
            <a:pPr marL="0" indent="0">
              <a:buFont typeface="+mj-lt"/>
              <a:buNone/>
            </a:pPr>
            <a:r>
              <a:rPr lang="en-GB" baseline="0" dirty="0"/>
              <a:t>Using these techniques we can dramatically reduce the chance of losing any of our data.</a:t>
            </a:r>
          </a:p>
        </p:txBody>
      </p:sp>
      <p:sp>
        <p:nvSpPr>
          <p:cNvPr id="4" name="Slide Number Placeholder 3"/>
          <p:cNvSpPr>
            <a:spLocks noGrp="1"/>
          </p:cNvSpPr>
          <p:nvPr>
            <p:ph type="sldNum" sz="quarter" idx="10"/>
          </p:nvPr>
        </p:nvSpPr>
        <p:spPr/>
        <p:txBody>
          <a:bodyPr/>
          <a:lstStyle/>
          <a:p>
            <a:fld id="{028BF6B2-4647-4E6B-8EA3-3CCA765D1C04}" type="slidenum">
              <a:rPr lang="en-GB" smtClean="0"/>
              <a:t>7</a:t>
            </a:fld>
            <a:endParaRPr lang="en-GB"/>
          </a:p>
        </p:txBody>
      </p:sp>
    </p:spTree>
    <p:extLst>
      <p:ext uri="{BB962C8B-B14F-4D97-AF65-F5344CB8AC3E}">
        <p14:creationId xmlns:p14="http://schemas.microsoft.com/office/powerpoint/2010/main" val="108523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Here are</a:t>
            </a:r>
            <a:r>
              <a:rPr lang="en-GB" baseline="0" dirty="0"/>
              <a:t> some software tools you can use to perform integrity checking: </a:t>
            </a:r>
          </a:p>
          <a:p>
            <a:pPr marL="171450" indent="-171450">
              <a:buFont typeface="Arial" panose="020B0604020202020204" pitchFamily="34" charset="0"/>
              <a:buChar char="•"/>
            </a:pPr>
            <a:r>
              <a:rPr lang="en-GB" baseline="0" dirty="0"/>
              <a:t>The tool “Fixity” is a good place to start for generating checksums.</a:t>
            </a:r>
          </a:p>
          <a:p>
            <a:pPr marL="171450" indent="-171450">
              <a:buFont typeface="Arial" panose="020B0604020202020204" pitchFamily="34" charset="0"/>
              <a:buChar char="•"/>
            </a:pPr>
            <a:r>
              <a:rPr lang="en-GB" baseline="0" dirty="0"/>
              <a:t>ACE is a more advanced tool, ideal for performing scheduled integrity checks.</a:t>
            </a:r>
          </a:p>
          <a:p>
            <a:pPr marL="171450" indent="-171450">
              <a:buFont typeface="Arial" panose="020B0604020202020204" pitchFamily="34" charset="0"/>
              <a:buChar char="•"/>
            </a:pPr>
            <a:r>
              <a:rPr lang="en-GB" baseline="0" dirty="0"/>
              <a:t>More options can be found on COPTR.</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8</a:t>
            </a:fld>
            <a:endParaRPr lang="en-GB"/>
          </a:p>
        </p:txBody>
      </p:sp>
    </p:spTree>
    <p:extLst>
      <p:ext uri="{BB962C8B-B14F-4D97-AF65-F5344CB8AC3E}">
        <p14:creationId xmlns:p14="http://schemas.microsoft.com/office/powerpoint/2010/main" val="198417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Here</a:t>
            </a:r>
            <a:r>
              <a:rPr lang="en-GB" baseline="0" dirty="0"/>
              <a:t> are some options for technologies and approaches to storing your data:</a:t>
            </a:r>
          </a:p>
          <a:p>
            <a:pPr marL="171450" indent="-171450">
              <a:buFont typeface="Arial" panose="020B0604020202020204" pitchFamily="34" charset="0"/>
              <a:buChar char="•"/>
            </a:pPr>
            <a:r>
              <a:rPr lang="en-GB" baseline="0" dirty="0"/>
              <a:t>Hard disk (sometimes known as “spinning disk”), magnetic tape or optical disk technologies all have their advantages and disadvantages. For example, magnetic tape is cheaper than hard disk, but will not provide as fast access to the data</a:t>
            </a:r>
          </a:p>
          <a:p>
            <a:pPr marL="171450" indent="-171450">
              <a:buFont typeface="Arial" panose="020B0604020202020204" pitchFamily="34" charset="0"/>
              <a:buChar char="•"/>
            </a:pPr>
            <a:r>
              <a:rPr lang="en-GB" baseline="0" dirty="0"/>
              <a:t>Except at very small volumes of data storage, consumer hand held media, such as external hard drives, DVD discs or </a:t>
            </a:r>
            <a:r>
              <a:rPr lang="en-GB" baseline="0" dirty="0" err="1"/>
              <a:t>Blu</a:t>
            </a:r>
            <a:r>
              <a:rPr lang="en-GB" baseline="0" dirty="0"/>
              <a:t> Ray discs should be avoided.</a:t>
            </a:r>
          </a:p>
          <a:p>
            <a:pPr marL="171450" indent="-171450">
              <a:buFont typeface="Arial" panose="020B0604020202020204" pitchFamily="34" charset="0"/>
              <a:buChar char="•"/>
            </a:pPr>
            <a:r>
              <a:rPr lang="en-GB" baseline="0" dirty="0"/>
              <a:t>A better option is proper managed storage. As is shown in the middle photo, a server mounted rack of hard disks that is located in a climate controlled server room and managed by an expert will be much more reliable, if a little more costly. This is typically what might be provided by the IT department of a larger organisation.</a:t>
            </a:r>
          </a:p>
          <a:p>
            <a:pPr marL="171450" indent="-171450">
              <a:buFont typeface="Arial" panose="020B0604020202020204" pitchFamily="34" charset="0"/>
              <a:buChar char="•"/>
            </a:pPr>
            <a:r>
              <a:rPr lang="en-GB" baseline="0" dirty="0"/>
              <a:t>Alternatively managed storage can be outsourced to a third party. This is typically called “cloud storage”.</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9</a:t>
            </a:fld>
            <a:endParaRPr lang="en-GB"/>
          </a:p>
        </p:txBody>
      </p:sp>
    </p:spTree>
    <p:extLst>
      <p:ext uri="{BB962C8B-B14F-4D97-AF65-F5344CB8AC3E}">
        <p14:creationId xmlns:p14="http://schemas.microsoft.com/office/powerpoint/2010/main" val="111702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Watch out for the</a:t>
            </a:r>
            <a:r>
              <a:rPr lang="en-GB" baseline="0" dirty="0"/>
              <a:t> red herring that is so called long lived media!</a:t>
            </a:r>
          </a:p>
          <a:p>
            <a:pPr marL="171450" indent="-171450">
              <a:buFont typeface="Arial" panose="020B0604020202020204" pitchFamily="34" charset="0"/>
              <a:buChar char="•"/>
            </a:pPr>
            <a:r>
              <a:rPr lang="en-GB" baseline="0" dirty="0"/>
              <a:t>Frequent announcements will be seen in the news for new types of storage media that are guaranteed to last 100 (or more years).</a:t>
            </a:r>
          </a:p>
          <a:p>
            <a:pPr marL="171450" indent="-171450">
              <a:buFont typeface="Arial" panose="020B0604020202020204" pitchFamily="34" charset="0"/>
              <a:buChar char="•"/>
            </a:pPr>
            <a:r>
              <a:rPr lang="en-GB" baseline="0" dirty="0"/>
              <a:t>None of these technologies has ever yet taken off, as they don’t solve digital preservation for us.</a:t>
            </a:r>
          </a:p>
          <a:p>
            <a:pPr marL="171450" indent="-171450">
              <a:buFont typeface="Arial" panose="020B0604020202020204" pitchFamily="34" charset="0"/>
              <a:buChar char="•"/>
            </a:pPr>
            <a:r>
              <a:rPr lang="en-GB" baseline="0" dirty="0"/>
              <a:t>There are a number of reasons behind this, including their expense and lack of any real guarantee about reliability.</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10</a:t>
            </a:fld>
            <a:endParaRPr lang="en-GB"/>
          </a:p>
        </p:txBody>
      </p:sp>
    </p:spTree>
    <p:extLst>
      <p:ext uri="{BB962C8B-B14F-4D97-AF65-F5344CB8AC3E}">
        <p14:creationId xmlns:p14="http://schemas.microsoft.com/office/powerpoint/2010/main" val="140304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66702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17231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41064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0912" y="0"/>
            <a:ext cx="1598488" cy="1542819"/>
          </a:xfrm>
          <a:prstGeom prst="rect">
            <a:avLst/>
          </a:prstGeom>
        </p:spPr>
      </p:pic>
    </p:spTree>
    <p:extLst>
      <p:ext uri="{BB962C8B-B14F-4D97-AF65-F5344CB8AC3E}">
        <p14:creationId xmlns:p14="http://schemas.microsoft.com/office/powerpoint/2010/main" val="257053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4066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22746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18763-5124-4125-AF8B-924805BA2B60}" type="datetimeFigureOut">
              <a:rPr lang="en-GB" smtClean="0"/>
              <a:t>04/05/2017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16204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18763-5124-4125-AF8B-924805BA2B60}" type="datetimeFigureOut">
              <a:rPr lang="en-GB" smtClean="0"/>
              <a:t>04/05/2017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14540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8763-5124-4125-AF8B-924805BA2B60}" type="datetimeFigureOut">
              <a:rPr lang="en-GB" smtClean="0"/>
              <a:t>04/05/2017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93997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51608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4390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18763-5124-4125-AF8B-924805BA2B60}" type="datetimeFigureOut">
              <a:rPr lang="en-GB" smtClean="0"/>
              <a:t>04/05/2017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E9A0-5A4F-4945-B350-852E65DC4EBB}" type="slidenum">
              <a:rPr lang="en-GB" smtClean="0"/>
              <a:t>‹#›</a:t>
            </a:fld>
            <a:endParaRPr lang="en-GB"/>
          </a:p>
        </p:txBody>
      </p:sp>
    </p:spTree>
    <p:extLst>
      <p:ext uri="{BB962C8B-B14F-4D97-AF65-F5344CB8AC3E}">
        <p14:creationId xmlns:p14="http://schemas.microsoft.com/office/powerpoint/2010/main" val="44901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dshr.org/2013/07/immortal-media.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pconline.org/advice/preservationhandboo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avpreserve.com/papers-and-presentations/cloud-storage-vendor-profiles" TargetMode="External"/><Relationship Id="rId4" Type="http://schemas.openxmlformats.org/officeDocument/2006/relationships/hyperlink" Target="http://blog.dsh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avpreserve.com/tools/fix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coptr.digipres.org/Category:Fixity" TargetMode="External"/><Relationship Id="rId4" Type="http://schemas.openxmlformats.org/officeDocument/2006/relationships/hyperlink" Target="https://wiki.umiacs.umd.edu/adapt/index.php/A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054" y="3936146"/>
            <a:ext cx="2817691" cy="2697963"/>
          </a:xfrm>
          <a:prstGeom prst="rect">
            <a:avLst/>
          </a:prstGeom>
        </p:spPr>
      </p:pic>
      <p:sp>
        <p:nvSpPr>
          <p:cNvPr id="6" name="Rectangle 5"/>
          <p:cNvSpPr/>
          <p:nvPr/>
        </p:nvSpPr>
        <p:spPr>
          <a:xfrm>
            <a:off x="-1651000" y="-172719"/>
            <a:ext cx="12623800" cy="3825836"/>
          </a:xfrm>
          <a:prstGeom prst="rect">
            <a:avLst/>
          </a:prstGeom>
          <a:solidFill>
            <a:srgbClr val="54A485"/>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499" y="379116"/>
            <a:ext cx="9144000" cy="2387600"/>
          </a:xfrm>
        </p:spPr>
        <p:txBody>
          <a:bodyPr>
            <a:normAutofit fontScale="90000"/>
          </a:bodyPr>
          <a:lstStyle/>
          <a:p>
            <a:r>
              <a:rPr lang="en-US" dirty="0">
                <a:solidFill>
                  <a:schemeClr val="bg1"/>
                </a:solidFill>
              </a:rPr>
              <a:t>Just keep the bits:</a:t>
            </a:r>
            <a:br>
              <a:rPr lang="en-US" dirty="0">
                <a:solidFill>
                  <a:schemeClr val="bg1"/>
                </a:solidFill>
              </a:rPr>
            </a:br>
            <a:r>
              <a:rPr lang="en-US" dirty="0">
                <a:solidFill>
                  <a:schemeClr val="bg1"/>
                </a:solidFill>
              </a:rPr>
              <a:t>an introduction to bit level preservation</a:t>
            </a:r>
            <a:endParaRPr lang="en-GB" dirty="0">
              <a:solidFill>
                <a:schemeClr val="bg1"/>
              </a:solidFill>
            </a:endParaRPr>
          </a:p>
        </p:txBody>
      </p:sp>
    </p:spTree>
    <p:extLst>
      <p:ext uri="{BB962C8B-B14F-4D97-AF65-F5344CB8AC3E}">
        <p14:creationId xmlns:p14="http://schemas.microsoft.com/office/powerpoint/2010/main" val="405799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20183" cy="1325563"/>
          </a:xfrm>
        </p:spPr>
        <p:txBody>
          <a:bodyPr/>
          <a:lstStyle/>
          <a:p>
            <a:r>
              <a:rPr lang="en-GB" dirty="0"/>
              <a:t>Long lived media:</a:t>
            </a:r>
            <a:br>
              <a:rPr lang="en-GB" dirty="0"/>
            </a:br>
            <a:r>
              <a:rPr lang="en-GB" dirty="0"/>
              <a:t>a red herring</a:t>
            </a:r>
          </a:p>
        </p:txBody>
      </p:sp>
      <p:sp>
        <p:nvSpPr>
          <p:cNvPr id="4" name="TextBox 3"/>
          <p:cNvSpPr txBox="1"/>
          <p:nvPr/>
        </p:nvSpPr>
        <p:spPr>
          <a:xfrm>
            <a:off x="937210" y="4186726"/>
            <a:ext cx="7173515" cy="2000548"/>
          </a:xfrm>
          <a:prstGeom prst="rect">
            <a:avLst/>
          </a:prstGeom>
          <a:noFill/>
        </p:spPr>
        <p:txBody>
          <a:bodyPr wrap="square" rtlCol="0">
            <a:spAutoFit/>
          </a:bodyPr>
          <a:lstStyle/>
          <a:p>
            <a:r>
              <a:rPr lang="en-GB" sz="2800" dirty="0"/>
              <a:t>“…</a:t>
            </a:r>
            <a:r>
              <a:rPr lang="en-US" sz="2800" dirty="0"/>
              <a:t>announcements of very long-lived media have made no practical difference to large-scale digital preservation…”</a:t>
            </a:r>
          </a:p>
          <a:p>
            <a:pPr algn="r"/>
            <a:r>
              <a:rPr lang="en-US" sz="2000" i="1" dirty="0"/>
              <a:t>David Rosenthal, Stanford University Library</a:t>
            </a:r>
          </a:p>
          <a:p>
            <a:pPr algn="r"/>
            <a:r>
              <a:rPr lang="en-GB" sz="2000" i="1" dirty="0">
                <a:hlinkClick r:id="rId3"/>
              </a:rPr>
              <a:t>http://blog.dshr.org/2013/07/immortal-media.html</a:t>
            </a:r>
            <a:endParaRPr lang="en-GB" sz="2000" i="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043" y="1945386"/>
            <a:ext cx="4133850" cy="1790700"/>
          </a:xfrm>
          <a:prstGeom prst="rect">
            <a:avLst/>
          </a:prstGeom>
        </p:spPr>
      </p:pic>
    </p:spTree>
    <p:extLst>
      <p:ext uri="{BB962C8B-B14F-4D97-AF65-F5344CB8AC3E}">
        <p14:creationId xmlns:p14="http://schemas.microsoft.com/office/powerpoint/2010/main" val="142183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risks? (2)</a:t>
            </a:r>
          </a:p>
        </p:txBody>
      </p:sp>
      <p:sp>
        <p:nvSpPr>
          <p:cNvPr id="3" name="Content Placeholder 2"/>
          <p:cNvSpPr>
            <a:spLocks noGrp="1"/>
          </p:cNvSpPr>
          <p:nvPr>
            <p:ph idx="1"/>
          </p:nvPr>
        </p:nvSpPr>
        <p:spPr/>
        <p:txBody>
          <a:bodyPr/>
          <a:lstStyle/>
          <a:p>
            <a:r>
              <a:rPr lang="en-GB" dirty="0"/>
              <a:t>Common mode failure (technology)</a:t>
            </a:r>
          </a:p>
          <a:p>
            <a:r>
              <a:rPr lang="en-GB" dirty="0"/>
              <a:t>Human error and malicious damage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836" y="3111499"/>
            <a:ext cx="4910328" cy="3273552"/>
          </a:xfrm>
          <a:prstGeom prst="rect">
            <a:avLst/>
          </a:prstGeom>
        </p:spPr>
      </p:pic>
    </p:spTree>
    <p:extLst>
      <p:ext uri="{BB962C8B-B14F-4D97-AF65-F5344CB8AC3E}">
        <p14:creationId xmlns:p14="http://schemas.microsoft.com/office/powerpoint/2010/main" val="3405251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a:xfrm>
            <a:off x="628650" y="1596121"/>
            <a:ext cx="7886700" cy="5022393"/>
          </a:xfrm>
        </p:spPr>
        <p:txBody>
          <a:bodyPr>
            <a:normAutofit fontScale="92500"/>
          </a:bodyPr>
          <a:lstStyle/>
          <a:p>
            <a:r>
              <a:rPr lang="en-GB" dirty="0"/>
              <a:t>Keep several copies of all your files</a:t>
            </a:r>
          </a:p>
          <a:p>
            <a:r>
              <a:rPr lang="en-GB" dirty="0"/>
              <a:t>Keep one copy in a different geographical location</a:t>
            </a:r>
          </a:p>
          <a:p>
            <a:r>
              <a:rPr lang="en-GB" dirty="0"/>
              <a:t>Don’t use the same storage technologies for each copy and don’t rely on a single vendor to store all your data</a:t>
            </a:r>
          </a:p>
          <a:p>
            <a:r>
              <a:rPr lang="en-GB" dirty="0"/>
              <a:t>Create checksums</a:t>
            </a:r>
          </a:p>
          <a:p>
            <a:r>
              <a:rPr lang="en-GB" dirty="0"/>
              <a:t>Perform periodic integrity checks</a:t>
            </a:r>
          </a:p>
          <a:p>
            <a:r>
              <a:rPr lang="en-GB" dirty="0"/>
              <a:t>Avoid having any one person with write access to all copies of data</a:t>
            </a:r>
          </a:p>
          <a:p>
            <a:endParaRPr lang="en-GB" dirty="0"/>
          </a:p>
          <a:p>
            <a:r>
              <a:rPr lang="en-GB" dirty="0"/>
              <a:t>Ultimately – you need a digital repository that manages all this for you (and more!)</a:t>
            </a:r>
          </a:p>
        </p:txBody>
      </p:sp>
    </p:spTree>
    <p:extLst>
      <p:ext uri="{BB962C8B-B14F-4D97-AF65-F5344CB8AC3E}">
        <p14:creationId xmlns:p14="http://schemas.microsoft.com/office/powerpoint/2010/main" val="165502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3" name="Content Placeholder 2"/>
          <p:cNvSpPr>
            <a:spLocks noGrp="1"/>
          </p:cNvSpPr>
          <p:nvPr>
            <p:ph idx="1"/>
          </p:nvPr>
        </p:nvSpPr>
        <p:spPr/>
        <p:txBody>
          <a:bodyPr>
            <a:normAutofit lnSpcReduction="10000"/>
          </a:bodyPr>
          <a:lstStyle/>
          <a:p>
            <a:r>
              <a:rPr lang="en-GB" sz="3200" dirty="0"/>
              <a:t>Digital Preservation Handbook</a:t>
            </a:r>
          </a:p>
          <a:p>
            <a:pPr lvl="1"/>
            <a:r>
              <a:rPr lang="en-GB" sz="3200" dirty="0">
                <a:hlinkClick r:id="rId3"/>
              </a:rPr>
              <a:t>http://www.dpconline.org/advice/preservationhandbook</a:t>
            </a:r>
            <a:r>
              <a:rPr lang="en-GB" sz="3200" dirty="0"/>
              <a:t> </a:t>
            </a:r>
          </a:p>
          <a:p>
            <a:r>
              <a:rPr lang="en-GB" sz="3200" dirty="0"/>
              <a:t>David Rosenthal’s blog</a:t>
            </a:r>
          </a:p>
          <a:p>
            <a:pPr lvl="1"/>
            <a:r>
              <a:rPr lang="en-GB" sz="3200" dirty="0">
                <a:hlinkClick r:id="rId4"/>
              </a:rPr>
              <a:t>http://blog.dshr.org</a:t>
            </a:r>
            <a:endParaRPr lang="en-GB" sz="3200" dirty="0"/>
          </a:p>
          <a:p>
            <a:r>
              <a:rPr lang="en-GB" sz="3200" dirty="0" err="1"/>
              <a:t>AVPreserve</a:t>
            </a:r>
            <a:r>
              <a:rPr lang="en-GB" sz="3200" dirty="0"/>
              <a:t> cloud storage profiles</a:t>
            </a:r>
          </a:p>
          <a:p>
            <a:pPr lvl="1"/>
            <a:r>
              <a:rPr lang="en-GB" sz="3200" dirty="0">
                <a:hlinkClick r:id="rId5"/>
              </a:rPr>
              <a:t>https://www.avpreserve.com/papers-and-presentations/cloud-storage-vendor-profiles</a:t>
            </a:r>
            <a:endParaRPr lang="en-GB" sz="3200" dirty="0"/>
          </a:p>
          <a:p>
            <a:pPr lvl="1"/>
            <a:endParaRPr lang="en-GB" dirty="0"/>
          </a:p>
        </p:txBody>
      </p:sp>
    </p:spTree>
    <p:extLst>
      <p:ext uri="{BB962C8B-B14F-4D97-AF65-F5344CB8AC3E}">
        <p14:creationId xmlns:p14="http://schemas.microsoft.com/office/powerpoint/2010/main" val="100270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 keep the bits…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500" y="1690689"/>
            <a:ext cx="6095000" cy="4571250"/>
          </a:xfrm>
        </p:spPr>
      </p:pic>
    </p:spTree>
    <p:extLst>
      <p:ext uri="{BB962C8B-B14F-4D97-AF65-F5344CB8AC3E}">
        <p14:creationId xmlns:p14="http://schemas.microsoft.com/office/powerpoint/2010/main" val="309799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risks? (1)</a:t>
            </a:r>
          </a:p>
        </p:txBody>
      </p:sp>
      <p:sp>
        <p:nvSpPr>
          <p:cNvPr id="3" name="Content Placeholder 2"/>
          <p:cNvSpPr>
            <a:spLocks noGrp="1"/>
          </p:cNvSpPr>
          <p:nvPr>
            <p:ph idx="1"/>
          </p:nvPr>
        </p:nvSpPr>
        <p:spPr/>
        <p:txBody>
          <a:bodyPr/>
          <a:lstStyle/>
          <a:p>
            <a:r>
              <a:rPr lang="en-GB" dirty="0"/>
              <a:t>Media obsolescence</a:t>
            </a:r>
          </a:p>
          <a:p>
            <a:r>
              <a:rPr lang="en-GB" dirty="0"/>
              <a:t>Media failure or decay (such as “bit rot”)</a:t>
            </a:r>
          </a:p>
          <a:p>
            <a:r>
              <a:rPr lang="en-GB" dirty="0"/>
              <a:t>Natural / human-made disaster</a:t>
            </a:r>
          </a:p>
        </p:txBody>
      </p:sp>
      <p:sp>
        <p:nvSpPr>
          <p:cNvPr id="4" name="TextBox 3"/>
          <p:cNvSpPr txBox="1"/>
          <p:nvPr/>
        </p:nvSpPr>
        <p:spPr>
          <a:xfrm>
            <a:off x="1310327" y="6597110"/>
            <a:ext cx="7852528" cy="261610"/>
          </a:xfrm>
          <a:prstGeom prst="rect">
            <a:avLst/>
          </a:prstGeom>
          <a:noFill/>
        </p:spPr>
        <p:txBody>
          <a:bodyPr wrap="square" rtlCol="0">
            <a:spAutoFit/>
          </a:bodyPr>
          <a:lstStyle/>
          <a:p>
            <a:r>
              <a:rPr lang="en-US" sz="1100" dirty="0"/>
              <a:t>Images by </a:t>
            </a:r>
            <a:r>
              <a:rPr lang="en-US" sz="1100" dirty="0" err="1"/>
              <a:t>Aldric</a:t>
            </a:r>
            <a:r>
              <a:rPr lang="en-US" sz="1100" dirty="0"/>
              <a:t> Rodríguez </a:t>
            </a:r>
            <a:r>
              <a:rPr lang="en-US" sz="1100" dirty="0" err="1"/>
              <a:t>Iborra</a:t>
            </a:r>
            <a:r>
              <a:rPr lang="en-US" sz="1100" dirty="0"/>
              <a:t>, </a:t>
            </a:r>
            <a:r>
              <a:rPr lang="en-GB" sz="1100" dirty="0"/>
              <a:t>Erin </a:t>
            </a:r>
            <a:r>
              <a:rPr lang="en-GB" sz="1100" dirty="0" err="1"/>
              <a:t>Standley</a:t>
            </a:r>
            <a:r>
              <a:rPr lang="en-GB" sz="1100" dirty="0"/>
              <a:t>, Marie Van den </a:t>
            </a:r>
            <a:r>
              <a:rPr lang="en-GB" sz="1100" dirty="0" err="1"/>
              <a:t>Broeck</a:t>
            </a:r>
            <a:r>
              <a:rPr lang="en-GB" sz="1100" dirty="0"/>
              <a:t>, Edward Boatman</a:t>
            </a:r>
            <a:r>
              <a:rPr lang="en-US" sz="1100" dirty="0"/>
              <a:t> and </a:t>
            </a:r>
            <a:r>
              <a:rPr lang="en-US" sz="1100" dirty="0" err="1"/>
              <a:t>Dilon</a:t>
            </a:r>
            <a:r>
              <a:rPr lang="en-US" sz="1100" dirty="0"/>
              <a:t> Choudhury from the Noun Project</a:t>
            </a:r>
            <a:endParaRPr lang="en-GB" sz="11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7" y="3805754"/>
            <a:ext cx="7685706" cy="1755213"/>
          </a:xfrm>
          <a:prstGeom prst="rect">
            <a:avLst/>
          </a:prstGeom>
        </p:spPr>
      </p:pic>
    </p:spTree>
    <p:extLst>
      <p:ext uri="{BB962C8B-B14F-4D97-AF65-F5344CB8AC3E}">
        <p14:creationId xmlns:p14="http://schemas.microsoft.com/office/powerpoint/2010/main" val="182006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result?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9341" y="1825625"/>
            <a:ext cx="6885318" cy="4351338"/>
          </a:xfrm>
        </p:spPr>
      </p:pic>
      <p:sp>
        <p:nvSpPr>
          <p:cNvPr id="5" name="TextBox 4"/>
          <p:cNvSpPr txBox="1"/>
          <p:nvPr/>
        </p:nvSpPr>
        <p:spPr>
          <a:xfrm>
            <a:off x="5192733" y="6176963"/>
            <a:ext cx="2821926" cy="307777"/>
          </a:xfrm>
          <a:prstGeom prst="rect">
            <a:avLst/>
          </a:prstGeom>
          <a:noFill/>
        </p:spPr>
        <p:txBody>
          <a:bodyPr wrap="none" rtlCol="0">
            <a:spAutoFit/>
          </a:bodyPr>
          <a:lstStyle/>
          <a:p>
            <a:r>
              <a:rPr lang="en-GB" sz="1400" dirty="0"/>
              <a:t>Image courtesy of the British Library</a:t>
            </a:r>
          </a:p>
        </p:txBody>
      </p:sp>
    </p:spTree>
    <p:extLst>
      <p:ext uri="{BB962C8B-B14F-4D97-AF65-F5344CB8AC3E}">
        <p14:creationId xmlns:p14="http://schemas.microsoft.com/office/powerpoint/2010/main" val="419814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62" y="3117574"/>
            <a:ext cx="4046619" cy="4046619"/>
          </a:xfrm>
          <a:prstGeom prst="rect">
            <a:avLst/>
          </a:prstGeom>
        </p:spPr>
      </p:pic>
      <p:sp>
        <p:nvSpPr>
          <p:cNvPr id="2" name="Title 1"/>
          <p:cNvSpPr>
            <a:spLocks noGrp="1"/>
          </p:cNvSpPr>
          <p:nvPr>
            <p:ph type="title"/>
          </p:nvPr>
        </p:nvSpPr>
        <p:spPr>
          <a:xfrm>
            <a:off x="628650" y="365126"/>
            <a:ext cx="7161679" cy="1325563"/>
          </a:xfrm>
        </p:spPr>
        <p:txBody>
          <a:bodyPr/>
          <a:lstStyle/>
          <a:p>
            <a:r>
              <a:rPr lang="en-GB" dirty="0"/>
              <a:t>How do we solve these problems?</a:t>
            </a:r>
          </a:p>
        </p:txBody>
      </p:sp>
      <p:sp>
        <p:nvSpPr>
          <p:cNvPr id="3" name="Content Placeholder 2"/>
          <p:cNvSpPr>
            <a:spLocks noGrp="1"/>
          </p:cNvSpPr>
          <p:nvPr>
            <p:ph idx="1"/>
          </p:nvPr>
        </p:nvSpPr>
        <p:spPr/>
        <p:txBody>
          <a:bodyPr/>
          <a:lstStyle/>
          <a:p>
            <a:r>
              <a:rPr lang="en-GB" dirty="0"/>
              <a:t>As a minimum:</a:t>
            </a:r>
          </a:p>
          <a:p>
            <a:pPr lvl="1"/>
            <a:r>
              <a:rPr lang="en-GB" dirty="0"/>
              <a:t>Keep more than one copy</a:t>
            </a:r>
          </a:p>
          <a:p>
            <a:pPr lvl="1"/>
            <a:r>
              <a:rPr lang="en-GB" dirty="0"/>
              <a:t>Refresh storage media</a:t>
            </a:r>
          </a:p>
          <a:p>
            <a:pPr lvl="1"/>
            <a:r>
              <a:rPr lang="en-GB" dirty="0"/>
              <a:t>Integrity check your data (also called “Fixity”)</a:t>
            </a:r>
          </a:p>
        </p:txBody>
      </p:sp>
    </p:spTree>
    <p:extLst>
      <p:ext uri="{BB962C8B-B14F-4D97-AF65-F5344CB8AC3E}">
        <p14:creationId xmlns:p14="http://schemas.microsoft.com/office/powerpoint/2010/main" val="14421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“checksum” or “hash value”?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534" y="2393111"/>
            <a:ext cx="1309466" cy="1309466"/>
          </a:xfrm>
          <a:prstGeom prst="rect">
            <a:avLst/>
          </a:prstGeom>
        </p:spPr>
      </p:pic>
      <p:sp>
        <p:nvSpPr>
          <p:cNvPr id="8" name="Rectangle 7"/>
          <p:cNvSpPr/>
          <p:nvPr/>
        </p:nvSpPr>
        <p:spPr>
          <a:xfrm>
            <a:off x="2127153" y="2301671"/>
            <a:ext cx="1324946" cy="127737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891907" y="2755690"/>
            <a:ext cx="3737626" cy="369332"/>
          </a:xfrm>
          <a:prstGeom prst="rect">
            <a:avLst/>
          </a:prstGeom>
          <a:noFill/>
        </p:spPr>
        <p:txBody>
          <a:bodyPr wrap="none" rtlCol="0">
            <a:spAutoFit/>
          </a:bodyPr>
          <a:lstStyle/>
          <a:p>
            <a:r>
              <a:rPr lang="en-GB" dirty="0"/>
              <a:t>02ace44afd49e9a522c9f14c7d89c3e9</a:t>
            </a:r>
          </a:p>
        </p:txBody>
      </p:sp>
      <p:sp>
        <p:nvSpPr>
          <p:cNvPr id="11" name="Rectangle 10"/>
          <p:cNvSpPr/>
          <p:nvPr/>
        </p:nvSpPr>
        <p:spPr>
          <a:xfrm>
            <a:off x="2127153" y="4381153"/>
            <a:ext cx="1324946" cy="127737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217787" y="4835172"/>
            <a:ext cx="3737626" cy="369332"/>
          </a:xfrm>
          <a:prstGeom prst="rect">
            <a:avLst/>
          </a:prstGeom>
          <a:noFill/>
        </p:spPr>
        <p:txBody>
          <a:bodyPr wrap="none" rtlCol="0">
            <a:spAutoFit/>
          </a:bodyPr>
          <a:lstStyle/>
          <a:p>
            <a:r>
              <a:rPr lang="en-GB" dirty="0"/>
              <a:t>02ace11afd49e9a522c9f14c7d79c3e2</a:t>
            </a:r>
          </a:p>
        </p:txBody>
      </p:sp>
      <p:sp>
        <p:nvSpPr>
          <p:cNvPr id="15" name="Freeform 14"/>
          <p:cNvSpPr/>
          <p:nvPr/>
        </p:nvSpPr>
        <p:spPr>
          <a:xfrm>
            <a:off x="2589511" y="4710131"/>
            <a:ext cx="848140" cy="834390"/>
          </a:xfrm>
          <a:custGeom>
            <a:avLst/>
            <a:gdLst>
              <a:gd name="connsiteX0" fmla="*/ 276640 w 1423135"/>
              <a:gd name="connsiteY0" fmla="*/ 571500 h 1565910"/>
              <a:gd name="connsiteX1" fmla="*/ 276640 w 1423135"/>
              <a:gd name="connsiteY1" fmla="*/ 571500 h 1565910"/>
              <a:gd name="connsiteX2" fmla="*/ 368080 w 1423135"/>
              <a:gd name="connsiteY2" fmla="*/ 537210 h 1565910"/>
              <a:gd name="connsiteX3" fmla="*/ 402370 w 1423135"/>
              <a:gd name="connsiteY3" fmla="*/ 514350 h 1565910"/>
              <a:gd name="connsiteX4" fmla="*/ 459520 w 1423135"/>
              <a:gd name="connsiteY4" fmla="*/ 491490 h 1565910"/>
              <a:gd name="connsiteX5" fmla="*/ 493810 w 1423135"/>
              <a:gd name="connsiteY5" fmla="*/ 457200 h 1565910"/>
              <a:gd name="connsiteX6" fmla="*/ 676690 w 1423135"/>
              <a:gd name="connsiteY6" fmla="*/ 308610 h 1565910"/>
              <a:gd name="connsiteX7" fmla="*/ 733840 w 1423135"/>
              <a:gd name="connsiteY7" fmla="*/ 228600 h 1565910"/>
              <a:gd name="connsiteX8" fmla="*/ 779560 w 1423135"/>
              <a:gd name="connsiteY8" fmla="*/ 160020 h 1565910"/>
              <a:gd name="connsiteX9" fmla="*/ 836710 w 1423135"/>
              <a:gd name="connsiteY9" fmla="*/ 91440 h 1565910"/>
              <a:gd name="connsiteX10" fmla="*/ 848140 w 1423135"/>
              <a:gd name="connsiteY10" fmla="*/ 45720 h 1565910"/>
              <a:gd name="connsiteX11" fmla="*/ 928150 w 1423135"/>
              <a:gd name="connsiteY11" fmla="*/ 0 h 1565910"/>
              <a:gd name="connsiteX12" fmla="*/ 871000 w 1423135"/>
              <a:gd name="connsiteY12" fmla="*/ 171450 h 1565910"/>
              <a:gd name="connsiteX13" fmla="*/ 825280 w 1423135"/>
              <a:gd name="connsiteY13" fmla="*/ 240030 h 1565910"/>
              <a:gd name="connsiteX14" fmla="*/ 768130 w 1423135"/>
              <a:gd name="connsiteY14" fmla="*/ 365760 h 1565910"/>
              <a:gd name="connsiteX15" fmla="*/ 813850 w 1423135"/>
              <a:gd name="connsiteY15" fmla="*/ 388620 h 1565910"/>
              <a:gd name="connsiteX16" fmla="*/ 905290 w 1423135"/>
              <a:gd name="connsiteY16" fmla="*/ 400050 h 1565910"/>
              <a:gd name="connsiteX17" fmla="*/ 1248190 w 1423135"/>
              <a:gd name="connsiteY17" fmla="*/ 411480 h 1565910"/>
              <a:gd name="connsiteX18" fmla="*/ 1282480 w 1423135"/>
              <a:gd name="connsiteY18" fmla="*/ 434340 h 1565910"/>
              <a:gd name="connsiteX19" fmla="*/ 1293910 w 1423135"/>
              <a:gd name="connsiteY19" fmla="*/ 480060 h 1565910"/>
              <a:gd name="connsiteX20" fmla="*/ 1316770 w 1423135"/>
              <a:gd name="connsiteY20" fmla="*/ 514350 h 1565910"/>
              <a:gd name="connsiteX21" fmla="*/ 1351060 w 1423135"/>
              <a:gd name="connsiteY21" fmla="*/ 571500 h 1565910"/>
              <a:gd name="connsiteX22" fmla="*/ 1396780 w 1423135"/>
              <a:gd name="connsiteY22" fmla="*/ 617220 h 1565910"/>
              <a:gd name="connsiteX23" fmla="*/ 1419640 w 1423135"/>
              <a:gd name="connsiteY23" fmla="*/ 651510 h 1565910"/>
              <a:gd name="connsiteX24" fmla="*/ 1328200 w 1423135"/>
              <a:gd name="connsiteY24" fmla="*/ 640080 h 1565910"/>
              <a:gd name="connsiteX25" fmla="*/ 1225330 w 1423135"/>
              <a:gd name="connsiteY25" fmla="*/ 617220 h 1565910"/>
              <a:gd name="connsiteX26" fmla="*/ 1122460 w 1423135"/>
              <a:gd name="connsiteY26" fmla="*/ 605790 h 1565910"/>
              <a:gd name="connsiteX27" fmla="*/ 1053880 w 1423135"/>
              <a:gd name="connsiteY27" fmla="*/ 594360 h 1565910"/>
              <a:gd name="connsiteX28" fmla="*/ 1019590 w 1423135"/>
              <a:gd name="connsiteY28" fmla="*/ 617220 h 1565910"/>
              <a:gd name="connsiteX29" fmla="*/ 1031020 w 1423135"/>
              <a:gd name="connsiteY29" fmla="*/ 1303020 h 1565910"/>
              <a:gd name="connsiteX30" fmla="*/ 1088170 w 1423135"/>
              <a:gd name="connsiteY30" fmla="*/ 1417320 h 1565910"/>
              <a:gd name="connsiteX31" fmla="*/ 1133890 w 1423135"/>
              <a:gd name="connsiteY31" fmla="*/ 1520190 h 1565910"/>
              <a:gd name="connsiteX32" fmla="*/ 1111030 w 1423135"/>
              <a:gd name="connsiteY32" fmla="*/ 1485900 h 1565910"/>
              <a:gd name="connsiteX33" fmla="*/ 1019590 w 1423135"/>
              <a:gd name="connsiteY33" fmla="*/ 1394460 h 1565910"/>
              <a:gd name="connsiteX34" fmla="*/ 996730 w 1423135"/>
              <a:gd name="connsiteY34" fmla="*/ 1360170 h 1565910"/>
              <a:gd name="connsiteX35" fmla="*/ 836710 w 1423135"/>
              <a:gd name="connsiteY35" fmla="*/ 1165860 h 1565910"/>
              <a:gd name="connsiteX36" fmla="*/ 813850 w 1423135"/>
              <a:gd name="connsiteY36" fmla="*/ 1097280 h 1565910"/>
              <a:gd name="connsiteX37" fmla="*/ 802420 w 1423135"/>
              <a:gd name="connsiteY37" fmla="*/ 994410 h 1565910"/>
              <a:gd name="connsiteX38" fmla="*/ 733840 w 1423135"/>
              <a:gd name="connsiteY38" fmla="*/ 1040130 h 1565910"/>
              <a:gd name="connsiteX39" fmla="*/ 573820 w 1423135"/>
              <a:gd name="connsiteY39" fmla="*/ 1234440 h 1565910"/>
              <a:gd name="connsiteX40" fmla="*/ 436660 w 1423135"/>
              <a:gd name="connsiteY40" fmla="*/ 1543050 h 1565910"/>
              <a:gd name="connsiteX41" fmla="*/ 402370 w 1423135"/>
              <a:gd name="connsiteY41" fmla="*/ 1565910 h 1565910"/>
              <a:gd name="connsiteX42" fmla="*/ 265210 w 1423135"/>
              <a:gd name="connsiteY42" fmla="*/ 1543050 h 1565910"/>
              <a:gd name="connsiteX43" fmla="*/ 242350 w 1423135"/>
              <a:gd name="connsiteY43" fmla="*/ 1508760 h 1565910"/>
              <a:gd name="connsiteX44" fmla="*/ 196630 w 1423135"/>
              <a:gd name="connsiteY44" fmla="*/ 1428750 h 1565910"/>
              <a:gd name="connsiteX45" fmla="*/ 185200 w 1423135"/>
              <a:gd name="connsiteY45" fmla="*/ 1383030 h 1565910"/>
              <a:gd name="connsiteX46" fmla="*/ 185200 w 1423135"/>
              <a:gd name="connsiteY46" fmla="*/ 1154430 h 1565910"/>
              <a:gd name="connsiteX47" fmla="*/ 242350 w 1423135"/>
              <a:gd name="connsiteY47" fmla="*/ 1108710 h 1565910"/>
              <a:gd name="connsiteX48" fmla="*/ 288070 w 1423135"/>
              <a:gd name="connsiteY48" fmla="*/ 1051560 h 1565910"/>
              <a:gd name="connsiteX49" fmla="*/ 322360 w 1423135"/>
              <a:gd name="connsiteY49" fmla="*/ 1028700 h 1565910"/>
              <a:gd name="connsiteX50" fmla="*/ 402370 w 1423135"/>
              <a:gd name="connsiteY50" fmla="*/ 948690 h 1565910"/>
              <a:gd name="connsiteX51" fmla="*/ 436660 w 1423135"/>
              <a:gd name="connsiteY51" fmla="*/ 914400 h 1565910"/>
              <a:gd name="connsiteX52" fmla="*/ 368080 w 1423135"/>
              <a:gd name="connsiteY52" fmla="*/ 891540 h 1565910"/>
              <a:gd name="connsiteX53" fmla="*/ 242350 w 1423135"/>
              <a:gd name="connsiteY53" fmla="*/ 788670 h 1565910"/>
              <a:gd name="connsiteX54" fmla="*/ 185200 w 1423135"/>
              <a:gd name="connsiteY54" fmla="*/ 742950 h 1565910"/>
              <a:gd name="connsiteX55" fmla="*/ 150910 w 1423135"/>
              <a:gd name="connsiteY55" fmla="*/ 685800 h 1565910"/>
              <a:gd name="connsiteX56" fmla="*/ 82330 w 1423135"/>
              <a:gd name="connsiteY56" fmla="*/ 617220 h 1565910"/>
              <a:gd name="connsiteX57" fmla="*/ 25180 w 1423135"/>
              <a:gd name="connsiteY57" fmla="*/ 560070 h 1565910"/>
              <a:gd name="connsiteX58" fmla="*/ 25180 w 1423135"/>
              <a:gd name="connsiteY58" fmla="*/ 354330 h 1565910"/>
              <a:gd name="connsiteX59" fmla="*/ 82330 w 1423135"/>
              <a:gd name="connsiteY59" fmla="*/ 377190 h 1565910"/>
              <a:gd name="connsiteX60" fmla="*/ 139480 w 1423135"/>
              <a:gd name="connsiteY60" fmla="*/ 422910 h 1565910"/>
              <a:gd name="connsiteX61" fmla="*/ 162340 w 1423135"/>
              <a:gd name="connsiteY61" fmla="*/ 457200 h 1565910"/>
              <a:gd name="connsiteX62" fmla="*/ 230920 w 1423135"/>
              <a:gd name="connsiteY62" fmla="*/ 502920 h 1565910"/>
              <a:gd name="connsiteX63" fmla="*/ 253780 w 1423135"/>
              <a:gd name="connsiteY63" fmla="*/ 537210 h 1565910"/>
              <a:gd name="connsiteX64" fmla="*/ 276640 w 1423135"/>
              <a:gd name="connsiteY64" fmla="*/ 571500 h 1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23135" h="1565910">
                <a:moveTo>
                  <a:pt x="276640" y="571500"/>
                </a:moveTo>
                <a:lnTo>
                  <a:pt x="276640" y="571500"/>
                </a:lnTo>
                <a:cubicBezTo>
                  <a:pt x="307120" y="560070"/>
                  <a:pt x="338445" y="550680"/>
                  <a:pt x="368080" y="537210"/>
                </a:cubicBezTo>
                <a:cubicBezTo>
                  <a:pt x="380586" y="531526"/>
                  <a:pt x="390083" y="520493"/>
                  <a:pt x="402370" y="514350"/>
                </a:cubicBezTo>
                <a:cubicBezTo>
                  <a:pt x="420721" y="505174"/>
                  <a:pt x="440470" y="499110"/>
                  <a:pt x="459520" y="491490"/>
                </a:cubicBezTo>
                <a:cubicBezTo>
                  <a:pt x="470950" y="480060"/>
                  <a:pt x="481446" y="467612"/>
                  <a:pt x="493810" y="457200"/>
                </a:cubicBezTo>
                <a:cubicBezTo>
                  <a:pt x="553890" y="406606"/>
                  <a:pt x="633121" y="373964"/>
                  <a:pt x="676690" y="308610"/>
                </a:cubicBezTo>
                <a:cubicBezTo>
                  <a:pt x="751011" y="197129"/>
                  <a:pt x="634598" y="370374"/>
                  <a:pt x="733840" y="228600"/>
                </a:cubicBezTo>
                <a:cubicBezTo>
                  <a:pt x="749595" y="206092"/>
                  <a:pt x="760133" y="179447"/>
                  <a:pt x="779560" y="160020"/>
                </a:cubicBezTo>
                <a:cubicBezTo>
                  <a:pt x="823564" y="116016"/>
                  <a:pt x="804884" y="139180"/>
                  <a:pt x="836710" y="91440"/>
                </a:cubicBezTo>
                <a:cubicBezTo>
                  <a:pt x="840520" y="76200"/>
                  <a:pt x="839426" y="58791"/>
                  <a:pt x="848140" y="45720"/>
                </a:cubicBezTo>
                <a:cubicBezTo>
                  <a:pt x="856218" y="33603"/>
                  <a:pt x="920240" y="3955"/>
                  <a:pt x="928150" y="0"/>
                </a:cubicBezTo>
                <a:cubicBezTo>
                  <a:pt x="950573" y="89691"/>
                  <a:pt x="948882" y="39050"/>
                  <a:pt x="871000" y="171450"/>
                </a:cubicBezTo>
                <a:cubicBezTo>
                  <a:pt x="857070" y="195131"/>
                  <a:pt x="838911" y="216176"/>
                  <a:pt x="825280" y="240030"/>
                </a:cubicBezTo>
                <a:cubicBezTo>
                  <a:pt x="784393" y="311581"/>
                  <a:pt x="786722" y="309983"/>
                  <a:pt x="768130" y="365760"/>
                </a:cubicBezTo>
                <a:cubicBezTo>
                  <a:pt x="783370" y="373380"/>
                  <a:pt x="797320" y="384487"/>
                  <a:pt x="813850" y="388620"/>
                </a:cubicBezTo>
                <a:cubicBezTo>
                  <a:pt x="843650" y="396070"/>
                  <a:pt x="874615" y="398436"/>
                  <a:pt x="905290" y="400050"/>
                </a:cubicBezTo>
                <a:cubicBezTo>
                  <a:pt x="1019495" y="406061"/>
                  <a:pt x="1133890" y="407670"/>
                  <a:pt x="1248190" y="411480"/>
                </a:cubicBezTo>
                <a:cubicBezTo>
                  <a:pt x="1259620" y="419100"/>
                  <a:pt x="1274860" y="422910"/>
                  <a:pt x="1282480" y="434340"/>
                </a:cubicBezTo>
                <a:cubicBezTo>
                  <a:pt x="1291194" y="447411"/>
                  <a:pt x="1287722" y="465621"/>
                  <a:pt x="1293910" y="480060"/>
                </a:cubicBezTo>
                <a:cubicBezTo>
                  <a:pt x="1299321" y="492686"/>
                  <a:pt x="1309489" y="502701"/>
                  <a:pt x="1316770" y="514350"/>
                </a:cubicBezTo>
                <a:cubicBezTo>
                  <a:pt x="1328544" y="533189"/>
                  <a:pt x="1337421" y="553964"/>
                  <a:pt x="1351060" y="571500"/>
                </a:cubicBezTo>
                <a:cubicBezTo>
                  <a:pt x="1364292" y="588513"/>
                  <a:pt x="1382754" y="600856"/>
                  <a:pt x="1396780" y="617220"/>
                </a:cubicBezTo>
                <a:cubicBezTo>
                  <a:pt x="1405720" y="627650"/>
                  <a:pt x="1432672" y="647166"/>
                  <a:pt x="1419640" y="651510"/>
                </a:cubicBezTo>
                <a:cubicBezTo>
                  <a:pt x="1390499" y="661224"/>
                  <a:pt x="1358450" y="645418"/>
                  <a:pt x="1328200" y="640080"/>
                </a:cubicBezTo>
                <a:cubicBezTo>
                  <a:pt x="1293608" y="633976"/>
                  <a:pt x="1259979" y="622995"/>
                  <a:pt x="1225330" y="617220"/>
                </a:cubicBezTo>
                <a:cubicBezTo>
                  <a:pt x="1191298" y="611548"/>
                  <a:pt x="1156658" y="610350"/>
                  <a:pt x="1122460" y="605790"/>
                </a:cubicBezTo>
                <a:cubicBezTo>
                  <a:pt x="1099488" y="602727"/>
                  <a:pt x="1076740" y="598170"/>
                  <a:pt x="1053880" y="594360"/>
                </a:cubicBezTo>
                <a:cubicBezTo>
                  <a:pt x="1042450" y="601980"/>
                  <a:pt x="1020033" y="603490"/>
                  <a:pt x="1019590" y="617220"/>
                </a:cubicBezTo>
                <a:cubicBezTo>
                  <a:pt x="1012219" y="845733"/>
                  <a:pt x="1011495" y="1075224"/>
                  <a:pt x="1031020" y="1303020"/>
                </a:cubicBezTo>
                <a:cubicBezTo>
                  <a:pt x="1034658" y="1345461"/>
                  <a:pt x="1069935" y="1378823"/>
                  <a:pt x="1088170" y="1417320"/>
                </a:cubicBezTo>
                <a:cubicBezTo>
                  <a:pt x="1104234" y="1451232"/>
                  <a:pt x="1122024" y="1484591"/>
                  <a:pt x="1133890" y="1520190"/>
                </a:cubicBezTo>
                <a:cubicBezTo>
                  <a:pt x="1138234" y="1533222"/>
                  <a:pt x="1120271" y="1496065"/>
                  <a:pt x="1111030" y="1485900"/>
                </a:cubicBezTo>
                <a:cubicBezTo>
                  <a:pt x="1082034" y="1454005"/>
                  <a:pt x="1043500" y="1430326"/>
                  <a:pt x="1019590" y="1394460"/>
                </a:cubicBezTo>
                <a:cubicBezTo>
                  <a:pt x="1011970" y="1383030"/>
                  <a:pt x="1005312" y="1370897"/>
                  <a:pt x="996730" y="1360170"/>
                </a:cubicBezTo>
                <a:cubicBezTo>
                  <a:pt x="944314" y="1294650"/>
                  <a:pt x="836710" y="1165860"/>
                  <a:pt x="836710" y="1165860"/>
                </a:cubicBezTo>
                <a:cubicBezTo>
                  <a:pt x="829090" y="1143000"/>
                  <a:pt x="818576" y="1120909"/>
                  <a:pt x="813850" y="1097280"/>
                </a:cubicBezTo>
                <a:cubicBezTo>
                  <a:pt x="807084" y="1063449"/>
                  <a:pt x="830495" y="1014463"/>
                  <a:pt x="802420" y="994410"/>
                </a:cubicBezTo>
                <a:cubicBezTo>
                  <a:pt x="780063" y="978441"/>
                  <a:pt x="752788" y="1020235"/>
                  <a:pt x="733840" y="1040130"/>
                </a:cubicBezTo>
                <a:cubicBezTo>
                  <a:pt x="675973" y="1100890"/>
                  <a:pt x="573820" y="1234440"/>
                  <a:pt x="573820" y="1234440"/>
                </a:cubicBezTo>
                <a:cubicBezTo>
                  <a:pt x="560067" y="1269588"/>
                  <a:pt x="507964" y="1471746"/>
                  <a:pt x="436660" y="1543050"/>
                </a:cubicBezTo>
                <a:cubicBezTo>
                  <a:pt x="426946" y="1552764"/>
                  <a:pt x="413800" y="1558290"/>
                  <a:pt x="402370" y="1565910"/>
                </a:cubicBezTo>
                <a:cubicBezTo>
                  <a:pt x="356650" y="1558290"/>
                  <a:pt x="308860" y="1558639"/>
                  <a:pt x="265210" y="1543050"/>
                </a:cubicBezTo>
                <a:cubicBezTo>
                  <a:pt x="252273" y="1538430"/>
                  <a:pt x="249418" y="1520540"/>
                  <a:pt x="242350" y="1508760"/>
                </a:cubicBezTo>
                <a:cubicBezTo>
                  <a:pt x="226546" y="1482420"/>
                  <a:pt x="211870" y="1455420"/>
                  <a:pt x="196630" y="1428750"/>
                </a:cubicBezTo>
                <a:cubicBezTo>
                  <a:pt x="192820" y="1413510"/>
                  <a:pt x="188608" y="1398365"/>
                  <a:pt x="185200" y="1383030"/>
                </a:cubicBezTo>
                <a:cubicBezTo>
                  <a:pt x="167719" y="1304367"/>
                  <a:pt x="157199" y="1243101"/>
                  <a:pt x="185200" y="1154430"/>
                </a:cubicBezTo>
                <a:cubicBezTo>
                  <a:pt x="192546" y="1131166"/>
                  <a:pt x="225099" y="1125961"/>
                  <a:pt x="242350" y="1108710"/>
                </a:cubicBezTo>
                <a:cubicBezTo>
                  <a:pt x="259601" y="1091459"/>
                  <a:pt x="270819" y="1068811"/>
                  <a:pt x="288070" y="1051560"/>
                </a:cubicBezTo>
                <a:cubicBezTo>
                  <a:pt x="297784" y="1041846"/>
                  <a:pt x="312149" y="1037890"/>
                  <a:pt x="322360" y="1028700"/>
                </a:cubicBezTo>
                <a:cubicBezTo>
                  <a:pt x="350395" y="1003469"/>
                  <a:pt x="375700" y="975360"/>
                  <a:pt x="402370" y="948690"/>
                </a:cubicBezTo>
                <a:lnTo>
                  <a:pt x="436660" y="914400"/>
                </a:lnTo>
                <a:cubicBezTo>
                  <a:pt x="413800" y="906780"/>
                  <a:pt x="389633" y="902316"/>
                  <a:pt x="368080" y="891540"/>
                </a:cubicBezTo>
                <a:cubicBezTo>
                  <a:pt x="295476" y="855238"/>
                  <a:pt x="300893" y="841359"/>
                  <a:pt x="242350" y="788670"/>
                </a:cubicBezTo>
                <a:cubicBezTo>
                  <a:pt x="224217" y="772350"/>
                  <a:pt x="204250" y="758190"/>
                  <a:pt x="185200" y="742950"/>
                </a:cubicBezTo>
                <a:cubicBezTo>
                  <a:pt x="173770" y="723900"/>
                  <a:pt x="164978" y="702994"/>
                  <a:pt x="150910" y="685800"/>
                </a:cubicBezTo>
                <a:cubicBezTo>
                  <a:pt x="130438" y="660779"/>
                  <a:pt x="100263" y="644119"/>
                  <a:pt x="82330" y="617220"/>
                </a:cubicBezTo>
                <a:cubicBezTo>
                  <a:pt x="51850" y="571500"/>
                  <a:pt x="70900" y="590550"/>
                  <a:pt x="25180" y="560070"/>
                </a:cubicBezTo>
                <a:cubicBezTo>
                  <a:pt x="2028" y="490615"/>
                  <a:pt x="-17433" y="446658"/>
                  <a:pt x="25180" y="354330"/>
                </a:cubicBezTo>
                <a:cubicBezTo>
                  <a:pt x="33778" y="335701"/>
                  <a:pt x="63280" y="369570"/>
                  <a:pt x="82330" y="377190"/>
                </a:cubicBezTo>
                <a:cubicBezTo>
                  <a:pt x="147844" y="475460"/>
                  <a:pt x="60610" y="359814"/>
                  <a:pt x="139480" y="422910"/>
                </a:cubicBezTo>
                <a:cubicBezTo>
                  <a:pt x="150207" y="431492"/>
                  <a:pt x="152002" y="448154"/>
                  <a:pt x="162340" y="457200"/>
                </a:cubicBezTo>
                <a:cubicBezTo>
                  <a:pt x="183017" y="475292"/>
                  <a:pt x="230920" y="502920"/>
                  <a:pt x="230920" y="502920"/>
                </a:cubicBezTo>
                <a:cubicBezTo>
                  <a:pt x="238540" y="514350"/>
                  <a:pt x="243053" y="528628"/>
                  <a:pt x="253780" y="537210"/>
                </a:cubicBezTo>
                <a:cubicBezTo>
                  <a:pt x="263188" y="544736"/>
                  <a:pt x="272830" y="565785"/>
                  <a:pt x="276640" y="571500"/>
                </a:cubicBezTo>
                <a:close/>
              </a:path>
            </a:pathLst>
          </a:cu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911" y="4491379"/>
            <a:ext cx="1315089" cy="1315089"/>
          </a:xfrm>
          <a:prstGeom prst="rect">
            <a:avLst/>
          </a:prstGeom>
        </p:spPr>
      </p:pic>
      <p:sp>
        <p:nvSpPr>
          <p:cNvPr id="17" name="TextBox 16"/>
          <p:cNvSpPr txBox="1"/>
          <p:nvPr/>
        </p:nvSpPr>
        <p:spPr>
          <a:xfrm>
            <a:off x="628650" y="2755690"/>
            <a:ext cx="948337" cy="369332"/>
          </a:xfrm>
          <a:prstGeom prst="rect">
            <a:avLst/>
          </a:prstGeom>
          <a:noFill/>
        </p:spPr>
        <p:txBody>
          <a:bodyPr wrap="none" rtlCol="0">
            <a:spAutoFit/>
          </a:bodyPr>
          <a:lstStyle/>
          <a:p>
            <a:r>
              <a:rPr lang="en-GB" i="1" dirty="0"/>
              <a:t>the past</a:t>
            </a:r>
          </a:p>
        </p:txBody>
      </p:sp>
      <p:sp>
        <p:nvSpPr>
          <p:cNvPr id="18" name="TextBox 17"/>
          <p:cNvSpPr txBox="1"/>
          <p:nvPr/>
        </p:nvSpPr>
        <p:spPr>
          <a:xfrm>
            <a:off x="544011" y="4835172"/>
            <a:ext cx="1117614" cy="369332"/>
          </a:xfrm>
          <a:prstGeom prst="rect">
            <a:avLst/>
          </a:prstGeom>
          <a:noFill/>
        </p:spPr>
        <p:txBody>
          <a:bodyPr wrap="none" rtlCol="0">
            <a:spAutoFit/>
          </a:bodyPr>
          <a:lstStyle/>
          <a:p>
            <a:r>
              <a:rPr lang="en-GB" i="1" dirty="0"/>
              <a:t>the future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534" y="4485125"/>
            <a:ext cx="1309466" cy="1309466"/>
          </a:xfrm>
          <a:prstGeom prst="rect">
            <a:avLst/>
          </a:prstGeom>
        </p:spPr>
      </p:pic>
      <p:sp>
        <p:nvSpPr>
          <p:cNvPr id="21" name="TextBox 20"/>
          <p:cNvSpPr txBox="1"/>
          <p:nvPr/>
        </p:nvSpPr>
        <p:spPr>
          <a:xfrm>
            <a:off x="5217787" y="4837159"/>
            <a:ext cx="3737626" cy="369332"/>
          </a:xfrm>
          <a:prstGeom prst="rect">
            <a:avLst/>
          </a:prstGeom>
          <a:noFill/>
        </p:spPr>
        <p:txBody>
          <a:bodyPr wrap="none" rtlCol="0">
            <a:spAutoFit/>
          </a:bodyPr>
          <a:lstStyle/>
          <a:p>
            <a:r>
              <a:rPr lang="en-GB" dirty="0"/>
              <a:t>02ace44afd49e9a522c9f14c7d89c3e9</a:t>
            </a:r>
          </a:p>
        </p:txBody>
      </p:sp>
      <p:sp>
        <p:nvSpPr>
          <p:cNvPr id="3" name="Equal 2"/>
          <p:cNvSpPr/>
          <p:nvPr/>
        </p:nvSpPr>
        <p:spPr>
          <a:xfrm>
            <a:off x="5638954" y="3670769"/>
            <a:ext cx="1296537" cy="686891"/>
          </a:xfrm>
          <a:prstGeom prst="mathEqual">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Not Equal 4"/>
          <p:cNvSpPr/>
          <p:nvPr/>
        </p:nvSpPr>
        <p:spPr>
          <a:xfrm>
            <a:off x="5666243" y="3688929"/>
            <a:ext cx="1253166" cy="655083"/>
          </a:xfrm>
          <a:prstGeom prst="mathNot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Up-Down Arrow 18"/>
          <p:cNvSpPr/>
          <p:nvPr/>
        </p:nvSpPr>
        <p:spPr>
          <a:xfrm>
            <a:off x="4977757" y="3465575"/>
            <a:ext cx="480060" cy="109728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88261" y="4687319"/>
            <a:ext cx="1569019" cy="646331"/>
          </a:xfrm>
          <a:prstGeom prst="rect">
            <a:avLst/>
          </a:prstGeom>
          <a:noFill/>
        </p:spPr>
        <p:txBody>
          <a:bodyPr wrap="none" rtlCol="0">
            <a:spAutoFit/>
          </a:bodyPr>
          <a:lstStyle/>
          <a:p>
            <a:pPr algn="ctr"/>
            <a:r>
              <a:rPr lang="en-GB" i="1" dirty="0"/>
              <a:t>A less pleasant</a:t>
            </a:r>
          </a:p>
          <a:p>
            <a:pPr algn="ctr"/>
            <a:r>
              <a:rPr lang="en-GB" i="1" dirty="0"/>
              <a:t> future</a:t>
            </a:r>
          </a:p>
        </p:txBody>
      </p:sp>
      <p:sp>
        <p:nvSpPr>
          <p:cNvPr id="6" name="Rectangle 5"/>
          <p:cNvSpPr/>
          <p:nvPr/>
        </p:nvSpPr>
        <p:spPr>
          <a:xfrm>
            <a:off x="544011" y="2142699"/>
            <a:ext cx="3127237" cy="1528070"/>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6739" y="1366993"/>
            <a:ext cx="960742" cy="960742"/>
          </a:xfrm>
          <a:prstGeom prst="rect">
            <a:avLst/>
          </a:prstGeom>
        </p:spPr>
      </p:pic>
      <p:sp>
        <p:nvSpPr>
          <p:cNvPr id="10" name="Bent Arrow 9"/>
          <p:cNvSpPr/>
          <p:nvPr/>
        </p:nvSpPr>
        <p:spPr>
          <a:xfrm>
            <a:off x="2589511" y="1527048"/>
            <a:ext cx="862588" cy="615651"/>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Bent Arrow 22"/>
          <p:cNvSpPr/>
          <p:nvPr/>
        </p:nvSpPr>
        <p:spPr>
          <a:xfrm rot="5400000">
            <a:off x="4857448" y="1862010"/>
            <a:ext cx="595170" cy="851239"/>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p:cNvSpPr txBox="1"/>
          <p:nvPr/>
        </p:nvSpPr>
        <p:spPr>
          <a:xfrm>
            <a:off x="1270571" y="6597110"/>
            <a:ext cx="7852528" cy="261610"/>
          </a:xfrm>
          <a:prstGeom prst="rect">
            <a:avLst/>
          </a:prstGeom>
          <a:noFill/>
        </p:spPr>
        <p:txBody>
          <a:bodyPr wrap="square" rtlCol="0">
            <a:spAutoFit/>
          </a:bodyPr>
          <a:lstStyle/>
          <a:p>
            <a:pPr algn="r"/>
            <a:r>
              <a:rPr lang="en-US" sz="1100" dirty="0"/>
              <a:t>Image by Arthur </a:t>
            </a:r>
            <a:r>
              <a:rPr lang="en-US" sz="1100" dirty="0" err="1"/>
              <a:t>Shlain</a:t>
            </a:r>
            <a:r>
              <a:rPr lang="en-US" sz="1100" dirty="0"/>
              <a:t> from the Noun Project</a:t>
            </a:r>
            <a:endParaRPr lang="en-GB" sz="1100" dirty="0"/>
          </a:p>
        </p:txBody>
      </p:sp>
    </p:spTree>
    <p:extLst>
      <p:ext uri="{BB962C8B-B14F-4D97-AF65-F5344CB8AC3E}">
        <p14:creationId xmlns:p14="http://schemas.microsoft.com/office/powerpoint/2010/main" val="5571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10" presetClass="exit" presetSubtype="0" fill="hold" grpId="1" nodeType="afterEffect">
                                  <p:stCondLst>
                                    <p:cond delay="0"/>
                                  </p:stCondLst>
                                  <p:childTnLst>
                                    <p:animEffect transition="out" filter="fade">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nodeType="afterEffect">
                                  <p:stCondLst>
                                    <p:cond delay="0"/>
                                  </p:stCondLst>
                                  <p:childTnLst>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par>
                          <p:cTn id="28" fill="hold">
                            <p:stCondLst>
                              <p:cond delay="5500"/>
                            </p:stCondLst>
                            <p:childTnLst>
                              <p:par>
                                <p:cTn id="29" presetID="10" presetClass="exit" presetSubtype="0" fill="hold" grpId="1" nodeType="afterEffect">
                                  <p:stCondLst>
                                    <p:cond delay="0"/>
                                  </p:stCondLst>
                                  <p:childTnLst>
                                    <p:animEffect transition="out" filter="fade">
                                      <p:cBhvr>
                                        <p:cTn id="30" dur="1000"/>
                                        <p:tgtEl>
                                          <p:spTgt spid="23"/>
                                        </p:tgtEl>
                                      </p:cBhvr>
                                    </p:animEffect>
                                    <p:set>
                                      <p:cBhvr>
                                        <p:cTn id="31" dur="1" fill="hold">
                                          <p:stCondLst>
                                            <p:cond delay="999"/>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000"/>
                                        <p:tgtEl>
                                          <p:spTgt spid="4"/>
                                        </p:tgtEl>
                                      </p:cBhvr>
                                    </p:animEffect>
                                  </p:childTnLst>
                                </p:cTn>
                              </p:par>
                              <p:par>
                                <p:cTn id="37" presetID="42" presetClass="path" presetSubtype="0" accel="50000" decel="50000" fill="hold" grpId="1" nodeType="withEffect">
                                  <p:stCondLst>
                                    <p:cond delay="0"/>
                                  </p:stCondLst>
                                  <p:childTnLst>
                                    <p:animMotion origin="layout" path="M -4.72222E-6 -3.7037E-6 L 0.1474 -0.00046 " pathEditMode="relative" rAng="0" ptsTypes="AA">
                                      <p:cBhvr>
                                        <p:cTn id="38" dur="2000" fill="hold"/>
                                        <p:tgtEl>
                                          <p:spTgt spid="9"/>
                                        </p:tgtEl>
                                        <p:attrNameLst>
                                          <p:attrName>ppt_x</p:attrName>
                                          <p:attrName>ppt_y</p:attrName>
                                        </p:attrNameLst>
                                      </p:cBhvr>
                                      <p:rCtr x="7361" y="-23"/>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
                                        </p:tgtEl>
                                      </p:cBhvr>
                                    </p:animEffect>
                                    <p:set>
                                      <p:cBhvr>
                                        <p:cTn id="90" dur="1" fill="hold">
                                          <p:stCondLst>
                                            <p:cond delay="499"/>
                                          </p:stCondLst>
                                        </p:cTn>
                                        <p:tgtEl>
                                          <p:spTgt spid="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2"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0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20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2"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500"/>
                                        <p:tgtEl>
                                          <p:spTgt spid="19"/>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1" grpId="1" animBg="1"/>
      <p:bldP spid="11" grpId="2" animBg="1"/>
      <p:bldP spid="12" grpId="0"/>
      <p:bldP spid="15" grpId="0" animBg="1"/>
      <p:bldP spid="17" grpId="0"/>
      <p:bldP spid="18" grpId="0"/>
      <p:bldP spid="18" grpId="1"/>
      <p:bldP spid="21" grpId="2"/>
      <p:bldP spid="21" grpId="4"/>
      <p:bldP spid="3" grpId="0" animBg="1"/>
      <p:bldP spid="3" grpId="1" animBg="1"/>
      <p:bldP spid="5" grpId="0" animBg="1"/>
      <p:bldP spid="19" grpId="0" animBg="1"/>
      <p:bldP spid="19" grpId="1" animBg="1"/>
      <p:bldP spid="19" grpId="2" animBg="1"/>
      <p:bldP spid="22" grpId="0"/>
      <p:bldP spid="6" grpId="0" animBg="1"/>
      <p:bldP spid="10" grpId="0" animBg="1"/>
      <p:bldP spid="10"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137124" cy="1325563"/>
          </a:xfrm>
        </p:spPr>
        <p:txBody>
          <a:bodyPr>
            <a:normAutofit fontScale="90000"/>
          </a:bodyPr>
          <a:lstStyle/>
          <a:p>
            <a:r>
              <a:rPr lang="en-GB" dirty="0"/>
              <a:t>Combined strategies: keep 3 copies and perform integrity checks</a:t>
            </a:r>
          </a:p>
        </p:txBody>
      </p:sp>
      <p:sp>
        <p:nvSpPr>
          <p:cNvPr id="4" name="Rectangle 3"/>
          <p:cNvSpPr/>
          <p:nvPr/>
        </p:nvSpPr>
        <p:spPr>
          <a:xfrm>
            <a:off x="1103571" y="2293045"/>
            <a:ext cx="1324946" cy="127737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715483" y="2293045"/>
            <a:ext cx="1324946" cy="127737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51" y="3908013"/>
            <a:ext cx="1309466" cy="13094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007" y="3908013"/>
            <a:ext cx="1309466" cy="130946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963" y="3921748"/>
            <a:ext cx="1309466" cy="130946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51" y="5313893"/>
            <a:ext cx="1309466" cy="13094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007" y="5391300"/>
            <a:ext cx="1309466" cy="130946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963" y="5372877"/>
            <a:ext cx="1309466" cy="130946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007" y="5391300"/>
            <a:ext cx="1315089" cy="1315089"/>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311" y="5311827"/>
            <a:ext cx="1309466" cy="130946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487" y="5391300"/>
            <a:ext cx="1309466" cy="130946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300" y="5391300"/>
            <a:ext cx="1309466" cy="130946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1" y="5309761"/>
            <a:ext cx="1309466" cy="130946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967" y="5391300"/>
            <a:ext cx="1309466" cy="1309466"/>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381" y="5391300"/>
            <a:ext cx="1309466" cy="130946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1" y="5306988"/>
            <a:ext cx="1309466" cy="130946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075" y="5373863"/>
            <a:ext cx="1309466" cy="1309466"/>
          </a:xfrm>
          <a:prstGeom prst="rect">
            <a:avLst/>
          </a:prstGeom>
        </p:spPr>
      </p:pic>
      <p:sp>
        <p:nvSpPr>
          <p:cNvPr id="27" name="Rectangle 26"/>
          <p:cNvSpPr/>
          <p:nvPr/>
        </p:nvSpPr>
        <p:spPr>
          <a:xfrm>
            <a:off x="6715483" y="2293045"/>
            <a:ext cx="1324946" cy="127737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09527" y="2293045"/>
            <a:ext cx="1324946" cy="127737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386332" y="2656449"/>
            <a:ext cx="848140" cy="834390"/>
          </a:xfrm>
          <a:custGeom>
            <a:avLst/>
            <a:gdLst>
              <a:gd name="connsiteX0" fmla="*/ 276640 w 1423135"/>
              <a:gd name="connsiteY0" fmla="*/ 571500 h 1565910"/>
              <a:gd name="connsiteX1" fmla="*/ 276640 w 1423135"/>
              <a:gd name="connsiteY1" fmla="*/ 571500 h 1565910"/>
              <a:gd name="connsiteX2" fmla="*/ 368080 w 1423135"/>
              <a:gd name="connsiteY2" fmla="*/ 537210 h 1565910"/>
              <a:gd name="connsiteX3" fmla="*/ 402370 w 1423135"/>
              <a:gd name="connsiteY3" fmla="*/ 514350 h 1565910"/>
              <a:gd name="connsiteX4" fmla="*/ 459520 w 1423135"/>
              <a:gd name="connsiteY4" fmla="*/ 491490 h 1565910"/>
              <a:gd name="connsiteX5" fmla="*/ 493810 w 1423135"/>
              <a:gd name="connsiteY5" fmla="*/ 457200 h 1565910"/>
              <a:gd name="connsiteX6" fmla="*/ 676690 w 1423135"/>
              <a:gd name="connsiteY6" fmla="*/ 308610 h 1565910"/>
              <a:gd name="connsiteX7" fmla="*/ 733840 w 1423135"/>
              <a:gd name="connsiteY7" fmla="*/ 228600 h 1565910"/>
              <a:gd name="connsiteX8" fmla="*/ 779560 w 1423135"/>
              <a:gd name="connsiteY8" fmla="*/ 160020 h 1565910"/>
              <a:gd name="connsiteX9" fmla="*/ 836710 w 1423135"/>
              <a:gd name="connsiteY9" fmla="*/ 91440 h 1565910"/>
              <a:gd name="connsiteX10" fmla="*/ 848140 w 1423135"/>
              <a:gd name="connsiteY10" fmla="*/ 45720 h 1565910"/>
              <a:gd name="connsiteX11" fmla="*/ 928150 w 1423135"/>
              <a:gd name="connsiteY11" fmla="*/ 0 h 1565910"/>
              <a:gd name="connsiteX12" fmla="*/ 871000 w 1423135"/>
              <a:gd name="connsiteY12" fmla="*/ 171450 h 1565910"/>
              <a:gd name="connsiteX13" fmla="*/ 825280 w 1423135"/>
              <a:gd name="connsiteY13" fmla="*/ 240030 h 1565910"/>
              <a:gd name="connsiteX14" fmla="*/ 768130 w 1423135"/>
              <a:gd name="connsiteY14" fmla="*/ 365760 h 1565910"/>
              <a:gd name="connsiteX15" fmla="*/ 813850 w 1423135"/>
              <a:gd name="connsiteY15" fmla="*/ 388620 h 1565910"/>
              <a:gd name="connsiteX16" fmla="*/ 905290 w 1423135"/>
              <a:gd name="connsiteY16" fmla="*/ 400050 h 1565910"/>
              <a:gd name="connsiteX17" fmla="*/ 1248190 w 1423135"/>
              <a:gd name="connsiteY17" fmla="*/ 411480 h 1565910"/>
              <a:gd name="connsiteX18" fmla="*/ 1282480 w 1423135"/>
              <a:gd name="connsiteY18" fmla="*/ 434340 h 1565910"/>
              <a:gd name="connsiteX19" fmla="*/ 1293910 w 1423135"/>
              <a:gd name="connsiteY19" fmla="*/ 480060 h 1565910"/>
              <a:gd name="connsiteX20" fmla="*/ 1316770 w 1423135"/>
              <a:gd name="connsiteY20" fmla="*/ 514350 h 1565910"/>
              <a:gd name="connsiteX21" fmla="*/ 1351060 w 1423135"/>
              <a:gd name="connsiteY21" fmla="*/ 571500 h 1565910"/>
              <a:gd name="connsiteX22" fmla="*/ 1396780 w 1423135"/>
              <a:gd name="connsiteY22" fmla="*/ 617220 h 1565910"/>
              <a:gd name="connsiteX23" fmla="*/ 1419640 w 1423135"/>
              <a:gd name="connsiteY23" fmla="*/ 651510 h 1565910"/>
              <a:gd name="connsiteX24" fmla="*/ 1328200 w 1423135"/>
              <a:gd name="connsiteY24" fmla="*/ 640080 h 1565910"/>
              <a:gd name="connsiteX25" fmla="*/ 1225330 w 1423135"/>
              <a:gd name="connsiteY25" fmla="*/ 617220 h 1565910"/>
              <a:gd name="connsiteX26" fmla="*/ 1122460 w 1423135"/>
              <a:gd name="connsiteY26" fmla="*/ 605790 h 1565910"/>
              <a:gd name="connsiteX27" fmla="*/ 1053880 w 1423135"/>
              <a:gd name="connsiteY27" fmla="*/ 594360 h 1565910"/>
              <a:gd name="connsiteX28" fmla="*/ 1019590 w 1423135"/>
              <a:gd name="connsiteY28" fmla="*/ 617220 h 1565910"/>
              <a:gd name="connsiteX29" fmla="*/ 1031020 w 1423135"/>
              <a:gd name="connsiteY29" fmla="*/ 1303020 h 1565910"/>
              <a:gd name="connsiteX30" fmla="*/ 1088170 w 1423135"/>
              <a:gd name="connsiteY30" fmla="*/ 1417320 h 1565910"/>
              <a:gd name="connsiteX31" fmla="*/ 1133890 w 1423135"/>
              <a:gd name="connsiteY31" fmla="*/ 1520190 h 1565910"/>
              <a:gd name="connsiteX32" fmla="*/ 1111030 w 1423135"/>
              <a:gd name="connsiteY32" fmla="*/ 1485900 h 1565910"/>
              <a:gd name="connsiteX33" fmla="*/ 1019590 w 1423135"/>
              <a:gd name="connsiteY33" fmla="*/ 1394460 h 1565910"/>
              <a:gd name="connsiteX34" fmla="*/ 996730 w 1423135"/>
              <a:gd name="connsiteY34" fmla="*/ 1360170 h 1565910"/>
              <a:gd name="connsiteX35" fmla="*/ 836710 w 1423135"/>
              <a:gd name="connsiteY35" fmla="*/ 1165860 h 1565910"/>
              <a:gd name="connsiteX36" fmla="*/ 813850 w 1423135"/>
              <a:gd name="connsiteY36" fmla="*/ 1097280 h 1565910"/>
              <a:gd name="connsiteX37" fmla="*/ 802420 w 1423135"/>
              <a:gd name="connsiteY37" fmla="*/ 994410 h 1565910"/>
              <a:gd name="connsiteX38" fmla="*/ 733840 w 1423135"/>
              <a:gd name="connsiteY38" fmla="*/ 1040130 h 1565910"/>
              <a:gd name="connsiteX39" fmla="*/ 573820 w 1423135"/>
              <a:gd name="connsiteY39" fmla="*/ 1234440 h 1565910"/>
              <a:gd name="connsiteX40" fmla="*/ 436660 w 1423135"/>
              <a:gd name="connsiteY40" fmla="*/ 1543050 h 1565910"/>
              <a:gd name="connsiteX41" fmla="*/ 402370 w 1423135"/>
              <a:gd name="connsiteY41" fmla="*/ 1565910 h 1565910"/>
              <a:gd name="connsiteX42" fmla="*/ 265210 w 1423135"/>
              <a:gd name="connsiteY42" fmla="*/ 1543050 h 1565910"/>
              <a:gd name="connsiteX43" fmla="*/ 242350 w 1423135"/>
              <a:gd name="connsiteY43" fmla="*/ 1508760 h 1565910"/>
              <a:gd name="connsiteX44" fmla="*/ 196630 w 1423135"/>
              <a:gd name="connsiteY44" fmla="*/ 1428750 h 1565910"/>
              <a:gd name="connsiteX45" fmla="*/ 185200 w 1423135"/>
              <a:gd name="connsiteY45" fmla="*/ 1383030 h 1565910"/>
              <a:gd name="connsiteX46" fmla="*/ 185200 w 1423135"/>
              <a:gd name="connsiteY46" fmla="*/ 1154430 h 1565910"/>
              <a:gd name="connsiteX47" fmla="*/ 242350 w 1423135"/>
              <a:gd name="connsiteY47" fmla="*/ 1108710 h 1565910"/>
              <a:gd name="connsiteX48" fmla="*/ 288070 w 1423135"/>
              <a:gd name="connsiteY48" fmla="*/ 1051560 h 1565910"/>
              <a:gd name="connsiteX49" fmla="*/ 322360 w 1423135"/>
              <a:gd name="connsiteY49" fmla="*/ 1028700 h 1565910"/>
              <a:gd name="connsiteX50" fmla="*/ 402370 w 1423135"/>
              <a:gd name="connsiteY50" fmla="*/ 948690 h 1565910"/>
              <a:gd name="connsiteX51" fmla="*/ 436660 w 1423135"/>
              <a:gd name="connsiteY51" fmla="*/ 914400 h 1565910"/>
              <a:gd name="connsiteX52" fmla="*/ 368080 w 1423135"/>
              <a:gd name="connsiteY52" fmla="*/ 891540 h 1565910"/>
              <a:gd name="connsiteX53" fmla="*/ 242350 w 1423135"/>
              <a:gd name="connsiteY53" fmla="*/ 788670 h 1565910"/>
              <a:gd name="connsiteX54" fmla="*/ 185200 w 1423135"/>
              <a:gd name="connsiteY54" fmla="*/ 742950 h 1565910"/>
              <a:gd name="connsiteX55" fmla="*/ 150910 w 1423135"/>
              <a:gd name="connsiteY55" fmla="*/ 685800 h 1565910"/>
              <a:gd name="connsiteX56" fmla="*/ 82330 w 1423135"/>
              <a:gd name="connsiteY56" fmla="*/ 617220 h 1565910"/>
              <a:gd name="connsiteX57" fmla="*/ 25180 w 1423135"/>
              <a:gd name="connsiteY57" fmla="*/ 560070 h 1565910"/>
              <a:gd name="connsiteX58" fmla="*/ 25180 w 1423135"/>
              <a:gd name="connsiteY58" fmla="*/ 354330 h 1565910"/>
              <a:gd name="connsiteX59" fmla="*/ 82330 w 1423135"/>
              <a:gd name="connsiteY59" fmla="*/ 377190 h 1565910"/>
              <a:gd name="connsiteX60" fmla="*/ 139480 w 1423135"/>
              <a:gd name="connsiteY60" fmla="*/ 422910 h 1565910"/>
              <a:gd name="connsiteX61" fmla="*/ 162340 w 1423135"/>
              <a:gd name="connsiteY61" fmla="*/ 457200 h 1565910"/>
              <a:gd name="connsiteX62" fmla="*/ 230920 w 1423135"/>
              <a:gd name="connsiteY62" fmla="*/ 502920 h 1565910"/>
              <a:gd name="connsiteX63" fmla="*/ 253780 w 1423135"/>
              <a:gd name="connsiteY63" fmla="*/ 537210 h 1565910"/>
              <a:gd name="connsiteX64" fmla="*/ 276640 w 1423135"/>
              <a:gd name="connsiteY64" fmla="*/ 571500 h 1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23135" h="1565910">
                <a:moveTo>
                  <a:pt x="276640" y="571500"/>
                </a:moveTo>
                <a:lnTo>
                  <a:pt x="276640" y="571500"/>
                </a:lnTo>
                <a:cubicBezTo>
                  <a:pt x="307120" y="560070"/>
                  <a:pt x="338445" y="550680"/>
                  <a:pt x="368080" y="537210"/>
                </a:cubicBezTo>
                <a:cubicBezTo>
                  <a:pt x="380586" y="531526"/>
                  <a:pt x="390083" y="520493"/>
                  <a:pt x="402370" y="514350"/>
                </a:cubicBezTo>
                <a:cubicBezTo>
                  <a:pt x="420721" y="505174"/>
                  <a:pt x="440470" y="499110"/>
                  <a:pt x="459520" y="491490"/>
                </a:cubicBezTo>
                <a:cubicBezTo>
                  <a:pt x="470950" y="480060"/>
                  <a:pt x="481446" y="467612"/>
                  <a:pt x="493810" y="457200"/>
                </a:cubicBezTo>
                <a:cubicBezTo>
                  <a:pt x="553890" y="406606"/>
                  <a:pt x="633121" y="373964"/>
                  <a:pt x="676690" y="308610"/>
                </a:cubicBezTo>
                <a:cubicBezTo>
                  <a:pt x="751011" y="197129"/>
                  <a:pt x="634598" y="370374"/>
                  <a:pt x="733840" y="228600"/>
                </a:cubicBezTo>
                <a:cubicBezTo>
                  <a:pt x="749595" y="206092"/>
                  <a:pt x="760133" y="179447"/>
                  <a:pt x="779560" y="160020"/>
                </a:cubicBezTo>
                <a:cubicBezTo>
                  <a:pt x="823564" y="116016"/>
                  <a:pt x="804884" y="139180"/>
                  <a:pt x="836710" y="91440"/>
                </a:cubicBezTo>
                <a:cubicBezTo>
                  <a:pt x="840520" y="76200"/>
                  <a:pt x="839426" y="58791"/>
                  <a:pt x="848140" y="45720"/>
                </a:cubicBezTo>
                <a:cubicBezTo>
                  <a:pt x="856218" y="33603"/>
                  <a:pt x="920240" y="3955"/>
                  <a:pt x="928150" y="0"/>
                </a:cubicBezTo>
                <a:cubicBezTo>
                  <a:pt x="950573" y="89691"/>
                  <a:pt x="948882" y="39050"/>
                  <a:pt x="871000" y="171450"/>
                </a:cubicBezTo>
                <a:cubicBezTo>
                  <a:pt x="857070" y="195131"/>
                  <a:pt x="838911" y="216176"/>
                  <a:pt x="825280" y="240030"/>
                </a:cubicBezTo>
                <a:cubicBezTo>
                  <a:pt x="784393" y="311581"/>
                  <a:pt x="786722" y="309983"/>
                  <a:pt x="768130" y="365760"/>
                </a:cubicBezTo>
                <a:cubicBezTo>
                  <a:pt x="783370" y="373380"/>
                  <a:pt x="797320" y="384487"/>
                  <a:pt x="813850" y="388620"/>
                </a:cubicBezTo>
                <a:cubicBezTo>
                  <a:pt x="843650" y="396070"/>
                  <a:pt x="874615" y="398436"/>
                  <a:pt x="905290" y="400050"/>
                </a:cubicBezTo>
                <a:cubicBezTo>
                  <a:pt x="1019495" y="406061"/>
                  <a:pt x="1133890" y="407670"/>
                  <a:pt x="1248190" y="411480"/>
                </a:cubicBezTo>
                <a:cubicBezTo>
                  <a:pt x="1259620" y="419100"/>
                  <a:pt x="1274860" y="422910"/>
                  <a:pt x="1282480" y="434340"/>
                </a:cubicBezTo>
                <a:cubicBezTo>
                  <a:pt x="1291194" y="447411"/>
                  <a:pt x="1287722" y="465621"/>
                  <a:pt x="1293910" y="480060"/>
                </a:cubicBezTo>
                <a:cubicBezTo>
                  <a:pt x="1299321" y="492686"/>
                  <a:pt x="1309489" y="502701"/>
                  <a:pt x="1316770" y="514350"/>
                </a:cubicBezTo>
                <a:cubicBezTo>
                  <a:pt x="1328544" y="533189"/>
                  <a:pt x="1337421" y="553964"/>
                  <a:pt x="1351060" y="571500"/>
                </a:cubicBezTo>
                <a:cubicBezTo>
                  <a:pt x="1364292" y="588513"/>
                  <a:pt x="1382754" y="600856"/>
                  <a:pt x="1396780" y="617220"/>
                </a:cubicBezTo>
                <a:cubicBezTo>
                  <a:pt x="1405720" y="627650"/>
                  <a:pt x="1432672" y="647166"/>
                  <a:pt x="1419640" y="651510"/>
                </a:cubicBezTo>
                <a:cubicBezTo>
                  <a:pt x="1390499" y="661224"/>
                  <a:pt x="1358450" y="645418"/>
                  <a:pt x="1328200" y="640080"/>
                </a:cubicBezTo>
                <a:cubicBezTo>
                  <a:pt x="1293608" y="633976"/>
                  <a:pt x="1259979" y="622995"/>
                  <a:pt x="1225330" y="617220"/>
                </a:cubicBezTo>
                <a:cubicBezTo>
                  <a:pt x="1191298" y="611548"/>
                  <a:pt x="1156658" y="610350"/>
                  <a:pt x="1122460" y="605790"/>
                </a:cubicBezTo>
                <a:cubicBezTo>
                  <a:pt x="1099488" y="602727"/>
                  <a:pt x="1076740" y="598170"/>
                  <a:pt x="1053880" y="594360"/>
                </a:cubicBezTo>
                <a:cubicBezTo>
                  <a:pt x="1042450" y="601980"/>
                  <a:pt x="1020033" y="603490"/>
                  <a:pt x="1019590" y="617220"/>
                </a:cubicBezTo>
                <a:cubicBezTo>
                  <a:pt x="1012219" y="845733"/>
                  <a:pt x="1011495" y="1075224"/>
                  <a:pt x="1031020" y="1303020"/>
                </a:cubicBezTo>
                <a:cubicBezTo>
                  <a:pt x="1034658" y="1345461"/>
                  <a:pt x="1069935" y="1378823"/>
                  <a:pt x="1088170" y="1417320"/>
                </a:cubicBezTo>
                <a:cubicBezTo>
                  <a:pt x="1104234" y="1451232"/>
                  <a:pt x="1122024" y="1484591"/>
                  <a:pt x="1133890" y="1520190"/>
                </a:cubicBezTo>
                <a:cubicBezTo>
                  <a:pt x="1138234" y="1533222"/>
                  <a:pt x="1120271" y="1496065"/>
                  <a:pt x="1111030" y="1485900"/>
                </a:cubicBezTo>
                <a:cubicBezTo>
                  <a:pt x="1082034" y="1454005"/>
                  <a:pt x="1043500" y="1430326"/>
                  <a:pt x="1019590" y="1394460"/>
                </a:cubicBezTo>
                <a:cubicBezTo>
                  <a:pt x="1011970" y="1383030"/>
                  <a:pt x="1005312" y="1370897"/>
                  <a:pt x="996730" y="1360170"/>
                </a:cubicBezTo>
                <a:cubicBezTo>
                  <a:pt x="944314" y="1294650"/>
                  <a:pt x="836710" y="1165860"/>
                  <a:pt x="836710" y="1165860"/>
                </a:cubicBezTo>
                <a:cubicBezTo>
                  <a:pt x="829090" y="1143000"/>
                  <a:pt x="818576" y="1120909"/>
                  <a:pt x="813850" y="1097280"/>
                </a:cubicBezTo>
                <a:cubicBezTo>
                  <a:pt x="807084" y="1063449"/>
                  <a:pt x="830495" y="1014463"/>
                  <a:pt x="802420" y="994410"/>
                </a:cubicBezTo>
                <a:cubicBezTo>
                  <a:pt x="780063" y="978441"/>
                  <a:pt x="752788" y="1020235"/>
                  <a:pt x="733840" y="1040130"/>
                </a:cubicBezTo>
                <a:cubicBezTo>
                  <a:pt x="675973" y="1100890"/>
                  <a:pt x="573820" y="1234440"/>
                  <a:pt x="573820" y="1234440"/>
                </a:cubicBezTo>
                <a:cubicBezTo>
                  <a:pt x="560067" y="1269588"/>
                  <a:pt x="507964" y="1471746"/>
                  <a:pt x="436660" y="1543050"/>
                </a:cubicBezTo>
                <a:cubicBezTo>
                  <a:pt x="426946" y="1552764"/>
                  <a:pt x="413800" y="1558290"/>
                  <a:pt x="402370" y="1565910"/>
                </a:cubicBezTo>
                <a:cubicBezTo>
                  <a:pt x="356650" y="1558290"/>
                  <a:pt x="308860" y="1558639"/>
                  <a:pt x="265210" y="1543050"/>
                </a:cubicBezTo>
                <a:cubicBezTo>
                  <a:pt x="252273" y="1538430"/>
                  <a:pt x="249418" y="1520540"/>
                  <a:pt x="242350" y="1508760"/>
                </a:cubicBezTo>
                <a:cubicBezTo>
                  <a:pt x="226546" y="1482420"/>
                  <a:pt x="211870" y="1455420"/>
                  <a:pt x="196630" y="1428750"/>
                </a:cubicBezTo>
                <a:cubicBezTo>
                  <a:pt x="192820" y="1413510"/>
                  <a:pt x="188608" y="1398365"/>
                  <a:pt x="185200" y="1383030"/>
                </a:cubicBezTo>
                <a:cubicBezTo>
                  <a:pt x="167719" y="1304367"/>
                  <a:pt x="157199" y="1243101"/>
                  <a:pt x="185200" y="1154430"/>
                </a:cubicBezTo>
                <a:cubicBezTo>
                  <a:pt x="192546" y="1131166"/>
                  <a:pt x="225099" y="1125961"/>
                  <a:pt x="242350" y="1108710"/>
                </a:cubicBezTo>
                <a:cubicBezTo>
                  <a:pt x="259601" y="1091459"/>
                  <a:pt x="270819" y="1068811"/>
                  <a:pt x="288070" y="1051560"/>
                </a:cubicBezTo>
                <a:cubicBezTo>
                  <a:pt x="297784" y="1041846"/>
                  <a:pt x="312149" y="1037890"/>
                  <a:pt x="322360" y="1028700"/>
                </a:cubicBezTo>
                <a:cubicBezTo>
                  <a:pt x="350395" y="1003469"/>
                  <a:pt x="375700" y="975360"/>
                  <a:pt x="402370" y="948690"/>
                </a:cubicBezTo>
                <a:lnTo>
                  <a:pt x="436660" y="914400"/>
                </a:lnTo>
                <a:cubicBezTo>
                  <a:pt x="413800" y="906780"/>
                  <a:pt x="389633" y="902316"/>
                  <a:pt x="368080" y="891540"/>
                </a:cubicBezTo>
                <a:cubicBezTo>
                  <a:pt x="295476" y="855238"/>
                  <a:pt x="300893" y="841359"/>
                  <a:pt x="242350" y="788670"/>
                </a:cubicBezTo>
                <a:cubicBezTo>
                  <a:pt x="224217" y="772350"/>
                  <a:pt x="204250" y="758190"/>
                  <a:pt x="185200" y="742950"/>
                </a:cubicBezTo>
                <a:cubicBezTo>
                  <a:pt x="173770" y="723900"/>
                  <a:pt x="164978" y="702994"/>
                  <a:pt x="150910" y="685800"/>
                </a:cubicBezTo>
                <a:cubicBezTo>
                  <a:pt x="130438" y="660779"/>
                  <a:pt x="100263" y="644119"/>
                  <a:pt x="82330" y="617220"/>
                </a:cubicBezTo>
                <a:cubicBezTo>
                  <a:pt x="51850" y="571500"/>
                  <a:pt x="70900" y="590550"/>
                  <a:pt x="25180" y="560070"/>
                </a:cubicBezTo>
                <a:cubicBezTo>
                  <a:pt x="2028" y="490615"/>
                  <a:pt x="-17433" y="446658"/>
                  <a:pt x="25180" y="354330"/>
                </a:cubicBezTo>
                <a:cubicBezTo>
                  <a:pt x="33778" y="335701"/>
                  <a:pt x="63280" y="369570"/>
                  <a:pt x="82330" y="377190"/>
                </a:cubicBezTo>
                <a:cubicBezTo>
                  <a:pt x="147844" y="475460"/>
                  <a:pt x="60610" y="359814"/>
                  <a:pt x="139480" y="422910"/>
                </a:cubicBezTo>
                <a:cubicBezTo>
                  <a:pt x="150207" y="431492"/>
                  <a:pt x="152002" y="448154"/>
                  <a:pt x="162340" y="457200"/>
                </a:cubicBezTo>
                <a:cubicBezTo>
                  <a:pt x="183017" y="475292"/>
                  <a:pt x="230920" y="502920"/>
                  <a:pt x="230920" y="502920"/>
                </a:cubicBezTo>
                <a:cubicBezTo>
                  <a:pt x="238540" y="514350"/>
                  <a:pt x="243053" y="528628"/>
                  <a:pt x="253780" y="537210"/>
                </a:cubicBezTo>
                <a:cubicBezTo>
                  <a:pt x="263188" y="544736"/>
                  <a:pt x="272830" y="565785"/>
                  <a:pt x="276640" y="571500"/>
                </a:cubicBezTo>
                <a:close/>
              </a:path>
            </a:pathLst>
          </a:cu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887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1000"/>
                            </p:stCondLst>
                            <p:childTnLst>
                              <p:par>
                                <p:cTn id="37" presetID="10" presetClass="exit" presetSubtype="0" fill="hold" nodeType="afterEffect">
                                  <p:stCondLst>
                                    <p:cond delay="0"/>
                                  </p:stCondLst>
                                  <p:childTnLst>
                                    <p:animEffect transition="out" filter="fade">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1"/>
                                        </p:tgtEl>
                                      </p:cBhvr>
                                    </p:animEffect>
                                    <p:set>
                                      <p:cBhvr>
                                        <p:cTn id="42" dur="1" fill="hold">
                                          <p:stCondLst>
                                            <p:cond delay="9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12"/>
                                        </p:tgtEl>
                                      </p:cBhvr>
                                    </p:animEffect>
                                    <p:set>
                                      <p:cBhvr>
                                        <p:cTn id="45" dur="1" fill="hold">
                                          <p:stCondLst>
                                            <p:cond delay="999"/>
                                          </p:stCondLst>
                                        </p:cTn>
                                        <p:tgtEl>
                                          <p:spTgt spid="12"/>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childTnLst>
                          </p:cTn>
                        </p:par>
                        <p:par>
                          <p:cTn id="56" fill="hold">
                            <p:stCondLst>
                              <p:cond delay="3000"/>
                            </p:stCondLst>
                            <p:childTnLst>
                              <p:par>
                                <p:cTn id="57" presetID="10" presetClass="exit" presetSubtype="0" fill="hold" nodeType="afterEffect">
                                  <p:stCondLst>
                                    <p:cond delay="0"/>
                                  </p:stCondLst>
                                  <p:childTnLst>
                                    <p:animEffect transition="out" filter="fade">
                                      <p:cBhvr>
                                        <p:cTn id="58" dur="1000"/>
                                        <p:tgtEl>
                                          <p:spTgt spid="21"/>
                                        </p:tgtEl>
                                      </p:cBhvr>
                                    </p:animEffect>
                                    <p:set>
                                      <p:cBhvr>
                                        <p:cTn id="59" dur="1" fill="hold">
                                          <p:stCondLst>
                                            <p:cond delay="99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20"/>
                                        </p:tgtEl>
                                      </p:cBhvr>
                                    </p:animEffect>
                                    <p:set>
                                      <p:cBhvr>
                                        <p:cTn id="62" dur="1" fill="hold">
                                          <p:stCondLst>
                                            <p:cond delay="9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par>
                                <p:cTn id="94" presetID="10"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5"/>
                                        </p:tgtEl>
                                        <p:attrNameLst>
                                          <p:attrName>ppt_x</p:attrName>
                                        </p:attrNameLst>
                                      </p:cBhvr>
                                      <p:tavLst>
                                        <p:tav tm="0">
                                          <p:val>
                                            <p:strVal val="ppt_x"/>
                                          </p:val>
                                        </p:tav>
                                        <p:tav tm="100000">
                                          <p:val>
                                            <p:strVal val="ppt_x"/>
                                          </p:val>
                                        </p:tav>
                                      </p:tavLst>
                                    </p:anim>
                                    <p:anim calcmode="lin" valueType="num">
                                      <p:cBhvr additive="base">
                                        <p:cTn id="109" dur="500"/>
                                        <p:tgtEl>
                                          <p:spTgt spid="5"/>
                                        </p:tgtEl>
                                        <p:attrNameLst>
                                          <p:attrName>ppt_y</p:attrName>
                                        </p:attrNameLst>
                                      </p:cBhvr>
                                      <p:tavLst>
                                        <p:tav tm="0">
                                          <p:val>
                                            <p:strVal val="ppt_y"/>
                                          </p:val>
                                        </p:tav>
                                        <p:tav tm="100000">
                                          <p:val>
                                            <p:strVal val="1+ppt_h/2"/>
                                          </p:val>
                                        </p:tav>
                                      </p:tavLst>
                                    </p:anim>
                                    <p:set>
                                      <p:cBhvr>
                                        <p:cTn id="110" dur="1" fill="hold">
                                          <p:stCondLst>
                                            <p:cond delay="499"/>
                                          </p:stCondLst>
                                        </p:cTn>
                                        <p:tgtEl>
                                          <p:spTgt spid="5"/>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18"/>
                                        </p:tgtEl>
                                        <p:attrNameLst>
                                          <p:attrName>ppt_x</p:attrName>
                                        </p:attrNameLst>
                                      </p:cBhvr>
                                      <p:tavLst>
                                        <p:tav tm="0">
                                          <p:val>
                                            <p:strVal val="ppt_x"/>
                                          </p:val>
                                        </p:tav>
                                        <p:tav tm="100000">
                                          <p:val>
                                            <p:strVal val="ppt_x"/>
                                          </p:val>
                                        </p:tav>
                                      </p:tavLst>
                                    </p:anim>
                                    <p:anim calcmode="lin" valueType="num">
                                      <p:cBhvr additive="base">
                                        <p:cTn id="113" dur="500"/>
                                        <p:tgtEl>
                                          <p:spTgt spid="18"/>
                                        </p:tgtEl>
                                        <p:attrNameLst>
                                          <p:attrName>ppt_y</p:attrName>
                                        </p:attrNameLst>
                                      </p:cBhvr>
                                      <p:tavLst>
                                        <p:tav tm="0">
                                          <p:val>
                                            <p:strVal val="ppt_y"/>
                                          </p:val>
                                        </p:tav>
                                        <p:tav tm="100000">
                                          <p:val>
                                            <p:strVal val="1+ppt_h/2"/>
                                          </p:val>
                                        </p:tav>
                                      </p:tavLst>
                                    </p:anim>
                                    <p:set>
                                      <p:cBhvr>
                                        <p:cTn id="114" dur="1" fill="hold">
                                          <p:stCondLst>
                                            <p:cond delay="499"/>
                                          </p:stCondLst>
                                        </p:cTn>
                                        <p:tgtEl>
                                          <p:spTgt spid="18"/>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1"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44" presetClass="path" presetSubtype="0" accel="50000" decel="50000" fill="hold" grpId="2" nodeType="withEffect">
                                  <p:stCondLst>
                                    <p:cond delay="0"/>
                                  </p:stCondLst>
                                  <p:childTnLst>
                                    <p:animMotion origin="layout" path="M -8.33333E-7 -4.81481E-6 L -0.08229 -0.04004 C -0.09965 -0.04907 -0.12535 -0.05393 -0.15226 -0.05393 C -0.18281 -0.05393 -0.20729 -0.04907 -0.22465 -0.04004 L -0.30677 -4.81481E-6 " pathEditMode="relative" rAng="0" ptsTypes="AAAAA">
                                      <p:cBhvr>
                                        <p:cTn id="124" dur="2000" fill="hold"/>
                                        <p:tgtEl>
                                          <p:spTgt spid="27"/>
                                        </p:tgtEl>
                                        <p:attrNameLst>
                                          <p:attrName>ppt_x</p:attrName>
                                          <p:attrName>ppt_y</p:attrName>
                                        </p:attrNameLst>
                                      </p:cBhvr>
                                      <p:rCtr x="-15347"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7" grpId="0" animBg="1"/>
      <p:bldP spid="27" grpId="1" animBg="1"/>
      <p:bldP spid="27" grpId="2" animBg="1"/>
      <p:bldP spid="5" grpId="0" animBg="1"/>
      <p:bldP spid="5"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Integrity checking - tools</a:t>
            </a:r>
          </a:p>
        </p:txBody>
      </p:sp>
      <p:sp>
        <p:nvSpPr>
          <p:cNvPr id="3" name="Content Placeholder 2"/>
          <p:cNvSpPr>
            <a:spLocks noGrp="1"/>
          </p:cNvSpPr>
          <p:nvPr>
            <p:ph idx="1"/>
          </p:nvPr>
        </p:nvSpPr>
        <p:spPr>
          <a:xfrm>
            <a:off x="628650" y="1748521"/>
            <a:ext cx="7886700" cy="4351338"/>
          </a:xfrm>
        </p:spPr>
        <p:txBody>
          <a:bodyPr/>
          <a:lstStyle/>
          <a:p>
            <a:r>
              <a:rPr lang="en-GB" dirty="0"/>
              <a:t>Fixity</a:t>
            </a:r>
          </a:p>
          <a:p>
            <a:pPr lvl="1"/>
            <a:r>
              <a:rPr lang="en-GB" dirty="0">
                <a:hlinkClick r:id="rId3"/>
              </a:rPr>
              <a:t>https://www.avpreserve.com/tools/fixity/</a:t>
            </a:r>
            <a:endParaRPr lang="en-GB" dirty="0"/>
          </a:p>
          <a:p>
            <a:r>
              <a:rPr lang="en-GB" dirty="0"/>
              <a:t>Auditing Control Environment (ACE)</a:t>
            </a:r>
          </a:p>
          <a:p>
            <a:pPr lvl="1"/>
            <a:r>
              <a:rPr lang="en-GB" dirty="0">
                <a:hlinkClick r:id="rId4"/>
              </a:rPr>
              <a:t>https://wiki.umiacs.umd.edu/adapt/index.php/Ace</a:t>
            </a:r>
            <a:endParaRPr lang="en-GB" dirty="0"/>
          </a:p>
          <a:p>
            <a:r>
              <a:rPr lang="en-GB" dirty="0"/>
              <a:t>For alternatives – see COPTR</a:t>
            </a:r>
          </a:p>
          <a:p>
            <a:pPr lvl="1"/>
            <a:r>
              <a:rPr lang="en-GB" dirty="0">
                <a:hlinkClick r:id="rId5"/>
              </a:rPr>
              <a:t>http://coptr.digipres.org/Category:Fixity</a:t>
            </a:r>
            <a:endParaRPr lang="en-GB"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0427" y="4564517"/>
            <a:ext cx="3131494" cy="2083349"/>
          </a:xfrm>
          <a:prstGeom prst="rect">
            <a:avLst/>
          </a:prstGeom>
        </p:spPr>
      </p:pic>
    </p:spTree>
    <p:extLst>
      <p:ext uri="{BB962C8B-B14F-4D97-AF65-F5344CB8AC3E}">
        <p14:creationId xmlns:p14="http://schemas.microsoft.com/office/powerpoint/2010/main" val="322089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03919"/>
            <a:ext cx="3769119" cy="2254081"/>
          </a:xfrm>
          <a:prstGeom prst="rect">
            <a:avLst/>
          </a:prstGeom>
        </p:spPr>
      </p:pic>
      <p:sp>
        <p:nvSpPr>
          <p:cNvPr id="2" name="Title 1"/>
          <p:cNvSpPr>
            <a:spLocks noGrp="1"/>
          </p:cNvSpPr>
          <p:nvPr>
            <p:ph type="title"/>
          </p:nvPr>
        </p:nvSpPr>
        <p:spPr/>
        <p:txBody>
          <a:bodyPr/>
          <a:lstStyle/>
          <a:p>
            <a:r>
              <a:rPr lang="en-GB" dirty="0"/>
              <a:t>Data storage – some options</a:t>
            </a:r>
          </a:p>
        </p:txBody>
      </p:sp>
      <p:sp>
        <p:nvSpPr>
          <p:cNvPr id="3" name="Content Placeholder 2"/>
          <p:cNvSpPr>
            <a:spLocks noGrp="1"/>
          </p:cNvSpPr>
          <p:nvPr>
            <p:ph idx="1"/>
          </p:nvPr>
        </p:nvSpPr>
        <p:spPr>
          <a:xfrm>
            <a:off x="628650" y="1825625"/>
            <a:ext cx="4836744" cy="4351338"/>
          </a:xfrm>
        </p:spPr>
        <p:txBody>
          <a:bodyPr/>
          <a:lstStyle/>
          <a:p>
            <a:r>
              <a:rPr lang="en-GB" dirty="0"/>
              <a:t>Hard disk, magnetic tape or optical disc</a:t>
            </a:r>
          </a:p>
          <a:p>
            <a:r>
              <a:rPr lang="en-GB" dirty="0"/>
              <a:t>Consumer hand held media</a:t>
            </a:r>
          </a:p>
          <a:p>
            <a:r>
              <a:rPr lang="en-GB" dirty="0"/>
              <a:t>Managed storage</a:t>
            </a:r>
          </a:p>
          <a:p>
            <a:r>
              <a:rPr lang="en-GB" dirty="0"/>
              <a:t>Cloud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268" y="3982406"/>
            <a:ext cx="4469908" cy="25350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971" y="1616038"/>
            <a:ext cx="2894028" cy="2894028"/>
          </a:xfrm>
          <a:prstGeom prst="rect">
            <a:avLst/>
          </a:prstGeom>
        </p:spPr>
      </p:pic>
    </p:spTree>
    <p:extLst>
      <p:ext uri="{BB962C8B-B14F-4D97-AF65-F5344CB8AC3E}">
        <p14:creationId xmlns:p14="http://schemas.microsoft.com/office/powerpoint/2010/main" val="4279965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9A12ADEB0E794F9A53CB1E6BDEBEF9" ma:contentTypeVersion="2" ma:contentTypeDescription="Create a new document." ma:contentTypeScope="" ma:versionID="7983560228525d04e20844e66bd1922d">
  <xsd:schema xmlns:xsd="http://www.w3.org/2001/XMLSchema" xmlns:xs="http://www.w3.org/2001/XMLSchema" xmlns:p="http://schemas.microsoft.com/office/2006/metadata/properties" xmlns:ns2="e3cce8e0-2e05-4967-9afc-6d8fd6e34cbf" targetNamespace="http://schemas.microsoft.com/office/2006/metadata/properties" ma:root="true" ma:fieldsID="5bed088e7bede50c134824f3be36690c" ns2:_="">
    <xsd:import namespace="e3cce8e0-2e05-4967-9afc-6d8fd6e34c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ce8e0-2e05-4967-9afc-6d8fd6e34c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A64E5-BF04-4FC5-8347-6015941901ED}">
  <ds:schemaRefs>
    <ds:schemaRef ds:uri="http://schemas.microsoft.com/sharepoint/v3/contenttype/forms"/>
  </ds:schemaRefs>
</ds:datastoreItem>
</file>

<file path=customXml/itemProps2.xml><?xml version="1.0" encoding="utf-8"?>
<ds:datastoreItem xmlns:ds="http://schemas.openxmlformats.org/officeDocument/2006/customXml" ds:itemID="{E5C9C020-3C73-4858-92F4-A3E5330D81C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3cce8e0-2e05-4967-9afc-6d8fd6e34cbf"/>
    <ds:schemaRef ds:uri="http://www.w3.org/XML/1998/namespace"/>
    <ds:schemaRef ds:uri="http://purl.org/dc/dcmitype/"/>
  </ds:schemaRefs>
</ds:datastoreItem>
</file>

<file path=customXml/itemProps3.xml><?xml version="1.0" encoding="utf-8"?>
<ds:datastoreItem xmlns:ds="http://schemas.openxmlformats.org/officeDocument/2006/customXml" ds:itemID="{2DBBB42D-3958-4612-BD3B-CA5E0818A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ce8e0-2e05-4967-9afc-6d8fd6e34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2497</TotalTime>
  <Words>1854</Words>
  <Application>Microsoft Office PowerPoint</Application>
  <PresentationFormat>On-screen Show (4:3)</PresentationFormat>
  <Paragraphs>132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Just keep the bits: an introduction to bit level preservation</vt:lpstr>
      <vt:lpstr>Just keep the bits…</vt:lpstr>
      <vt:lpstr>What are the risks? (1)</vt:lpstr>
      <vt:lpstr>What is the result?</vt:lpstr>
      <vt:lpstr>How do we solve these problems?</vt:lpstr>
      <vt:lpstr>What is a “checksum” or “hash value”?</vt:lpstr>
      <vt:lpstr>Combined strategies: keep 3 copies and perform integrity checks</vt:lpstr>
      <vt:lpstr>Integrity checking - tools</vt:lpstr>
      <vt:lpstr>Data storage – some options</vt:lpstr>
      <vt:lpstr>Long lived media: a red herring</vt:lpstr>
      <vt:lpstr>What are the risks? (2)</vt:lpstr>
      <vt:lpstr>Recap</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Preservation</dc:title>
  <dc:creator>Paul</dc:creator>
  <cp:lastModifiedBy>Sharon McMeekin</cp:lastModifiedBy>
  <cp:revision>162</cp:revision>
  <dcterms:created xsi:type="dcterms:W3CDTF">2016-03-02T16:49:36Z</dcterms:created>
  <dcterms:modified xsi:type="dcterms:W3CDTF">2017-05-04T14:11:35Z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0x010100749A12ADEB0E794F9A53CB1E6BDEBEF9</vt:lpwstr>
  </property>
</Properties>
</file>