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4"/>
  </p:sldMasterIdLst>
  <p:notesMasterIdLst>
    <p:notesMasterId r:id="rId29"/>
  </p:notesMasterIdLst>
  <p:handoutMasterIdLst>
    <p:handoutMasterId r:id="rId30"/>
  </p:handoutMasterIdLst>
  <p:sldIdLst>
    <p:sldId id="526" r:id="rId5"/>
    <p:sldId id="600" r:id="rId6"/>
    <p:sldId id="601" r:id="rId7"/>
    <p:sldId id="613" r:id="rId8"/>
    <p:sldId id="619" r:id="rId9"/>
    <p:sldId id="620" r:id="rId10"/>
    <p:sldId id="621" r:id="rId11"/>
    <p:sldId id="622" r:id="rId12"/>
    <p:sldId id="623" r:id="rId13"/>
    <p:sldId id="624" r:id="rId14"/>
    <p:sldId id="625" r:id="rId15"/>
    <p:sldId id="626" r:id="rId16"/>
    <p:sldId id="627" r:id="rId17"/>
    <p:sldId id="628" r:id="rId18"/>
    <p:sldId id="629" r:id="rId19"/>
    <p:sldId id="630" r:id="rId20"/>
    <p:sldId id="631" r:id="rId21"/>
    <p:sldId id="615" r:id="rId22"/>
    <p:sldId id="632" r:id="rId23"/>
    <p:sldId id="633" r:id="rId24"/>
    <p:sldId id="634" r:id="rId25"/>
    <p:sldId id="635" r:id="rId26"/>
    <p:sldId id="636" r:id="rId27"/>
    <p:sldId id="618" r:id="rId28"/>
  </p:sldIdLst>
  <p:sldSz cx="9144000" cy="5143500" type="screen16x9"/>
  <p:notesSz cx="6950075" cy="923607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76FF"/>
    <a:srgbClr val="5D84FF"/>
    <a:srgbClr val="3366FF"/>
    <a:srgbClr val="6699FF"/>
    <a:srgbClr val="0066FF"/>
    <a:srgbClr val="3399FF"/>
    <a:srgbClr val="0A7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08" autoAdjust="0"/>
  </p:normalViewPr>
  <p:slideViewPr>
    <p:cSldViewPr snapToGrid="0">
      <p:cViewPr varScale="1">
        <p:scale>
          <a:sx n="88" d="100"/>
          <a:sy n="88" d="100"/>
        </p:scale>
        <p:origin x="87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9C3EA-1CED-4A9F-80E1-3AE7CF1D1D0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A1839-73EB-4B7E-A4E3-086551F2F5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r>
              <a:rPr lang="en-US" dirty="0"/>
              <a:t>Curriculum created by Dorothea Salo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8443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96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3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591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41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868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169645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9452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597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br>
              <a:rPr lang="en-US" dirty="0"/>
            </a:br>
            <a:r>
              <a:rPr lang="en-US" dirty="0"/>
              <a:t>You can install Archivematica on several flavors of Linux.</a:t>
            </a:r>
          </a:p>
          <a:p>
            <a:pPr lvl="0">
              <a:spcBef>
                <a:spcPts val="0"/>
              </a:spcBef>
              <a:buNone/>
            </a:pPr>
            <a:endParaRPr lang="en-US" dirty="0"/>
          </a:p>
          <a:p>
            <a:pPr lvl="0">
              <a:spcBef>
                <a:spcPts val="0"/>
              </a:spcBef>
              <a:buNone/>
            </a:pPr>
            <a:r>
              <a:rPr lang="en-US" dirty="0"/>
              <a:t>You can also run it within a VM - but they recommend this only be for a testing environment</a:t>
            </a:r>
            <a:br>
              <a:rPr lang="en-US" dirty="0"/>
            </a:br>
            <a:endParaRPr lang="en-US" dirty="0"/>
          </a:p>
          <a:p>
            <a:pPr lvl="0">
              <a:spcBef>
                <a:spcPts val="0"/>
              </a:spcBef>
              <a:buNone/>
            </a:pPr>
            <a:r>
              <a:rPr lang="en-US" dirty="0"/>
              <a:t>You can pay Artefactual to install Archivematica, as well as host it for you.</a:t>
            </a:r>
          </a:p>
        </p:txBody>
      </p:sp>
    </p:spTree>
    <p:extLst>
      <p:ext uri="{BB962C8B-B14F-4D97-AF65-F5344CB8AC3E}">
        <p14:creationId xmlns:p14="http://schemas.microsoft.com/office/powerpoint/2010/main" val="6680084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61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206300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2608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308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8609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6931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r>
              <a:rPr lang="en-US" dirty="0"/>
              <a:t>Curriculum created by Dorothea </a:t>
            </a:r>
            <a:r>
              <a:rPr lang="en-US" dirty="0" err="1"/>
              <a:t>Salo</a:t>
            </a:r>
            <a:r>
              <a:rPr lang="en-US" dirty="0"/>
              <a:t> and is on</a:t>
            </a:r>
            <a:r>
              <a:rPr lang="en-US" baseline="0" dirty="0"/>
              <a:t> your flash drives and the POWRR website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93500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34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96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09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8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1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561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59" cy="4156234"/>
          </a:xfrm>
          <a:prstGeom prst="rect">
            <a:avLst/>
          </a:prstGeom>
        </p:spPr>
        <p:txBody>
          <a:bodyPr lIns="92476" tIns="92476" rIns="92476" bIns="92476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271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4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4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10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powrr.niu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hyperlink" Target="https://www.flickr.com/photos/140641142@N05/33683508662/" TargetMode="External"/><Relationship Id="rId4" Type="http://schemas.openxmlformats.org/officeDocument/2006/relationships/hyperlink" Target="https://www.flickr.com/photos/faceme/6690146497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powrr.niu.edu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803893" y="1892916"/>
            <a:ext cx="7566672" cy="11598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b" anchorCtr="0">
            <a:noAutofit/>
          </a:bodyPr>
          <a:lstStyle/>
          <a:p>
            <a:r>
              <a:rPr lang="en" sz="4000" dirty="0">
                <a:solidFill>
                  <a:srgbClr val="C00000"/>
                </a:solidFill>
                <a:latin typeface="Calibri"/>
              </a:rPr>
              <a:t>Technology Module: PROU</a:t>
            </a:r>
            <a:r>
              <a:rPr lang="en-US" sz="4000" dirty="0">
                <a:solidFill>
                  <a:srgbClr val="C00000"/>
                </a:solidFill>
                <a:latin typeface="Calibri"/>
              </a:rPr>
              <a:t>D</a:t>
            </a:r>
            <a:r>
              <a:rPr lang="en" sz="4000" dirty="0">
                <a:solidFill>
                  <a:srgbClr val="C00000"/>
                </a:solidFill>
                <a:latin typeface="Calibri"/>
              </a:rPr>
              <a:t> </a:t>
            </a:r>
            <a:r>
              <a:rPr lang="en" sz="3600" i="1" dirty="0">
                <a:solidFill>
                  <a:srgbClr val="C00000"/>
                </a:solidFill>
                <a:latin typeface="Calibri"/>
              </a:rPr>
              <a:t>Handling Old Digital Media</a:t>
            </a:r>
            <a:endParaRPr lang="en" sz="4000" i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pic>
        <p:nvPicPr>
          <p:cNvPr id="5" name="image00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066800" y="420013"/>
            <a:ext cx="7010400" cy="1275869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BMRC_Profile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4027" y="3887980"/>
            <a:ext cx="2595902" cy="1179320"/>
          </a:xfrm>
          <a:prstGeom prst="rect">
            <a:avLst/>
          </a:prstGeom>
        </p:spPr>
      </p:pic>
      <p:sp>
        <p:nvSpPr>
          <p:cNvPr id="8" name="Shape 23"/>
          <p:cNvSpPr txBox="1">
            <a:spLocks/>
          </p:cNvSpPr>
          <p:nvPr/>
        </p:nvSpPr>
        <p:spPr>
          <a:xfrm>
            <a:off x="510529" y="3037532"/>
            <a:ext cx="7772400" cy="59516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3pPr>
            <a:lvl4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4pPr>
            <a:lvl5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5pPr>
            <a:lvl6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6pPr>
            <a:lvl7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7pPr>
            <a:lvl8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8pPr>
            <a:lvl9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9pPr>
          </a:lstStyle>
          <a:p>
            <a:r>
              <a:rPr lang="en" sz="2400" dirty="0">
                <a:solidFill>
                  <a:schemeClr val="tx1"/>
                </a:solidFill>
                <a:latin typeface="Calibri"/>
              </a:rPr>
              <a:t>Dorothea Salo</a:t>
            </a:r>
          </a:p>
        </p:txBody>
      </p:sp>
      <p:sp>
        <p:nvSpPr>
          <p:cNvPr id="9" name="Shape 23"/>
          <p:cNvSpPr txBox="1">
            <a:spLocks/>
          </p:cNvSpPr>
          <p:nvPr/>
        </p:nvSpPr>
        <p:spPr>
          <a:xfrm>
            <a:off x="133684" y="3540313"/>
            <a:ext cx="5771805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3pPr>
            <a:lvl4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4pPr>
            <a:lvl5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5pPr>
            <a:lvl6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6pPr>
            <a:lvl7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7pPr>
            <a:lvl8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8pPr>
            <a:lvl9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9pPr>
          </a:lstStyle>
          <a:p>
            <a:r>
              <a:rPr lang="en" sz="2000" dirty="0">
                <a:solidFill>
                  <a:schemeClr val="tx1"/>
                </a:solidFill>
                <a:latin typeface="Calibri"/>
              </a:rPr>
              <a:t>This POWRR Institute is generously funded by the</a:t>
            </a:r>
          </a:p>
        </p:txBody>
      </p:sp>
    </p:spTree>
    <p:extLst>
      <p:ext uri="{BB962C8B-B14F-4D97-AF65-F5344CB8AC3E}">
        <p14:creationId xmlns:p14="http://schemas.microsoft.com/office/powerpoint/2010/main" val="1307964851"/>
      </p:ext>
    </p:extLst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3389" y="11163"/>
            <a:ext cx="8675536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" sz="3600" dirty="0">
                <a:solidFill>
                  <a:srgbClr val="C00000"/>
                </a:solidFill>
                <a:latin typeface="Calibri"/>
              </a:rPr>
              <a:t>5.25” </a:t>
            </a:r>
            <a:r>
              <a:rPr lang="en-US" sz="3600" dirty="0">
                <a:solidFill>
                  <a:srgbClr val="C00000"/>
                </a:solidFill>
                <a:latin typeface="Calibri"/>
              </a:rPr>
              <a:t>Diskettes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85844" y="659958"/>
            <a:ext cx="895042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 drive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Pull one from an old computer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Buy one secondhand from eBay, recycledgoods.com, shopgoodwill.com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TEAC FD-55GFR is the gold standard, but others may well work nicely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Device Side Data’s FC5025 floppy-drive controller card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deviceside.com, $55.25 + shipping at time of writing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Also buy their “tabletop power supply” for the drive: $25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Comes with software for Windows, Mac, Linux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Don’t trouble about an enclosure; they are hard to find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It’s possible to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bodge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plastic enclosure from external CD/DVD drives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Alternately, 3d-print one: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https://www.thingiverse.com/thing:2441163</a:t>
            </a:r>
          </a:p>
        </p:txBody>
      </p:sp>
    </p:spTree>
    <p:extLst>
      <p:ext uri="{BB962C8B-B14F-4D97-AF65-F5344CB8AC3E}">
        <p14:creationId xmlns:p14="http://schemas.microsoft.com/office/powerpoint/2010/main" val="2560730227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3389" y="11163"/>
            <a:ext cx="8675536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" sz="3600" dirty="0">
                <a:solidFill>
                  <a:srgbClr val="C00000"/>
                </a:solidFill>
                <a:latin typeface="Calibri"/>
              </a:rPr>
              <a:t>3.5” </a:t>
            </a:r>
            <a:r>
              <a:rPr lang="en-US" sz="3600" dirty="0">
                <a:solidFill>
                  <a:srgbClr val="C00000"/>
                </a:solidFill>
                <a:latin typeface="Calibri"/>
              </a:rPr>
              <a:t>Diskettes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85844" y="659958"/>
            <a:ext cx="834082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External USB drive</a:t>
            </a:r>
          </a:p>
          <a:p>
            <a:pPr lvl="1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Still available new, but used is usually fine. Shopgoodwill.com 		often has these.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Consider buying two different models; sometimes a diskette likes one 		drive more than another.</a:t>
            </a:r>
          </a:p>
          <a:p>
            <a:pPr lvl="1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Problem: Mac diskettes</a:t>
            </a:r>
          </a:p>
          <a:p>
            <a:pPr lvl="1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Modern Macs do not recognize 3.5" drives.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Windows does not recognize Mac-specific filesystems (file-			organization-on-disk schemes).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Solution, if you run into this problem and FTK Imager doesn’t help: 		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MacDrive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from mediafour.com, $50.</a:t>
            </a:r>
          </a:p>
        </p:txBody>
      </p:sp>
    </p:spTree>
    <p:extLst>
      <p:ext uri="{BB962C8B-B14F-4D97-AF65-F5344CB8AC3E}">
        <p14:creationId xmlns:p14="http://schemas.microsoft.com/office/powerpoint/2010/main" val="2878061385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3389" y="11163"/>
            <a:ext cx="8675536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SD Cards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85844" y="989571"/>
            <a:ext cx="834082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These come in many shapes and sizes.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Look for a USB reader that handles lots of them.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“20-in-1” readers exist.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Readily available (for now) for about $25-50.</a:t>
            </a:r>
          </a:p>
        </p:txBody>
      </p:sp>
    </p:spTree>
    <p:extLst>
      <p:ext uri="{BB962C8B-B14F-4D97-AF65-F5344CB8AC3E}">
        <p14:creationId xmlns:p14="http://schemas.microsoft.com/office/powerpoint/2010/main" val="3368823988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3389" y="11163"/>
            <a:ext cx="8675536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IOMEGA Zip Disks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85844" y="649325"/>
            <a:ext cx="83408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USB drives still available new, readily available used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Don’t buy a used SCSI model.</a:t>
            </a:r>
          </a:p>
          <a:p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Unless you are absolutely sure you have no 250MB disks (and never will have them), buy a drive that reads them.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If it can read 250MB, it can also read 100MB; the reverse 			is not true.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Tall squarish drives are probably 100MB-only.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Rounded slimmer drives handle both.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337FF1-2D2A-4AAF-BCF1-25CC51531B2C}"/>
              </a:ext>
            </a:extLst>
          </p:cNvPr>
          <p:cNvSpPr txBox="1"/>
          <p:nvPr/>
        </p:nvSpPr>
        <p:spPr>
          <a:xfrm>
            <a:off x="5111224" y="4060133"/>
            <a:ext cx="1327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Yes!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AAA7A8-6926-4046-AA94-C85FA1F56E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98" y="3319296"/>
            <a:ext cx="1919371" cy="1919371"/>
          </a:xfrm>
          <a:prstGeom prst="rect">
            <a:avLst/>
          </a:prstGeom>
        </p:spPr>
      </p:pic>
      <p:pic>
        <p:nvPicPr>
          <p:cNvPr id="9" name="Picture 2" descr="ttps://images-na.ssl-images-amazon.com/images/I/7167J2275AL.gif">
            <a:extLst>
              <a:ext uri="{FF2B5EF4-FFF2-40B4-BE49-F238E27FC236}">
                <a16:creationId xmlns:a16="http://schemas.microsoft.com/office/drawing/2014/main" id="{FFB69ADC-B84E-4DFF-9432-7DE000BD2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27" y="3628610"/>
            <a:ext cx="1745963" cy="130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ttp://www.applerescueofdenver.com/wp-content/uploads/zip-100-drive-2.jpg">
            <a:extLst>
              <a:ext uri="{FF2B5EF4-FFF2-40B4-BE49-F238E27FC236}">
                <a16:creationId xmlns:a16="http://schemas.microsoft.com/office/drawing/2014/main" id="{F9F1736E-B037-4C6F-B0DE-3321115E4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219" y="3676309"/>
            <a:ext cx="1919372" cy="125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D01FCB4-4BA4-4D0E-A594-9EBF66113958}"/>
              </a:ext>
            </a:extLst>
          </p:cNvPr>
          <p:cNvSpPr txBox="1"/>
          <p:nvPr/>
        </p:nvSpPr>
        <p:spPr>
          <a:xfrm>
            <a:off x="2138116" y="3726335"/>
            <a:ext cx="966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3211505569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3389" y="11163"/>
            <a:ext cx="8675536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Hard Drives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85844" y="659958"/>
            <a:ext cx="834082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Rolls-Royce solution: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Kryoflux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(also handles floppies etc. if you have a drive)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So expensive you can’t even find out the price without calling them</a:t>
            </a:r>
          </a:p>
          <a:p>
            <a:pPr lvl="1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Cadillac solution: Tableau Universal Forensic Bridge, guidancesoftware.com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Some institutions have these. The trick is that Tableau tends to make 		bridges that only read 1-2 types of drive, so you have to buy 		more than one. The “universal” bypasses (most of) this 		problem.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$1100 new, but check eBay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Honda Civic solution: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WiebeTech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/CRU Forensic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ComboDock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, cru-inc.com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As capable as the Tableau, somewhat less expensive, multi-drive-type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Software somewhat clunkier, but their tech support is good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$325-400 new, but check eBay</a:t>
            </a:r>
          </a:p>
        </p:txBody>
      </p:sp>
    </p:spTree>
    <p:extLst>
      <p:ext uri="{BB962C8B-B14F-4D97-AF65-F5344CB8AC3E}">
        <p14:creationId xmlns:p14="http://schemas.microsoft.com/office/powerpoint/2010/main" val="2876920044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510528" y="1551887"/>
            <a:ext cx="7947671" cy="1159856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libri"/>
              </a:rPr>
              <a:t>Procedures</a:t>
            </a:r>
            <a:endParaRPr lang="en" sz="40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sp>
        <p:nvSpPr>
          <p:cNvPr id="8" name="Shape 23"/>
          <p:cNvSpPr txBox="1">
            <a:spLocks/>
          </p:cNvSpPr>
          <p:nvPr/>
        </p:nvSpPr>
        <p:spPr>
          <a:xfrm>
            <a:off x="510529" y="2091844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3pPr>
            <a:lvl4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4pPr>
            <a:lvl5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5pPr>
            <a:lvl6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6pPr>
            <a:lvl7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7pPr>
            <a:lvl8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8pPr>
            <a:lvl9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9pPr>
          </a:lstStyle>
          <a:p>
            <a:endParaRPr lang="en" sz="2000" dirty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2422742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31490" y="11163"/>
            <a:ext cx="8675536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Step 1: Write-protection, Where Available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85844" y="713123"/>
            <a:ext cx="83408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Computers love to write to disk. When you’re trying to archive data, though, you shouldn’t let the computer change anything on the disk!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5.25" diskettes: physical write-protection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There is usually a square notch on the right side of the diskette near the top. 	If the diskette is double-sided, there will also be a notch at left.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Cover the notch(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) with a small piece of tape. (Bonus if you still have write-		protect stickers!)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3.5" diskettes: physical write protection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On the back of the disk, look in the top left-hand corner. There should 		be a plastic switch in a notch.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Move the switch so that there is a see-through square hole in the diskette.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SD cards: physical write-protection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Look for a slider. Move it to the “locked” position.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Hard drives: the bridge/dock should have write-protection built-in.</a:t>
            </a:r>
          </a:p>
        </p:txBody>
      </p:sp>
    </p:spTree>
    <p:extLst>
      <p:ext uri="{BB962C8B-B14F-4D97-AF65-F5344CB8AC3E}">
        <p14:creationId xmlns:p14="http://schemas.microsoft.com/office/powerpoint/2010/main" val="1808122338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-409" y="11163"/>
            <a:ext cx="8675536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Step 1: Write-protection, Where Available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AD60D073-4826-4761-8A4E-64EFB92C50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67"/>
          <a:stretch/>
        </p:blipFill>
        <p:spPr>
          <a:xfrm flipV="1">
            <a:off x="5638458" y="1389126"/>
            <a:ext cx="2933642" cy="30175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5C1C7BB-3EC4-4A85-A57E-FE925B8B2062}"/>
              </a:ext>
            </a:extLst>
          </p:cNvPr>
          <p:cNvSpPr/>
          <p:nvPr/>
        </p:nvSpPr>
        <p:spPr>
          <a:xfrm>
            <a:off x="151816" y="4432960"/>
            <a:ext cx="3284874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FaceMePLS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, “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Floppydisk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,” </a:t>
            </a:r>
          </a:p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https://www.flickr.com/photos/faceme/6690146497/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CC-BY, cropped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035E26-0483-4DDB-AD65-BF0E43672714}"/>
              </a:ext>
            </a:extLst>
          </p:cNvPr>
          <p:cNvSpPr/>
          <p:nvPr/>
        </p:nvSpPr>
        <p:spPr>
          <a:xfrm>
            <a:off x="6339555" y="752991"/>
            <a:ext cx="2175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Tab to move to open</a:t>
            </a:r>
          </a:p>
        </p:txBody>
      </p:sp>
      <p:sp>
        <p:nvSpPr>
          <p:cNvPr id="10" name="Right Arrow 7">
            <a:extLst>
              <a:ext uri="{FF2B5EF4-FFF2-40B4-BE49-F238E27FC236}">
                <a16:creationId xmlns:a16="http://schemas.microsoft.com/office/drawing/2014/main" id="{31CBEEF6-28E2-4A89-92FC-60BEAC5BF9E4}"/>
              </a:ext>
            </a:extLst>
          </p:cNvPr>
          <p:cNvSpPr/>
          <p:nvPr/>
        </p:nvSpPr>
        <p:spPr>
          <a:xfrm rot="16200000" flipH="1">
            <a:off x="8019174" y="1187762"/>
            <a:ext cx="512294" cy="3657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49661A-2E66-4949-BA3C-5C9024BA3DCB}"/>
              </a:ext>
            </a:extLst>
          </p:cNvPr>
          <p:cNvSpPr/>
          <p:nvPr/>
        </p:nvSpPr>
        <p:spPr>
          <a:xfrm>
            <a:off x="3974462" y="4364240"/>
            <a:ext cx="509831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dankeck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, “Viking Office Products 2HD High Density IBM Formatted,” </a:t>
            </a:r>
          </a:p>
          <a:p>
            <a:pPr algn="r"/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https://www.flickr.com/photos/140641142@N05/33683508662/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Public domain, cropped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01CE4A2-051E-48C6-8CE7-17C80CB0E5D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" t="296" r="9659" b="39597"/>
          <a:stretch/>
        </p:blipFill>
        <p:spPr>
          <a:xfrm>
            <a:off x="266758" y="1338830"/>
            <a:ext cx="3054991" cy="297508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3BA6566-2C91-471D-9CF3-30F32EFEDAC1}"/>
              </a:ext>
            </a:extLst>
          </p:cNvPr>
          <p:cNvSpPr/>
          <p:nvPr/>
        </p:nvSpPr>
        <p:spPr>
          <a:xfrm>
            <a:off x="3938536" y="2381621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Notch to cover</a:t>
            </a:r>
          </a:p>
        </p:txBody>
      </p:sp>
      <p:sp>
        <p:nvSpPr>
          <p:cNvPr id="11" name="Right Arrow 12">
            <a:extLst>
              <a:ext uri="{FF2B5EF4-FFF2-40B4-BE49-F238E27FC236}">
                <a16:creationId xmlns:a16="http://schemas.microsoft.com/office/drawing/2014/main" id="{E4FBA7B5-0B8B-4B9F-AD74-488C509A2682}"/>
              </a:ext>
            </a:extLst>
          </p:cNvPr>
          <p:cNvSpPr/>
          <p:nvPr/>
        </p:nvSpPr>
        <p:spPr>
          <a:xfrm flipH="1">
            <a:off x="3208664" y="2381621"/>
            <a:ext cx="718681" cy="36576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43145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3389" y="11163"/>
            <a:ext cx="7772400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Sometimes You Can’t Write-protect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8748" y="2119851"/>
            <a:ext cx="746760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" sz="1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56420" y="1018625"/>
            <a:ext cx="8463279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Zip disks cannot be write-protected. 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There is probably some way to disable the drive’s ability to 		write, but life is too short to try this, honestly.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If you must, hunt for “USB write blockers” or use 				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BitCurator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 SD card that doesn’t have the write-protect slider cannot be write-protected.</a:t>
            </a:r>
          </a:p>
        </p:txBody>
      </p:sp>
    </p:spTree>
    <p:extLst>
      <p:ext uri="{BB962C8B-B14F-4D97-AF65-F5344CB8AC3E}">
        <p14:creationId xmlns:p14="http://schemas.microsoft.com/office/powerpoint/2010/main" val="752401426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3389" y="11163"/>
            <a:ext cx="8675536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Step 2: Make a “Disk Image”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85844" y="755655"/>
            <a:ext cx="83408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Don’t just copy the files off the disk! Poor archival practice!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There may be information left on the disk outside files. (“Remanence.”)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Provenance: retaining the ability to prove that files came from a specific disk, 		and have not been altered since.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Archivists: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the disk image is your </a:t>
            </a:r>
            <a:r>
              <a:rPr lang="en-US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fonds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5.25" diskettes: the FC5025 software can capture disk images as well as files.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Anything else: you need disk-imaging software.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At the cost of your email address: FTK Imager Lite, accessdata.com. 		Recommended!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WinImage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from Gilles Volant: $30, winimage.com.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Sadly, the most Archivally Correct way to do this is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BitCurator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			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Guymager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), which is appallingly hard to install and use.</a:t>
            </a:r>
          </a:p>
        </p:txBody>
      </p:sp>
    </p:spTree>
    <p:extLst>
      <p:ext uri="{BB962C8B-B14F-4D97-AF65-F5344CB8AC3E}">
        <p14:creationId xmlns:p14="http://schemas.microsoft.com/office/powerpoint/2010/main" val="3087775111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0" y="8640"/>
            <a:ext cx="7772400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" sz="3600" dirty="0">
                <a:solidFill>
                  <a:srgbClr val="C00000"/>
                </a:solidFill>
                <a:latin typeface="Calibri"/>
              </a:rPr>
              <a:t>Expected Outcomes</a:t>
            </a: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8968" y="1149350"/>
            <a:ext cx="8089232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800" b="1" dirty="0">
                <a:latin typeface="Calibri" panose="020F0502020204030204" pitchFamily="34" charset="0"/>
              </a:rPr>
              <a:t>Know what equipment you would need to rescue data from digital media you have in-house</a:t>
            </a:r>
            <a:br>
              <a:rPr lang="en-US" sz="2800" b="1" dirty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800" b="1" dirty="0">
                <a:latin typeface="Calibri" panose="020F0502020204030204" pitchFamily="34" charset="0"/>
              </a:rPr>
              <a:t>Know how to write-protect several types of digital media</a:t>
            </a:r>
            <a:br>
              <a:rPr lang="en-US" sz="2800" b="1" dirty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800" b="1" dirty="0">
                <a:latin typeface="Calibri" panose="020F0502020204030204" pitchFamily="34" charset="0"/>
              </a:rPr>
              <a:t>Know what a disk image is and how to capture one from several types of digital media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790688"/>
      </p:ext>
    </p:extLst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3389" y="11163"/>
            <a:ext cx="8675536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Done?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76174" y="755655"/>
            <a:ext cx="804884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If you are only trying to save the data,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you are done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once you have stored the disk image somewhere(s) safe with appropriate metadata.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Some archives photograph diskettes, to preserve label information.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At minimum, need to know what book or collection each disk image 			belongs with.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Wondering about metadata? Look at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Archivematica’s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demo: 			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sandbox.archivematica.org</a:t>
            </a:r>
          </a:p>
          <a:p>
            <a:pPr lvl="1"/>
            <a:endParaRPr lang="en-US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If you want to examine the data, or let others examine it, you have more work to do.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Pulling files out of the disk image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Virus checking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Looking for sensitive data (personally-identifiable information) and 			redacting it before release if it exists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BitCurator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can do this, with difficulty. So can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Archivematica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6656395"/>
      </p:ext>
    </p:extLst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3389" y="11163"/>
            <a:ext cx="8675536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I have the disk images…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76733" y="1327176"/>
            <a:ext cx="83621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Annoyingly, the FC5025 software doesn’t help you read the disk images it creates.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WinImage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FTK Imager, and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BitCurator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can get files out of disk images.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Caveat: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WinImage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can’t make or read .E01 images, which are the 	preferred choice 	for archives.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There are different types of disk image with different file extensions.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img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.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ima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.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imz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: from FC5025 and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WinImage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.E01: the best choice if you’re imaging with FTK Imager or 	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BitCurator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Guymager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because it lets you include some metadata inside the image</a:t>
            </a:r>
          </a:p>
          <a:p>
            <a:pPr lvl="1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Guymager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(inside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BitCurator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) can transform .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img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and .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ima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into .E01.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This might make your future life easier if you’re imaging both 5.25" and 3.5“ floppies, or 	floppies and Zips.</a:t>
            </a:r>
          </a:p>
        </p:txBody>
      </p:sp>
      <p:sp>
        <p:nvSpPr>
          <p:cNvPr id="6" name="Shape 23">
            <a:extLst>
              <a:ext uri="{FF2B5EF4-FFF2-40B4-BE49-F238E27FC236}">
                <a16:creationId xmlns:a16="http://schemas.microsoft.com/office/drawing/2014/main" id="{D4AA00C7-FD89-417A-B8D9-EE21E3C31F86}"/>
              </a:ext>
            </a:extLst>
          </p:cNvPr>
          <p:cNvSpPr txBox="1">
            <a:spLocks/>
          </p:cNvSpPr>
          <p:nvPr/>
        </p:nvSpPr>
        <p:spPr>
          <a:xfrm>
            <a:off x="2551814" y="588093"/>
            <a:ext cx="7859964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3pPr>
            <a:lvl4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4pPr>
            <a:lvl5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5pPr>
            <a:lvl6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6pPr>
            <a:lvl7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7pPr>
            <a:lvl8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8pPr>
            <a:lvl9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9pPr>
          </a:lstStyle>
          <a:p>
            <a:pPr algn="l"/>
            <a:r>
              <a:rPr lang="en-US" sz="3200" i="1" dirty="0">
                <a:solidFill>
                  <a:srgbClr val="C00000"/>
                </a:solidFill>
                <a:latin typeface="Calibri"/>
              </a:rPr>
              <a:t>…how do I get the files out of them?</a:t>
            </a:r>
            <a:endParaRPr lang="en" sz="3200" i="1" dirty="0">
              <a:solidFill>
                <a:srgbClr val="C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4416679"/>
      </p:ext>
    </p:extLst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3389" y="11163"/>
            <a:ext cx="8675536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Calibri"/>
              </a:rPr>
              <a:t>Can I make a disk image AND copy the files?</a:t>
            </a:r>
            <a:endParaRPr lang="en" sz="32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76733" y="763649"/>
            <a:ext cx="836219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Sure, if you prefer. Be aware you’re dealing with potentially virus-ridden files, though!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FC5025 software makes copying individual files amazingly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clicky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time-consuming.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If you’re in this situation, make an image, then open the image in 	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WinImage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or FTK Imager and grab the files from there instead!</a:t>
            </a:r>
          </a:p>
          <a:p>
            <a:pPr lvl="1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Windows (with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MacDrive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should recognize your 3.5" floppy normally; you can then copy files from the Explorer as you normally would.</a:t>
            </a:r>
          </a:p>
        </p:txBody>
      </p:sp>
    </p:spTree>
    <p:extLst>
      <p:ext uri="{BB962C8B-B14F-4D97-AF65-F5344CB8AC3E}">
        <p14:creationId xmlns:p14="http://schemas.microsoft.com/office/powerpoint/2010/main" val="1844581195"/>
      </p:ext>
    </p:extLst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3389" y="11163"/>
            <a:ext cx="8675536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  <a:latin typeface="Calibri"/>
              </a:rPr>
              <a:t>Really Done?</a:t>
            </a:r>
            <a:endParaRPr lang="en" sz="36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65416" y="629818"/>
            <a:ext cx="88466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Quite possibly not.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Your next problem is whether any software still in existence can read the files on the disk(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ette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or drive.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answer may be “no.” The 1980s through 2000s produced lots of short-lived software with proprietary binary file formats.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Genealogy fans: sorry, early genealogy software is THE WORST.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This problem can generally wait, however. The important thing is to ensure you have the disk image and files so that you can do the file-format research later!</a:t>
            </a:r>
          </a:p>
        </p:txBody>
      </p:sp>
    </p:spTree>
    <p:extLst>
      <p:ext uri="{BB962C8B-B14F-4D97-AF65-F5344CB8AC3E}">
        <p14:creationId xmlns:p14="http://schemas.microsoft.com/office/powerpoint/2010/main" val="2120507037"/>
      </p:ext>
    </p:extLst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pic>
        <p:nvPicPr>
          <p:cNvPr id="5" name="image00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066800" y="420013"/>
            <a:ext cx="7010400" cy="1275869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Shape 23"/>
          <p:cNvSpPr txBox="1">
            <a:spLocks/>
          </p:cNvSpPr>
          <p:nvPr/>
        </p:nvSpPr>
        <p:spPr>
          <a:xfrm>
            <a:off x="510528" y="4428392"/>
            <a:ext cx="7772400" cy="51977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3pPr>
            <a:lvl4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4pPr>
            <a:lvl5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5pPr>
            <a:lvl6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6pPr>
            <a:lvl7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7pPr>
            <a:lvl8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8pPr>
            <a:lvl9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Calibri"/>
              </a:rPr>
              <a:t>Thanks and Good Luck!</a:t>
            </a:r>
            <a:endParaRPr lang="en" sz="32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84816" y="3412531"/>
            <a:ext cx="2374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3200" b="1" dirty="0">
                <a:solidFill>
                  <a:srgbClr val="C00000"/>
                </a:solidFill>
                <a:latin typeface="Calibri"/>
              </a:rPr>
              <a:t>QUESTIONS?</a:t>
            </a:r>
            <a:endParaRPr lang="en-US" sz="3200" b="1" dirty="0"/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4DE9727B-236D-4BEE-B005-D6E3D9864793}"/>
              </a:ext>
            </a:extLst>
          </p:cNvPr>
          <p:cNvSpPr txBox="1">
            <a:spLocks/>
          </p:cNvSpPr>
          <p:nvPr/>
        </p:nvSpPr>
        <p:spPr>
          <a:xfrm>
            <a:off x="803893" y="1967347"/>
            <a:ext cx="7566672" cy="11598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3pPr>
            <a:lvl4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4pPr>
            <a:lvl5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5pPr>
            <a:lvl6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6pPr>
            <a:lvl7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7pPr>
            <a:lvl8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8pPr>
            <a:lvl9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9pPr>
          </a:lstStyle>
          <a:p>
            <a:r>
              <a:rPr lang="en" sz="4000" dirty="0">
                <a:solidFill>
                  <a:srgbClr val="C00000"/>
                </a:solidFill>
                <a:latin typeface="Calibri"/>
              </a:rPr>
              <a:t>Technology Module: PROU</a:t>
            </a:r>
            <a:r>
              <a:rPr lang="en-US" sz="4000" dirty="0">
                <a:solidFill>
                  <a:srgbClr val="C00000"/>
                </a:solidFill>
                <a:latin typeface="Calibri"/>
              </a:rPr>
              <a:t>D</a:t>
            </a:r>
            <a:r>
              <a:rPr lang="en" sz="4000" dirty="0">
                <a:solidFill>
                  <a:srgbClr val="C00000"/>
                </a:solidFill>
                <a:latin typeface="Calibri"/>
              </a:rPr>
              <a:t> </a:t>
            </a:r>
            <a:r>
              <a:rPr lang="en" sz="3600" i="1" dirty="0">
                <a:solidFill>
                  <a:srgbClr val="C00000"/>
                </a:solidFill>
                <a:latin typeface="Calibri"/>
              </a:rPr>
              <a:t>Handling Old Digital Media</a:t>
            </a:r>
            <a:endParaRPr lang="en" sz="4000" i="1" dirty="0">
              <a:solidFill>
                <a:srgbClr val="C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0000954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3389" y="11163"/>
            <a:ext cx="7772400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" sz="3600" dirty="0">
                <a:solidFill>
                  <a:srgbClr val="C00000"/>
                </a:solidFill>
                <a:latin typeface="Calibri"/>
              </a:rPr>
              <a:t>Module Overview</a:t>
            </a: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8748" y="2119851"/>
            <a:ext cx="746760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" sz="1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48748" y="993970"/>
            <a:ext cx="6866021" cy="3418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800" b="1" dirty="0">
                <a:latin typeface="Calibri" panose="020F0502020204030204" pitchFamily="34" charset="0"/>
              </a:rPr>
              <a:t>Dealing with old digital media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800" b="1" dirty="0">
                <a:latin typeface="Calibri" panose="020F0502020204030204" pitchFamily="34" charset="0"/>
              </a:rPr>
              <a:t>Outsourcing options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800" b="1" dirty="0">
                <a:latin typeface="Calibri" panose="020F0502020204030204" pitchFamily="34" charset="0"/>
              </a:rPr>
              <a:t>Equipment and software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800" b="1" dirty="0">
                <a:latin typeface="Calibri" panose="020F0502020204030204" pitchFamily="34" charset="0"/>
              </a:rPr>
              <a:t>Procedures</a:t>
            </a:r>
          </a:p>
        </p:txBody>
      </p:sp>
    </p:spTree>
    <p:extLst>
      <p:ext uri="{BB962C8B-B14F-4D97-AF65-F5344CB8AC3E}">
        <p14:creationId xmlns:p14="http://schemas.microsoft.com/office/powerpoint/2010/main" val="1217793971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3389" y="11163"/>
            <a:ext cx="7772400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" sz="3600" dirty="0">
                <a:solidFill>
                  <a:srgbClr val="C00000"/>
                </a:solidFill>
                <a:latin typeface="Calibri"/>
              </a:rPr>
              <a:t>Old Digital Media? “Old”?</a:t>
            </a: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8748" y="2119851"/>
            <a:ext cx="746760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" sz="1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64695" y="550022"/>
            <a:ext cx="8489691" cy="189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In the vast scope of human history, not old.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In the more-limited scope of </a:t>
            </a:r>
            <a:r>
              <a:rPr lang="en-US" sz="2000" dirty="0" err="1">
                <a:latin typeface="Calibri" panose="020F0502020204030204" pitchFamily="34" charset="0"/>
              </a:rPr>
              <a:t>preservable</a:t>
            </a:r>
            <a:r>
              <a:rPr lang="en-US" sz="2000" dirty="0">
                <a:latin typeface="Calibri" panose="020F0502020204030204" pitchFamily="34" charset="0"/>
              </a:rPr>
              <a:t> history? Old enough to be worrisomely fragile and at-risk.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Examples: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8742" y="2261731"/>
            <a:ext cx="72394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8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Floppy diskettes, any size (5.25" and 3.5" commonest)</a:t>
            </a:r>
          </a:p>
          <a:p>
            <a:pPr marL="285750" lvl="4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Iomega Zip and Jaz disks (really any removable disk from the 	’90s-’00s</a:t>
            </a:r>
            <a:r>
              <a:rPr lang="mr-IN" sz="2000" dirty="0">
                <a:latin typeface="Calibri" panose="020F0502020204030204" pitchFamily="34" charset="0"/>
              </a:rPr>
              <a:t>…</a:t>
            </a:r>
            <a:r>
              <a:rPr lang="en-US" sz="2000" dirty="0">
                <a:latin typeface="Calibri" panose="020F0502020204030204" pitchFamily="34" charset="0"/>
              </a:rPr>
              <a:t> and there were a lot of these!)</a:t>
            </a:r>
          </a:p>
          <a:p>
            <a:pPr marL="285750" lvl="4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Early tape cartridges (such as DDS#s)</a:t>
            </a:r>
          </a:p>
          <a:p>
            <a:pPr marL="285750" lvl="4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Data and audio CDs, data and video DVDs. “Gold” is meaningless</a:t>
            </a:r>
          </a:p>
          <a:p>
            <a:pPr marL="285750" lvl="4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Whole computers with data on hard drives</a:t>
            </a:r>
          </a:p>
        </p:txBody>
      </p:sp>
    </p:spTree>
    <p:extLst>
      <p:ext uri="{BB962C8B-B14F-4D97-AF65-F5344CB8AC3E}">
        <p14:creationId xmlns:p14="http://schemas.microsoft.com/office/powerpoint/2010/main" val="1407541916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3389" y="11163"/>
            <a:ext cx="7772400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" sz="3600" dirty="0">
                <a:solidFill>
                  <a:srgbClr val="C00000"/>
                </a:solidFill>
                <a:latin typeface="Calibri"/>
              </a:rPr>
              <a:t>Baseline Truth: Copy Them NOW!</a:t>
            </a: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90698" y="1013993"/>
            <a:ext cx="776612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Whatever you have, almost none of it was made to last.</a:t>
            </a:r>
            <a:br>
              <a:rPr lang="en-US" sz="2000" dirty="0">
                <a:latin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</a:rPr>
              <a:t>	</a:t>
            </a:r>
            <a:r>
              <a:rPr lang="en-US" sz="2000" i="1" dirty="0">
                <a:latin typeface="Calibri" panose="020F0502020204030204" pitchFamily="34" charset="0"/>
              </a:rPr>
              <a:t>The longer you wait, the less likely the data remain safe.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Equipment is becoming harder to source and use. This will only get worse over time.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If you have older digital media in your collection with data you want to keep, copying them should be a top preservation priority.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Outsource or in-house? Up to you. This presentation assumes you need in-house capacity.</a:t>
            </a:r>
          </a:p>
        </p:txBody>
      </p:sp>
    </p:spTree>
    <p:extLst>
      <p:ext uri="{BB962C8B-B14F-4D97-AF65-F5344CB8AC3E}">
        <p14:creationId xmlns:p14="http://schemas.microsoft.com/office/powerpoint/2010/main" val="2457395007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3389" y="11163"/>
            <a:ext cx="7772400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" sz="3600" dirty="0">
                <a:solidFill>
                  <a:srgbClr val="C00000"/>
                </a:solidFill>
                <a:latin typeface="Calibri"/>
              </a:rPr>
              <a:t>Outsourcing Options</a:t>
            </a: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36698" y="731546"/>
            <a:ext cx="840222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Not many, and some are dodgy.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Try floppydisk.com and retrofloppy.com.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	We have not used these services, therefore cannot recommend them.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	Make SURE to ask whether you can get a </a:t>
            </a:r>
            <a:r>
              <a:rPr lang="en-US" sz="2000" b="1" dirty="0">
                <a:latin typeface="Calibri" panose="020F0502020204030204" pitchFamily="34" charset="0"/>
              </a:rPr>
              <a:t>disk image</a:t>
            </a:r>
            <a:r>
              <a:rPr lang="en-US" sz="2000" dirty="0">
                <a:latin typeface="Calibri" panose="020F0502020204030204" pitchFamily="34" charset="0"/>
              </a:rPr>
              <a:t>, not just files!</a:t>
            </a:r>
            <a:br>
              <a:rPr lang="en-US" sz="2000" dirty="0">
                <a:latin typeface="Calibri" panose="020F0502020204030204" pitchFamily="34" charset="0"/>
              </a:rPr>
            </a:br>
            <a:endParaRPr lang="en-US" sz="2000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Consider RADD (“Recover Analog and Digital Data”) at UW-Madison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	Run by Dorothea Salo, POWRR instructor and author of these slides 	(bias alert!)</a:t>
            </a:r>
            <a:br>
              <a:rPr lang="en-US" sz="2000" dirty="0">
                <a:latin typeface="Calibri" panose="020F0502020204030204" pitchFamily="34" charset="0"/>
              </a:rPr>
            </a:br>
            <a:endParaRPr lang="en-US" sz="2000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Very high-end: “data recovery” and “digital forensics” shops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	These WILL be EXTREMELY pricey! Don’t do this unless you must!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	Examples: </a:t>
            </a:r>
            <a:r>
              <a:rPr lang="en-US" sz="2000" dirty="0" err="1">
                <a:latin typeface="Calibri" panose="020F0502020204030204" pitchFamily="34" charset="0"/>
              </a:rPr>
              <a:t>Gillware</a:t>
            </a:r>
            <a:r>
              <a:rPr lang="en-US" sz="2000" dirty="0">
                <a:latin typeface="Calibri" panose="020F0502020204030204" pitchFamily="34" charset="0"/>
              </a:rPr>
              <a:t> Data Recovery, gillware.com; We Recover Data, 		</a:t>
            </a:r>
            <a:r>
              <a:rPr lang="en-US" sz="2000" i="1" dirty="0">
                <a:latin typeface="Calibri" panose="020F0502020204030204" pitchFamily="34" charset="0"/>
              </a:rPr>
              <a:t>https://www.werecoverdata.com/</a:t>
            </a:r>
          </a:p>
        </p:txBody>
      </p:sp>
    </p:spTree>
    <p:extLst>
      <p:ext uri="{BB962C8B-B14F-4D97-AF65-F5344CB8AC3E}">
        <p14:creationId xmlns:p14="http://schemas.microsoft.com/office/powerpoint/2010/main" val="165813071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3389" y="11163"/>
            <a:ext cx="7772400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" sz="3600" dirty="0">
                <a:solidFill>
                  <a:srgbClr val="C00000"/>
                </a:solidFill>
                <a:latin typeface="Calibri"/>
              </a:rPr>
              <a:t>Finding Out What You Have</a:t>
            </a: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36698" y="985546"/>
            <a:ext cx="840222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This is basic to almost any preservation project. It applies here too.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When you find something, look for and note down: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	Physical medium, if you can tell </a:t>
            </a:r>
            <a:r>
              <a:rPr lang="en-US" sz="2000" i="1" dirty="0">
                <a:latin typeface="Calibri" panose="020F0502020204030204" pitchFamily="34" charset="0"/>
              </a:rPr>
              <a:t>(if not, Wikipedia is surprisingly 	helpful)</a:t>
            </a:r>
            <a:br>
              <a:rPr lang="en-US" sz="2000" dirty="0">
                <a:latin typeface="Calibri" panose="020F0502020204030204" pitchFamily="34" charset="0"/>
              </a:rPr>
            </a:br>
            <a:endParaRPr lang="en-US" sz="2000" dirty="0">
              <a:latin typeface="Calibri" panose="020F0502020204030204" pitchFamily="34" charset="0"/>
            </a:endParaRP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	Relevant operating system, other relevant software, if you can tell </a:t>
            </a:r>
            <a:r>
              <a:rPr lang="en-US" sz="2000" i="1" dirty="0">
                <a:latin typeface="Calibri" panose="020F0502020204030204" pitchFamily="34" charset="0"/>
              </a:rPr>
              <a:t>(is 	anything written on the label helpful? Do any employees know </a:t>
            </a:r>
            <a:br>
              <a:rPr lang="en-US" sz="2000" i="1" dirty="0">
                <a:latin typeface="Calibri" panose="020F0502020204030204" pitchFamily="34" charset="0"/>
              </a:rPr>
            </a:br>
            <a:r>
              <a:rPr lang="en-US" sz="2000" i="1" dirty="0">
                <a:latin typeface="Calibri" panose="020F0502020204030204" pitchFamily="34" charset="0"/>
              </a:rPr>
              <a:t>	anything? Is there a finding aid with helpful information?)</a:t>
            </a:r>
            <a:br>
              <a:rPr lang="en-US" sz="2000" dirty="0">
                <a:latin typeface="Calibri" panose="020F0502020204030204" pitchFamily="34" charset="0"/>
              </a:rPr>
            </a:br>
            <a:endParaRPr lang="en-US" sz="2000" dirty="0">
              <a:latin typeface="Calibri" panose="020F0502020204030204" pitchFamily="34" charset="0"/>
            </a:endParaRP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	Original date, if you can tell </a:t>
            </a:r>
            <a:r>
              <a:rPr lang="en-US" sz="2000" i="1" dirty="0">
                <a:latin typeface="Calibri" panose="020F0502020204030204" pitchFamily="34" charset="0"/>
              </a:rPr>
              <a:t>(even an approximation could help)</a:t>
            </a:r>
          </a:p>
        </p:txBody>
      </p:sp>
    </p:spTree>
    <p:extLst>
      <p:ext uri="{BB962C8B-B14F-4D97-AF65-F5344CB8AC3E}">
        <p14:creationId xmlns:p14="http://schemas.microsoft.com/office/powerpoint/2010/main" val="873033164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3389" y="11163"/>
            <a:ext cx="8675536" cy="720383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pPr algn="l"/>
            <a:r>
              <a:rPr lang="en" sz="3200" dirty="0">
                <a:solidFill>
                  <a:srgbClr val="C00000"/>
                </a:solidFill>
                <a:latin typeface="Calibri"/>
              </a:rPr>
              <a:t>The 80/20 Point for Most Collecting Institutions</a:t>
            </a: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59958"/>
            <a:ext cx="8463280" cy="306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85844" y="659958"/>
            <a:ext cx="895042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5.25" floppy diskettes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3.5" floppy diskettes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Iomega Zip disks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SD cards, increasingly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Possibly hard drives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</a:rPr>
              <a:t>	</a:t>
            </a:r>
            <a:r>
              <a:rPr lang="en-US" sz="2000" i="1" dirty="0">
                <a:latin typeface="Calibri" panose="020F0502020204030204" pitchFamily="34" charset="0"/>
              </a:rPr>
              <a:t>But don’t plan for this unless you know you have to!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alibri" panose="020F0502020204030204" pitchFamily="34" charset="0"/>
              </a:rPr>
              <a:t>Anything else? Outsource it, or make the considered decision to discard it. You don’t need the headache.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</a:rPr>
              <a:t>	</a:t>
            </a:r>
            <a:r>
              <a:rPr lang="en-US" sz="2000" i="1" dirty="0">
                <a:latin typeface="Calibri" panose="020F0502020204030204" pitchFamily="34" charset="0"/>
              </a:rPr>
              <a:t>The headache will only get worse over time, as equipment scarcity worsens.</a:t>
            </a:r>
          </a:p>
        </p:txBody>
      </p:sp>
    </p:spTree>
    <p:extLst>
      <p:ext uri="{BB962C8B-B14F-4D97-AF65-F5344CB8AC3E}">
        <p14:creationId xmlns:p14="http://schemas.microsoft.com/office/powerpoint/2010/main" val="92921971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510528" y="1551887"/>
            <a:ext cx="7947671" cy="1159856"/>
          </a:xfrm>
          <a:prstGeom prst="rect">
            <a:avLst/>
          </a:prstGeom>
          <a:effectLst/>
        </p:spPr>
        <p:txBody>
          <a:bodyPr lIns="91425" tIns="91425" rIns="91425" bIns="91425" anchor="b" anchorCtr="0">
            <a:no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libri"/>
              </a:rPr>
              <a:t>Equipment &amp; Software</a:t>
            </a:r>
            <a:endParaRPr lang="en" sz="40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Shape 24"/>
          <p:cNvSpPr txBox="1">
            <a:spLocks/>
          </p:cNvSpPr>
          <p:nvPr/>
        </p:nvSpPr>
        <p:spPr>
          <a:xfrm>
            <a:off x="685800" y="1716063"/>
            <a:ext cx="7772400" cy="6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sz="1600">
              <a:latin typeface="Calibri"/>
            </a:endParaRPr>
          </a:p>
        </p:txBody>
      </p:sp>
      <p:sp>
        <p:nvSpPr>
          <p:cNvPr id="8" name="Shape 23"/>
          <p:cNvSpPr txBox="1">
            <a:spLocks/>
          </p:cNvSpPr>
          <p:nvPr/>
        </p:nvSpPr>
        <p:spPr>
          <a:xfrm>
            <a:off x="510529" y="2091844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3pPr>
            <a:lvl4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4pPr>
            <a:lvl5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5pPr>
            <a:lvl6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6pPr>
            <a:lvl7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7pPr>
            <a:lvl8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8pPr>
            <a:lvl9pPr marL="0" indent="304800" algn="ctr">
              <a:buClr>
                <a:schemeClr val="dk1"/>
              </a:buClr>
              <a:buSzPct val="100000"/>
              <a:buNone/>
              <a:defRPr sz="4800" b="1">
                <a:solidFill>
                  <a:schemeClr val="dk1"/>
                </a:solidFill>
              </a:defRPr>
            </a:lvl9pPr>
          </a:lstStyle>
          <a:p>
            <a:endParaRPr lang="en" sz="2000" dirty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687237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5c70f9b-8ec7-44e8-b131-d6f2f821bcef">
      <UserInfo>
        <DisplayName>Stacey Erdman</DisplayName>
        <AccountId>15</AccountId>
        <AccountType/>
      </UserInfo>
      <UserInfo>
        <DisplayName>Jaime Schumacher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16824E1AD64545BFD170BFA930F605" ma:contentTypeVersion="4" ma:contentTypeDescription="Create a new document." ma:contentTypeScope="" ma:versionID="b4c2364c4c5de570a44242335dc50a32">
  <xsd:schema xmlns:xsd="http://www.w3.org/2001/XMLSchema" xmlns:xs="http://www.w3.org/2001/XMLSchema" xmlns:p="http://schemas.microsoft.com/office/2006/metadata/properties" xmlns:ns2="45c70f9b-8ec7-44e8-b131-d6f2f821bcef" targetNamespace="http://schemas.microsoft.com/office/2006/metadata/properties" ma:root="true" ma:fieldsID="32744e19141a99d9521d254477dcce4c" ns2:_="">
    <xsd:import namespace="45c70f9b-8ec7-44e8-b131-d6f2f821bc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c70f9b-8ec7-44e8-b131-d6f2f821bce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2FFD9C-CEAF-4B1A-A1BD-348BC11C4397}">
  <ds:schemaRefs>
    <ds:schemaRef ds:uri="45c70f9b-8ec7-44e8-b131-d6f2f821bcef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5B67816-89EC-49BC-9C01-7D22579F7B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5247AE-DDB9-45CE-83D1-49992AC825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c70f9b-8ec7-44e8-b131-d6f2f821bc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619</Words>
  <Application>Microsoft Office PowerPoint</Application>
  <PresentationFormat>On-screen Show (16:9)</PresentationFormat>
  <Paragraphs>191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simple-light</vt:lpstr>
      <vt:lpstr>Technology Module: PROUD Handling Old Digital Media</vt:lpstr>
      <vt:lpstr>Expected Outcomes</vt:lpstr>
      <vt:lpstr>Module Overview</vt:lpstr>
      <vt:lpstr>Old Digital Media? “Old”?</vt:lpstr>
      <vt:lpstr>Baseline Truth: Copy Them NOW!</vt:lpstr>
      <vt:lpstr>Outsourcing Options</vt:lpstr>
      <vt:lpstr>Finding Out What You Have</vt:lpstr>
      <vt:lpstr>The 80/20 Point for Most Collecting Institutions</vt:lpstr>
      <vt:lpstr>Equipment &amp; Software</vt:lpstr>
      <vt:lpstr>5.25” Diskettes</vt:lpstr>
      <vt:lpstr>3.5” Diskettes</vt:lpstr>
      <vt:lpstr>SD Cards</vt:lpstr>
      <vt:lpstr>IOMEGA Zip Disks</vt:lpstr>
      <vt:lpstr>Hard Drives</vt:lpstr>
      <vt:lpstr>Procedures</vt:lpstr>
      <vt:lpstr>Step 1: Write-protection, Where Available</vt:lpstr>
      <vt:lpstr>Step 1: Write-protection, Where Available</vt:lpstr>
      <vt:lpstr>Sometimes You Can’t Write-protect</vt:lpstr>
      <vt:lpstr>Step 2: Make a “Disk Image”</vt:lpstr>
      <vt:lpstr>Done?</vt:lpstr>
      <vt:lpstr>I have the disk images…</vt:lpstr>
      <vt:lpstr>Can I make a disk image AND copy the files?</vt:lpstr>
      <vt:lpstr>Really Done?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Digital Preservation on a Shoestring</dc:title>
  <dc:creator>Jaime Schumacher</dc:creator>
  <cp:lastModifiedBy>library</cp:lastModifiedBy>
  <cp:revision>75</cp:revision>
  <dcterms:modified xsi:type="dcterms:W3CDTF">2017-11-17T01:58:50Z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0x010100BE16824E1AD64545BFD170BFA930F605</vt:lpwstr>
  </property>
</Properties>
</file>