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Lst>
  <p:notesMasterIdLst>
    <p:notesMasterId r:id="rId25"/>
  </p:notesMasterIdLst>
  <p:handoutMasterIdLst>
    <p:handoutMasterId r:id="rId26"/>
  </p:handoutMasterIdLst>
  <p:sldIdLst>
    <p:sldId id="526" r:id="rId5"/>
    <p:sldId id="600" r:id="rId6"/>
    <p:sldId id="602" r:id="rId7"/>
    <p:sldId id="603" r:id="rId8"/>
    <p:sldId id="604" r:id="rId9"/>
    <p:sldId id="605" r:id="rId10"/>
    <p:sldId id="606" r:id="rId11"/>
    <p:sldId id="607" r:id="rId12"/>
    <p:sldId id="530" r:id="rId13"/>
    <p:sldId id="577" r:id="rId14"/>
    <p:sldId id="609" r:id="rId15"/>
    <p:sldId id="608" r:id="rId16"/>
    <p:sldId id="596" r:id="rId17"/>
    <p:sldId id="610" r:id="rId18"/>
    <p:sldId id="613" r:id="rId19"/>
    <p:sldId id="611" r:id="rId20"/>
    <p:sldId id="534" r:id="rId21"/>
    <p:sldId id="615" r:id="rId22"/>
    <p:sldId id="612" r:id="rId23"/>
    <p:sldId id="614" r:id="rId24"/>
  </p:sldIdLst>
  <p:sldSz cx="9144000" cy="5143500" type="screen16x9"/>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6FF"/>
    <a:srgbClr val="5D84FF"/>
    <a:srgbClr val="3366FF"/>
    <a:srgbClr val="6699FF"/>
    <a:srgbClr val="0066FF"/>
    <a:srgbClr val="3399FF"/>
    <a:srgbClr val="0A7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75" autoAdjust="0"/>
  </p:normalViewPr>
  <p:slideViewPr>
    <p:cSldViewPr snapToGrid="0">
      <p:cViewPr varScale="1">
        <p:scale>
          <a:sx n="112" d="100"/>
          <a:sy n="112" d="100"/>
        </p:scale>
        <p:origin x="158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592"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42" y="1"/>
            <a:ext cx="2971592" cy="464980"/>
          </a:xfrm>
          <a:prstGeom prst="rect">
            <a:avLst/>
          </a:prstGeom>
        </p:spPr>
        <p:txBody>
          <a:bodyPr vert="horz" lIns="91440" tIns="45720" rIns="91440" bIns="45720" rtlCol="0"/>
          <a:lstStyle>
            <a:lvl1pPr algn="r">
              <a:defRPr sz="1200"/>
            </a:lvl1pPr>
          </a:lstStyle>
          <a:p>
            <a:fld id="{35C9C3EA-1CED-4A9F-80E1-3AE7CF1D1D06}" type="datetimeFigureOut">
              <a:rPr lang="en-US" smtClean="0"/>
              <a:pPr/>
              <a:t>6/4/2018</a:t>
            </a:fld>
            <a:endParaRPr lang="en-US"/>
          </a:p>
        </p:txBody>
      </p:sp>
      <p:sp>
        <p:nvSpPr>
          <p:cNvPr id="4" name="Footer Placeholder 3"/>
          <p:cNvSpPr>
            <a:spLocks noGrp="1"/>
          </p:cNvSpPr>
          <p:nvPr>
            <p:ph type="ftr" sz="quarter" idx="2"/>
          </p:nvPr>
        </p:nvSpPr>
        <p:spPr>
          <a:xfrm>
            <a:off x="0" y="8829823"/>
            <a:ext cx="2971592"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829823"/>
            <a:ext cx="2971592" cy="464980"/>
          </a:xfrm>
          <a:prstGeom prst="rect">
            <a:avLst/>
          </a:prstGeom>
        </p:spPr>
        <p:txBody>
          <a:bodyPr vert="horz" lIns="91440" tIns="45720" rIns="91440" bIns="45720" rtlCol="0" anchor="b"/>
          <a:lstStyle>
            <a:lvl1pPr algn="r">
              <a:defRPr sz="1200"/>
            </a:lvl1pPr>
          </a:lstStyle>
          <a:p>
            <a:fld id="{6D9A1839-73EB-4B7E-A4E3-086551F2F571}"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1" y="4415791"/>
            <a:ext cx="5486399" cy="4183380"/>
          </a:xfrm>
          <a:prstGeom prst="rect">
            <a:avLst/>
          </a:prstGeom>
        </p:spPr>
        <p:txBody>
          <a:bodyPr lIns="92476" tIns="92476" rIns="92476" bIns="92476"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rl.edu/archiving-preservation/digital-archives/certification-and-assessment-digital-repositories/chronopolis" TargetMode="External"/><Relationship Id="rId7" Type="http://schemas.openxmlformats.org/officeDocument/2006/relationships/hyperlink" Target="http://www.clockss.org/clockss/News#TRAC"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crl.edu/archiving-preservation/digital-archives/certification-and-assessment-digital-repositories/scholars_portal" TargetMode="External"/><Relationship Id="rId5" Type="http://schemas.openxmlformats.org/officeDocument/2006/relationships/hyperlink" Target="http://www.crl.edu/archiving-preservation/digital-archives/certification-and-assessment-digital-repositories/portico" TargetMode="External"/><Relationship Id="rId4" Type="http://schemas.openxmlformats.org/officeDocument/2006/relationships/hyperlink" Target="http://www.crl.edu/archiving-preservation/digital-archives/certification-and-assessment-digital-repositories/hathitrus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endParaRPr dirty="0"/>
          </a:p>
        </p:txBody>
      </p:sp>
    </p:spTree>
    <p:extLst>
      <p:ext uri="{BB962C8B-B14F-4D97-AF65-F5344CB8AC3E}">
        <p14:creationId xmlns:p14="http://schemas.microsoft.com/office/powerpoint/2010/main" val="508443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266700"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76716" y="4444632"/>
            <a:ext cx="5413715" cy="4210704"/>
          </a:xfrm>
          <a:prstGeom prst="rect">
            <a:avLst/>
          </a:prstGeom>
        </p:spPr>
        <p:txBody>
          <a:bodyPr lIns="92476" tIns="92476" rIns="92476" bIns="92476" anchor="t" anchorCtr="0">
            <a:noAutofit/>
          </a:bodyPr>
          <a:lstStyle/>
          <a:p>
            <a:r>
              <a:rPr lang="en-US" sz="1000" dirty="0">
                <a:solidFill>
                  <a:srgbClr val="000000"/>
                </a:solidFill>
                <a:latin typeface="+mn-lt"/>
              </a:rPr>
              <a:t>If you Google digital preservation,  you may come across this! </a:t>
            </a:r>
          </a:p>
          <a:p>
            <a:r>
              <a:rPr lang="en-US" sz="1000" dirty="0"/>
              <a:t>OAIS (Open Archival Information Systems) and other schematic models….resulting in ANALYSIS PARALYSIS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HEY THERE IS NO STEP 1!!!!!</a:t>
            </a:r>
            <a:endParaRPr lang="en-US" sz="1000" b="0" dirty="0"/>
          </a:p>
          <a:p>
            <a:endParaRPr lang="en-US" sz="1000" b="0" dirty="0"/>
          </a:p>
          <a:p>
            <a:r>
              <a:rPr lang="en-US" sz="1000" b="0" dirty="0"/>
              <a:t>Analysis</a:t>
            </a:r>
            <a:r>
              <a:rPr lang="en-US" sz="1000" b="0" baseline="0" dirty="0"/>
              <a:t> Paralysis</a:t>
            </a:r>
            <a:r>
              <a:rPr lang="en-US" sz="1000" b="0" dirty="0"/>
              <a:t> – Google Search!</a:t>
            </a:r>
          </a:p>
          <a:p>
            <a:r>
              <a:rPr lang="en-US" sz="1000" b="0" dirty="0"/>
              <a:t>Isolation – everyone else has it figured out</a:t>
            </a:r>
          </a:p>
          <a:p>
            <a:r>
              <a:rPr lang="en-US" sz="1000" b="0" dirty="0"/>
              <a:t>Uncertainty – can’t even see what all we have (opaque backlog)</a:t>
            </a:r>
          </a:p>
          <a:p>
            <a:r>
              <a:rPr lang="en-US" sz="1000" b="0" dirty="0"/>
              <a:t>Misconceptions</a:t>
            </a:r>
            <a:r>
              <a:rPr lang="en-US" sz="1000" b="0" baseline="0" dirty="0"/>
              <a:t>- one size fits all for your collections, FREE tools!, we need to get this all figured out before making the first step (see analysis paralysis!)</a:t>
            </a:r>
          </a:p>
          <a:p>
            <a:r>
              <a:rPr lang="en-US" sz="1000" b="0" baseline="0" dirty="0"/>
              <a:t>No money – for training/travel or a slick vendor-based solution </a:t>
            </a:r>
          </a:p>
          <a:p>
            <a:r>
              <a:rPr lang="en-US" sz="1000" b="0" baseline="0" dirty="0"/>
              <a:t>Technology Barriers – Lack of robust infrastructure to lack of IT department to personally being less savvy with technology</a:t>
            </a:r>
          </a:p>
          <a:p>
            <a:endParaRPr lang="en-US" sz="10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A Note: </a:t>
            </a:r>
            <a:r>
              <a:rPr lang="en-US" sz="1000" dirty="0"/>
              <a:t>These are all valuable things that benefit the field of digital preservation greatly…. And theoretical-based</a:t>
            </a:r>
            <a:r>
              <a:rPr lang="en-US" sz="1000" baseline="0" dirty="0"/>
              <a:t> training, like some of you have taken, is important!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We just don’t want you to become overwhelmed by them and grind to a halt before you take your first steps…like we did</a:t>
            </a:r>
            <a:endParaRPr lang="en-US" sz="1000" b="1" kern="1200" dirty="0">
              <a:solidFill>
                <a:schemeClr val="tx1"/>
              </a:solidFill>
              <a:effectLst/>
              <a:latin typeface="+mn-lt"/>
              <a:ea typeface="+mn-ea"/>
              <a:cs typeface="+mn-cs"/>
            </a:endParaRPr>
          </a:p>
          <a:p>
            <a:endParaRPr lang="en-US" sz="1000" dirty="0"/>
          </a:p>
          <a:p>
            <a:r>
              <a:rPr lang="en-US" sz="1000" dirty="0"/>
              <a:t>TRAC Certification (Trustworthy Repositories Audit &amp; Certification)</a:t>
            </a:r>
            <a:br>
              <a:rPr lang="en-US" sz="1000" dirty="0"/>
            </a:br>
            <a:endParaRPr lang="en-US" sz="1000" dirty="0"/>
          </a:p>
          <a:p>
            <a:r>
              <a:rPr lang="en-US" sz="1000" dirty="0"/>
              <a:t>TDR ISO 16363 (Trustworthy Digital Repository ISO Standard)</a:t>
            </a:r>
            <a:br>
              <a:rPr lang="en-US" sz="1000" dirty="0"/>
            </a:br>
            <a:endParaRPr lang="en-US" sz="1000" dirty="0"/>
          </a:p>
          <a:p>
            <a:r>
              <a:rPr lang="en-US" sz="1000" dirty="0"/>
              <a:t>Curation Lifecycles that don’t look a thing like our current workflows</a:t>
            </a:r>
          </a:p>
          <a:p>
            <a:endParaRPr lang="en-US" sz="1000" dirty="0">
              <a:solidFill>
                <a:srgbClr val="000000"/>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FF0000"/>
                </a:solidFill>
              </a:rPr>
              <a:t>In just</a:t>
            </a:r>
            <a:r>
              <a:rPr lang="en-US" sz="1000" b="0" baseline="0" dirty="0">
                <a:solidFill>
                  <a:srgbClr val="FF0000"/>
                </a:solidFill>
              </a:rPr>
              <a:t> over 10</a:t>
            </a:r>
            <a:r>
              <a:rPr lang="en-US" sz="1000" b="0" dirty="0">
                <a:solidFill>
                  <a:srgbClr val="FF0000"/>
                </a:solidFill>
              </a:rPr>
              <a:t> years,</a:t>
            </a:r>
            <a:r>
              <a:rPr lang="en-US" sz="1000" b="0" baseline="0" dirty="0">
                <a:solidFill>
                  <a:srgbClr val="FF0000"/>
                </a:solidFill>
              </a:rPr>
              <a:t> </a:t>
            </a:r>
            <a:r>
              <a:rPr lang="en-US" sz="1000" b="1" baseline="0" dirty="0">
                <a:solidFill>
                  <a:srgbClr val="FF0000"/>
                </a:solidFill>
              </a:rPr>
              <a:t>there are 6 </a:t>
            </a:r>
            <a:r>
              <a:rPr lang="en-US" sz="1000" b="0" baseline="0" dirty="0">
                <a:solidFill>
                  <a:srgbClr val="FF0000"/>
                </a:solidFill>
              </a:rPr>
              <a:t>repositories that have been able to become certified!!! (</a:t>
            </a:r>
            <a:r>
              <a:rPr lang="en-US" sz="1000" u="sng" kern="1200" dirty="0" err="1">
                <a:solidFill>
                  <a:schemeClr val="tx1"/>
                </a:solidFill>
                <a:effectLst/>
                <a:latin typeface="+mn-lt"/>
                <a:ea typeface="+mn-ea"/>
                <a:cs typeface="+mn-cs"/>
                <a:hlinkClick r:id="rId3"/>
              </a:rPr>
              <a:t>Chronopolis</a:t>
            </a:r>
            <a:r>
              <a:rPr lang="en-US" sz="1000" u="sng" kern="1200" dirty="0">
                <a:solidFill>
                  <a:schemeClr val="tx1"/>
                </a:solidFill>
                <a:effectLst/>
                <a:latin typeface="+mn-lt"/>
                <a:ea typeface="+mn-ea"/>
                <a:cs typeface="+mn-cs"/>
                <a:hlinkClick r:id="rId3"/>
              </a:rPr>
              <a:t> Report</a:t>
            </a:r>
            <a:r>
              <a:rPr lang="en-US" sz="1000" u="sng" kern="1200" dirty="0">
                <a:solidFill>
                  <a:schemeClr val="tx1"/>
                </a:solidFill>
                <a:effectLst/>
                <a:latin typeface="+mn-lt"/>
                <a:ea typeface="+mn-ea"/>
                <a:cs typeface="+mn-cs"/>
              </a:rPr>
              <a:t>;</a:t>
            </a:r>
            <a:r>
              <a:rPr lang="en-US" sz="1000" kern="1200" dirty="0">
                <a:solidFill>
                  <a:schemeClr val="tx1"/>
                </a:solidFill>
                <a:effectLst/>
                <a:latin typeface="+mn-lt"/>
                <a:ea typeface="+mn-ea"/>
                <a:cs typeface="+mn-cs"/>
              </a:rPr>
              <a:t> </a:t>
            </a:r>
            <a:r>
              <a:rPr lang="en-US" sz="1000" u="sng" kern="1200" dirty="0" err="1">
                <a:solidFill>
                  <a:schemeClr val="tx1"/>
                </a:solidFill>
                <a:effectLst/>
                <a:latin typeface="+mn-lt"/>
                <a:ea typeface="+mn-ea"/>
                <a:cs typeface="+mn-cs"/>
                <a:hlinkClick r:id="rId4"/>
              </a:rPr>
              <a:t>Hathitrust</a:t>
            </a:r>
            <a:r>
              <a:rPr lang="en-US" sz="1000" u="sng" kern="1200" dirty="0">
                <a:solidFill>
                  <a:schemeClr val="tx1"/>
                </a:solidFill>
                <a:effectLst/>
                <a:latin typeface="+mn-lt"/>
                <a:ea typeface="+mn-ea"/>
                <a:cs typeface="+mn-cs"/>
                <a:hlinkClick r:id="rId4"/>
              </a:rPr>
              <a:t> Report</a:t>
            </a:r>
            <a:r>
              <a:rPr lang="en-US" sz="1000" u="sng" kern="1200" dirty="0">
                <a:solidFill>
                  <a:schemeClr val="tx1"/>
                </a:solidFill>
                <a:effectLst/>
                <a:latin typeface="+mn-lt"/>
                <a:ea typeface="+mn-ea"/>
                <a:cs typeface="+mn-cs"/>
              </a:rPr>
              <a:t>;</a:t>
            </a:r>
            <a:r>
              <a:rPr lang="en-US" sz="1000" kern="1200" dirty="0">
                <a:solidFill>
                  <a:schemeClr val="tx1"/>
                </a:solidFill>
                <a:effectLst/>
                <a:latin typeface="+mn-lt"/>
                <a:ea typeface="+mn-ea"/>
                <a:cs typeface="+mn-cs"/>
              </a:rPr>
              <a:t> </a:t>
            </a:r>
            <a:r>
              <a:rPr lang="en-US" sz="1000" u="sng" kern="1200" dirty="0">
                <a:solidFill>
                  <a:schemeClr val="tx1"/>
                </a:solidFill>
                <a:effectLst/>
                <a:latin typeface="+mn-lt"/>
                <a:ea typeface="+mn-ea"/>
                <a:cs typeface="+mn-cs"/>
                <a:hlinkClick r:id="rId5"/>
              </a:rPr>
              <a:t>Portico Report</a:t>
            </a:r>
            <a:r>
              <a:rPr lang="en-US" sz="1000" u="sng" kern="1200" dirty="0">
                <a:solidFill>
                  <a:schemeClr val="tx1"/>
                </a:solidFill>
                <a:effectLst/>
                <a:latin typeface="+mn-lt"/>
                <a:ea typeface="+mn-ea"/>
                <a:cs typeface="+mn-cs"/>
              </a:rPr>
              <a:t>;</a:t>
            </a:r>
            <a:r>
              <a:rPr lang="en-US" sz="1000" kern="1200" dirty="0">
                <a:solidFill>
                  <a:schemeClr val="tx1"/>
                </a:solidFill>
                <a:effectLst/>
                <a:latin typeface="+mn-lt"/>
                <a:ea typeface="+mn-ea"/>
                <a:cs typeface="+mn-cs"/>
              </a:rPr>
              <a:t> </a:t>
            </a:r>
            <a:r>
              <a:rPr lang="en-US" sz="1000" u="sng" kern="1200" dirty="0">
                <a:solidFill>
                  <a:schemeClr val="tx1"/>
                </a:solidFill>
                <a:effectLst/>
                <a:latin typeface="+mn-lt"/>
                <a:ea typeface="+mn-ea"/>
                <a:cs typeface="+mn-cs"/>
                <a:hlinkClick r:id="rId6"/>
              </a:rPr>
              <a:t>Scholars Portal</a:t>
            </a:r>
            <a:r>
              <a:rPr lang="en-US" sz="1000" u="sng" kern="1200" dirty="0">
                <a:solidFill>
                  <a:schemeClr val="tx1"/>
                </a:solidFill>
                <a:effectLst/>
                <a:latin typeface="+mn-lt"/>
                <a:ea typeface="+mn-ea"/>
                <a:cs typeface="+mn-cs"/>
              </a:rPr>
              <a:t>; </a:t>
            </a:r>
            <a:r>
              <a:rPr lang="en-US" sz="1000" u="sng" kern="1200" dirty="0">
                <a:solidFill>
                  <a:schemeClr val="tx1"/>
                </a:solidFill>
                <a:latin typeface="+mn-lt"/>
                <a:ea typeface="+mn-ea"/>
                <a:cs typeface="+mn-cs"/>
                <a:hlinkClick r:id="rId7"/>
              </a:rPr>
              <a:t>CLOCKKS</a:t>
            </a:r>
            <a:r>
              <a:rPr lang="en-US" sz="1000" i="1" u="none" kern="1200" dirty="0">
                <a:solidFill>
                  <a:schemeClr val="tx1"/>
                </a:solidFill>
                <a:latin typeface="+mn-lt"/>
                <a:ea typeface="+mn-ea"/>
                <a:cs typeface="+mn-cs"/>
              </a:rPr>
              <a:t>,</a:t>
            </a:r>
            <a:r>
              <a:rPr lang="en-US" sz="1000" i="1" u="none" kern="1200" baseline="0" dirty="0">
                <a:solidFill>
                  <a:schemeClr val="tx1"/>
                </a:solidFill>
                <a:latin typeface="+mn-lt"/>
                <a:ea typeface="+mn-ea"/>
                <a:cs typeface="+mn-cs"/>
              </a:rPr>
              <a:t> which received the highest score of any org, </a:t>
            </a:r>
            <a:r>
              <a:rPr lang="en-US" sz="1000" i="0" u="none" kern="1200" baseline="0" dirty="0">
                <a:solidFill>
                  <a:schemeClr val="tx1"/>
                </a:solidFill>
                <a:latin typeface="+mn-lt"/>
                <a:ea typeface="+mn-ea"/>
                <a:cs typeface="+mn-cs"/>
              </a:rPr>
              <a:t>and now Canadiana.org</a:t>
            </a:r>
            <a:r>
              <a:rPr lang="en-US" sz="1000" u="none"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OAIS was conceived in 1996 and accepted as an ISO standard in 2002. </a:t>
            </a:r>
          </a:p>
          <a:p>
            <a:endParaRPr lang="en-US" sz="1000" dirty="0">
              <a:solidFill>
                <a:srgbClr val="000000"/>
              </a:solidFill>
              <a:latin typeface="Arial"/>
            </a:endParaRPr>
          </a:p>
        </p:txBody>
      </p:sp>
    </p:spTree>
    <p:extLst>
      <p:ext uri="{BB962C8B-B14F-4D97-AF65-F5344CB8AC3E}">
        <p14:creationId xmlns:p14="http://schemas.microsoft.com/office/powerpoint/2010/main" val="141002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dirty="0"/>
              <a:t>For folks</a:t>
            </a:r>
            <a:r>
              <a:rPr lang="en-US" baseline="0" dirty="0"/>
              <a:t> who are not rocket scientists </a:t>
            </a:r>
          </a:p>
          <a:p>
            <a:pPr lvl="0" rtl="0">
              <a:buNone/>
            </a:pPr>
            <a:r>
              <a:rPr lang="en" dirty="0">
                <a:solidFill>
                  <a:schemeClr val="dk1"/>
                </a:solidFill>
              </a:rPr>
              <a:t>Understanding the world in which we need to operate -&gt; comapre to physical process</a:t>
            </a:r>
          </a:p>
          <a:p>
            <a:pPr lvl="0" rtl="0">
              <a:buNone/>
            </a:pPr>
            <a:r>
              <a:rPr lang="en" dirty="0">
                <a:solidFill>
                  <a:schemeClr val="dk1"/>
                </a:solidFill>
              </a:rPr>
              <a:t>Books, journals, documents, weird objects, pages within</a:t>
            </a:r>
          </a:p>
          <a:p>
            <a:pPr lvl="0" rtl="0">
              <a:buNone/>
            </a:pPr>
            <a:r>
              <a:rPr lang="en-US" dirty="0">
                <a:solidFill>
                  <a:schemeClr val="dk1"/>
                </a:solidFill>
              </a:rPr>
              <a:t>P</a:t>
            </a:r>
            <a:r>
              <a:rPr lang="en" dirty="0">
                <a:solidFill>
                  <a:schemeClr val="dk1"/>
                </a:solidFill>
              </a:rPr>
              <a:t>aper types, permissions</a:t>
            </a:r>
            <a:r>
              <a:rPr lang="en" baseline="0" dirty="0">
                <a:solidFill>
                  <a:schemeClr val="dk1"/>
                </a:solidFill>
              </a:rPr>
              <a:t> (can we make it available to patrons? </a:t>
            </a:r>
            <a:r>
              <a:rPr lang="en-US" baseline="0" dirty="0">
                <a:solidFill>
                  <a:schemeClr val="dk1"/>
                </a:solidFill>
              </a:rPr>
              <a:t>C</a:t>
            </a:r>
            <a:r>
              <a:rPr lang="en" baseline="0" dirty="0">
                <a:solidFill>
                  <a:schemeClr val="dk1"/>
                </a:solidFill>
              </a:rPr>
              <a:t>an they copy it?)</a:t>
            </a:r>
          </a:p>
          <a:p>
            <a:pPr lvl="0" rtl="0">
              <a:buNone/>
            </a:pPr>
            <a:r>
              <a:rPr lang="en" dirty="0">
                <a:solidFill>
                  <a:schemeClr val="dk1"/>
                </a:solidFill>
              </a:rPr>
              <a:t>Cataloging</a:t>
            </a:r>
          </a:p>
          <a:p>
            <a:pPr lvl="0" rtl="0">
              <a:buNone/>
            </a:pPr>
            <a:r>
              <a:rPr lang="en" dirty="0">
                <a:solidFill>
                  <a:schemeClr val="dk1"/>
                </a:solidFill>
              </a:rPr>
              <a:t>Finding Aids</a:t>
            </a:r>
          </a:p>
          <a:p>
            <a:pPr lvl="0" rtl="0">
              <a:buNone/>
            </a:pPr>
            <a:r>
              <a:rPr lang="en" dirty="0">
                <a:solidFill>
                  <a:schemeClr val="dk1"/>
                </a:solidFill>
              </a:rPr>
              <a:t>Metadata</a:t>
            </a:r>
          </a:p>
          <a:p>
            <a:pPr lvl="0" rtl="0">
              <a:buNone/>
            </a:pPr>
            <a:r>
              <a:rPr lang="en" dirty="0">
                <a:solidFill>
                  <a:schemeClr val="dk1"/>
                </a:solidFill>
              </a:rPr>
              <a:t>Boxes</a:t>
            </a:r>
          </a:p>
          <a:p>
            <a:pPr lvl="0" rtl="0">
              <a:buNone/>
            </a:pPr>
            <a:r>
              <a:rPr lang="en" dirty="0">
                <a:solidFill>
                  <a:schemeClr val="dk1"/>
                </a:solidFill>
              </a:rPr>
              <a:t>Shelving</a:t>
            </a:r>
          </a:p>
          <a:p>
            <a:pPr lvl="0" rtl="0">
              <a:buNone/>
            </a:pPr>
            <a:r>
              <a:rPr lang="en" dirty="0">
                <a:solidFill>
                  <a:schemeClr val="dk1"/>
                </a:solidFill>
              </a:rPr>
              <a:t>Space</a:t>
            </a:r>
            <a:r>
              <a:rPr lang="en" baseline="0" dirty="0">
                <a:solidFill>
                  <a:schemeClr val="dk1"/>
                </a:solidFill>
              </a:rPr>
              <a:t> issues</a:t>
            </a:r>
          </a:p>
          <a:p>
            <a:pPr lvl="0" rtl="0">
              <a:buNone/>
            </a:pPr>
            <a:r>
              <a:rPr lang="en" baseline="0" dirty="0">
                <a:solidFill>
                  <a:schemeClr val="dk1"/>
                </a:solidFill>
              </a:rPr>
              <a:t>Handling</a:t>
            </a:r>
            <a:endParaRPr lang="en" dirty="0">
              <a:solidFill>
                <a:schemeClr val="dk1"/>
              </a:solidFill>
            </a:endParaRPr>
          </a:p>
          <a:p>
            <a:pPr lvl="0" rtl="0">
              <a:buNone/>
            </a:pPr>
            <a:endParaRPr lang="en" dirty="0">
              <a:solidFill>
                <a:schemeClr val="dk1"/>
              </a:solidFill>
            </a:endParaRPr>
          </a:p>
          <a:p>
            <a:pPr lvl="0" rtl="0">
              <a:buNone/>
            </a:pPr>
            <a:endParaRPr lang="en" dirty="0">
              <a:solidFill>
                <a:schemeClr val="dk1"/>
              </a:solidFill>
            </a:endParaRPr>
          </a:p>
          <a:p>
            <a:endParaRPr dirty="0"/>
          </a:p>
        </p:txBody>
      </p:sp>
    </p:spTree>
    <p:extLst>
      <p:ext uri="{BB962C8B-B14F-4D97-AF65-F5344CB8AC3E}">
        <p14:creationId xmlns:p14="http://schemas.microsoft.com/office/powerpoint/2010/main" val="350394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sz="1000" dirty="0">
                <a:latin typeface="Arial" panose="020B0604020202020204" pitchFamily="34" charset="0"/>
                <a:cs typeface="Arial" panose="020B0604020202020204" pitchFamily="34" charset="0"/>
              </a:rPr>
              <a:t>Pragmatic – Yes, in order to get anywhere with this we will need</a:t>
            </a:r>
            <a:r>
              <a:rPr lang="en-US" sz="1000" baseline="0" dirty="0">
                <a:latin typeface="Arial" panose="020B0604020202020204" pitchFamily="34" charset="0"/>
                <a:cs typeface="Arial" panose="020B0604020202020204" pitchFamily="34" charset="0"/>
              </a:rPr>
              <a:t> to develop a basic understanding of scary things like AIPs SIPs DIPSs, Open Source Software, Cloud Storage, Checksums….but we are going to approach these topics pragmatically. You’ll see….</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Realistic</a:t>
            </a:r>
            <a:r>
              <a:rPr lang="en-US" sz="1000" baseline="0" dirty="0">
                <a:latin typeface="Arial" panose="020B0604020202020204" pitchFamily="34" charset="0"/>
                <a:cs typeface="Arial" panose="020B0604020202020204" pitchFamily="34" charset="0"/>
              </a:rPr>
              <a:t> – We do not set our goals and measure our progress by schematics we don’t understand, or by checklists that few can ever hope to achieve. We take a look around us to see what’s actually keeping us from making progress (and it’s never about what they say it’s about!), we make note of the advantages we have, we find our sweet spots, and we jump in with potential solution, often working ass-backwards from how we were trained to approach things in our profession (research, plan, research some more, form a committee, write some policies, and so on)</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Incremental – We are not so concerned with the “big picture” at this point. We want to triage</a:t>
            </a:r>
            <a:r>
              <a:rPr lang="en-US" sz="1000" baseline="0" dirty="0">
                <a:latin typeface="Arial" panose="020B0604020202020204" pitchFamily="34" charset="0"/>
                <a:cs typeface="Arial" panose="020B0604020202020204" pitchFamily="34" charset="0"/>
              </a:rPr>
              <a:t> what we have now, and what we are getting in the immediate future, so that we can begin to understand what our workflows may look like. We measure our progress in small steps, using things like the tool I’m about to show you, knowing that in a year or 2 we’ll have a better feel for this thing called digital preservation and will begin to develop a more refined, long-term approach.</a:t>
            </a:r>
            <a:endParaRP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863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br>
              <a:rPr lang="en-US" dirty="0"/>
            </a:br>
            <a:r>
              <a:rPr lang="en-US" dirty="0"/>
              <a:t>This epitomizes</a:t>
            </a:r>
            <a:r>
              <a:rPr lang="en-US" baseline="0" dirty="0"/>
              <a:t> the incremental approach!!!</a:t>
            </a:r>
          </a:p>
          <a:p>
            <a:r>
              <a:rPr lang="en-US" baseline="0" dirty="0"/>
              <a:t>For those of you that are able to identify a set of materials for a pilot project, we need to look hard at where you are with those materials, what progress we think you can realistically make in the next 6 months, and where your landing spot will be. For example, at our last Institute we had a participant that had a stack of CD’s containing the only known copies of legacy renderings of engineering projects for Chicago’s public transit infrastructure…. Explain how that pilot is helping her to define the workflow for the archive’s incoming CAD files…</a:t>
            </a:r>
          </a:p>
          <a:p>
            <a:endParaRPr lang="en-US" dirty="0"/>
          </a:p>
          <a:p>
            <a:r>
              <a:rPr lang="en-US" b="1" baseline="0" dirty="0"/>
              <a:t>“In any of these areas, are folks at a level 4? Level 3? Level 0.5?”</a:t>
            </a:r>
          </a:p>
          <a:p>
            <a:br>
              <a:rPr lang="en-US" b="1" dirty="0">
                <a:latin typeface="Arial"/>
                <a:cs typeface="Arial"/>
              </a:rPr>
            </a:br>
            <a:endParaRPr b="1" dirty="0"/>
          </a:p>
        </p:txBody>
      </p:sp>
    </p:spTree>
    <p:extLst>
      <p:ext uri="{BB962C8B-B14F-4D97-AF65-F5344CB8AC3E}">
        <p14:creationId xmlns:p14="http://schemas.microsoft.com/office/powerpoint/2010/main" val="8998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Don’t overthink it…especially tools. </a:t>
            </a:r>
            <a:r>
              <a:rPr lang="en-US" sz="1000" dirty="0"/>
              <a:t>Choices of tools are </a:t>
            </a:r>
            <a:r>
              <a:rPr lang="en-US" sz="1000" i="1" dirty="0"/>
              <a:t>not</a:t>
            </a:r>
            <a:r>
              <a:rPr lang="en-US" sz="1000" dirty="0"/>
              <a:t> forever. </a:t>
            </a:r>
            <a:r>
              <a:rPr lang="en-US" sz="1000" b="1" dirty="0"/>
              <a:t>They serve what you need now, selected with an eye to later.</a:t>
            </a:r>
            <a:r>
              <a:rPr lang="en-US" sz="1000" b="1" baseline="0" dirty="0"/>
              <a:t> </a:t>
            </a:r>
            <a:r>
              <a:rPr lang="en-US" sz="1000" dirty="0"/>
              <a:t>Focus on workflows! Today’s hot new tools are tomorrow’s orphans:</a:t>
            </a:r>
            <a:r>
              <a:rPr lang="en-US" sz="10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000" b="1" dirty="0"/>
              <a:t>IRONICALLY, your first pilot workflow will be determined in part</a:t>
            </a:r>
            <a:r>
              <a:rPr lang="en" sz="1000" b="1" baseline="0" dirty="0"/>
              <a:t> by the tools you select. The idea is to TRY SOMETHING and then make adjustments to/refine your workflow as necessary, and then find the tool or service that fits the refined workflow well enough.</a:t>
            </a:r>
          </a:p>
          <a:p>
            <a:pPr lvl="0" rtl="0">
              <a:buNone/>
            </a:pPr>
            <a:r>
              <a:rPr lang="en" sz="1000" b="1" baseline="0" dirty="0"/>
              <a:t>Would it be easier to start with an inventory of your backlog? </a:t>
            </a:r>
          </a:p>
          <a:p>
            <a:pPr lvl="0" rtl="0">
              <a:buNone/>
            </a:pPr>
            <a:endParaRPr lang="en" sz="10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000" b="1" baseline="0" dirty="0"/>
              <a:t>Or would it be easier to start piloting a workflow for digital materials you need to actively collect and preserve? (scans of theses? </a:t>
            </a:r>
            <a:r>
              <a:rPr lang="en-US" sz="1000" b="1" baseline="0" dirty="0"/>
              <a:t>O</a:t>
            </a:r>
            <a:r>
              <a:rPr lang="en" sz="1000" b="1" baseline="0" dirty="0"/>
              <a:t>rganizational newletters? Images from an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lvl="0" rtl="0">
              <a:buNone/>
            </a:pPr>
            <a:r>
              <a:rPr lang="en" sz="1000" b="1" dirty="0"/>
              <a:t>You will likely be handling</a:t>
            </a:r>
            <a:r>
              <a:rPr lang="en" sz="1000" b="1" baseline="0" dirty="0"/>
              <a:t> your backlog and your a</a:t>
            </a:r>
            <a:r>
              <a:rPr lang="en-US" sz="1000" b="1" baseline="0" dirty="0"/>
              <a:t>c</a:t>
            </a:r>
            <a:r>
              <a:rPr lang="en" sz="1000" b="1" baseline="0" dirty="0"/>
              <a:t>quisitions going forward *very* differently…that’s ok!</a:t>
            </a:r>
            <a:endParaRPr lang="en"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lvl="0" rtl="0">
              <a:buNone/>
            </a:pPr>
            <a:r>
              <a:rPr lang="en" sz="1000" dirty="0"/>
              <a:t>You don’t have to pick the tools/services that will do ALL of the steps</a:t>
            </a:r>
            <a:r>
              <a:rPr lang="en" sz="1000" baseline="0" dirty="0"/>
              <a:t> from</a:t>
            </a:r>
            <a:r>
              <a:rPr lang="en-US" sz="1000" baseline="0" dirty="0"/>
              <a:t> t</a:t>
            </a:r>
            <a:r>
              <a:rPr lang="en" sz="1000" baseline="0" dirty="0"/>
              <a:t>he get go. </a:t>
            </a:r>
          </a:p>
          <a:p>
            <a:pPr lvl="0" rtl="0">
              <a:buNone/>
            </a:pPr>
            <a:r>
              <a:rPr lang="en-US" sz="1000" dirty="0"/>
              <a:t>	- Some tools/services do specific tasks (</a:t>
            </a:r>
            <a:r>
              <a:rPr lang="en-US" sz="1000" i="1" dirty="0" err="1"/>
              <a:t>microservices</a:t>
            </a:r>
            <a:r>
              <a:rPr lang="en-US" sz="1000" i="1" dirty="0"/>
              <a:t>).</a:t>
            </a:r>
            <a:br>
              <a:rPr lang="en-US" sz="1000" dirty="0"/>
            </a:br>
            <a:r>
              <a:rPr lang="en-US" sz="1000" dirty="0"/>
              <a:t>	- Some tools/services combine multiple </a:t>
            </a:r>
            <a:r>
              <a:rPr lang="en-US" sz="1000" dirty="0" err="1"/>
              <a:t>microservices</a:t>
            </a:r>
            <a:r>
              <a:rPr lang="en-US" sz="1000" dirty="0"/>
              <a:t> </a:t>
            </a:r>
            <a:br>
              <a:rPr lang="en-US" sz="1000" dirty="0"/>
            </a:br>
            <a:r>
              <a:rPr lang="en-US" sz="1000" dirty="0"/>
              <a:t>	  	 (</a:t>
            </a:r>
            <a:r>
              <a:rPr lang="en-US" sz="1000" i="1" dirty="0"/>
              <a:t>you guessed it….</a:t>
            </a:r>
            <a:r>
              <a:rPr lang="en-US" sz="1000" i="1" dirty="0" err="1"/>
              <a:t>macroservices</a:t>
            </a:r>
            <a:r>
              <a:rPr lang="en-US" sz="1000" i="1" dirty="0"/>
              <a:t>!</a:t>
            </a:r>
            <a:r>
              <a:rPr lang="en-US" sz="1000" dirty="0"/>
              <a:t>).</a:t>
            </a:r>
            <a:endParaRPr lang="en-US" sz="1000" baseline="0" dirty="0"/>
          </a:p>
          <a:p>
            <a:pPr lvl="0" rtl="0">
              <a:buNone/>
            </a:pPr>
            <a:r>
              <a:rPr lang="en" sz="1000" baseline="0" dirty="0"/>
              <a:t>Start with a step or two. And it doesn’t even have to be with a fancy schmancy tool!</a:t>
            </a: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Starting with a simple </a:t>
            </a:r>
            <a:r>
              <a:rPr lang="en-US" sz="1000" dirty="0" err="1"/>
              <a:t>microservice</a:t>
            </a:r>
            <a:r>
              <a:rPr lang="en-US" sz="1000" dirty="0"/>
              <a:t> tool will get you closer to your goals</a:t>
            </a:r>
            <a:r>
              <a:rPr lang="en-US" sz="1000" baseline="0" dirty="0"/>
              <a:t> </a:t>
            </a:r>
            <a:r>
              <a:rPr lang="en-US" sz="1000" dirty="0"/>
              <a:t>AND you can use them NOW!</a:t>
            </a:r>
            <a:br>
              <a:rPr lang="en-US" sz="1000" dirty="0"/>
            </a:br>
            <a:r>
              <a:rPr lang="en-US" sz="1000" dirty="0"/>
              <a:t>	- Baby steps still move you forward….. See “Walk This Way”.</a:t>
            </a:r>
            <a:endParaRPr lang="en" sz="1000" dirty="0"/>
          </a:p>
        </p:txBody>
      </p:sp>
    </p:spTree>
    <p:extLst>
      <p:ext uri="{BB962C8B-B14F-4D97-AF65-F5344CB8AC3E}">
        <p14:creationId xmlns:p14="http://schemas.microsoft.com/office/powerpoint/2010/main" val="37149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None/>
            </a:pPr>
            <a:r>
              <a:rPr lang="en-US" dirty="0"/>
              <a:t>You</a:t>
            </a:r>
            <a:r>
              <a:rPr lang="en-US" baseline="0" dirty="0"/>
              <a:t> saw this in the eLearning module</a:t>
            </a:r>
            <a:r>
              <a:rPr lang="en-US" sz="1400" b="1" baseline="0" dirty="0"/>
              <a:t>….we want to emphasize the equation at the bottom</a:t>
            </a:r>
            <a:r>
              <a:rPr lang="en-US" baseline="0" dirty="0"/>
              <a:t>…because either (or both!) of the variables can be ZERO, and there are STILL tools you can consider</a:t>
            </a:r>
            <a:endParaRPr lang="en" dirty="0"/>
          </a:p>
        </p:txBody>
      </p:sp>
    </p:spTree>
    <p:extLst>
      <p:ext uri="{BB962C8B-B14F-4D97-AF65-F5344CB8AC3E}">
        <p14:creationId xmlns:p14="http://schemas.microsoft.com/office/powerpoint/2010/main" val="1717241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Smaller institutions with fewer resources likely have unique advantages….</a:t>
            </a:r>
            <a:r>
              <a:rPr lang="en" dirty="0"/>
              <a:t> We are small</a:t>
            </a:r>
            <a:r>
              <a:rPr lang="en" baseline="0" dirty="0"/>
              <a:t> but mighty! This is where we find our sweet spot!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rPr>
              <a:t>(aka no IT administrative lock downs)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rPr>
              <a:t>No budget, personnel</a:t>
            </a:r>
            <a:r>
              <a:rPr lang="en-US" sz="1100" b="1" baseline="0" dirty="0">
                <a:latin typeface="Calibri" panose="020F0502020204030204" pitchFamily="34" charset="0"/>
              </a:rPr>
              <a:t> heavy - </a:t>
            </a:r>
            <a:r>
              <a:rPr lang="en-US" sz="1100" b="1" i="1" dirty="0">
                <a:solidFill>
                  <a:schemeClr val="tx1"/>
                </a:solidFill>
                <a:latin typeface="Calibri" panose="020F0502020204030204" pitchFamily="34" charset="0"/>
              </a:rPr>
              <a:t>Ideal for running a *free* robust tool that may require a developer and server administrator</a:t>
            </a:r>
            <a:r>
              <a:rPr lang="en-US" sz="1100" b="1" i="1" baseline="0" dirty="0">
                <a:solidFill>
                  <a:schemeClr val="tx1"/>
                </a:solidFill>
                <a:latin typeface="Calibri" panose="020F0502020204030204" pitchFamily="34" charset="0"/>
              </a:rPr>
              <a:t> like Archivematica or </a:t>
            </a:r>
            <a:r>
              <a:rPr lang="en-US" sz="1100" b="1" i="1" baseline="0" dirty="0" err="1">
                <a:solidFill>
                  <a:schemeClr val="tx1"/>
                </a:solidFill>
                <a:latin typeface="Calibri" panose="020F0502020204030204" pitchFamily="34" charset="0"/>
              </a:rPr>
              <a:t>bitcurator</a:t>
            </a:r>
            <a:endParaRPr lang="en-US" sz="1100"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rPr>
              <a:t>(like small, private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rPr>
              <a:t>Hopefully during the sharing circles folks will begin to uncover some of their</a:t>
            </a:r>
            <a:r>
              <a:rPr lang="en-US" sz="1100" b="1" baseline="0" dirty="0">
                <a:latin typeface="Calibri" panose="020F0502020204030204" pitchFamily="34" charset="0"/>
              </a:rPr>
              <a:t> institutional advantages!</a:t>
            </a:r>
            <a:endParaRPr lang="en-US" sz="1100"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a:p>
            <a:endParaRPr lang="en-US" sz="1100" b="1" dirty="0"/>
          </a:p>
        </p:txBody>
      </p:sp>
    </p:spTree>
    <p:extLst>
      <p:ext uri="{BB962C8B-B14F-4D97-AF65-F5344CB8AC3E}">
        <p14:creationId xmlns:p14="http://schemas.microsoft.com/office/powerpoint/2010/main" val="2810996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71111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006269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ADVISORS NEED TO BE TIMEKEEPERS -  and remember to fill out the POWRR PLANS!!!!!</a:t>
            </a:r>
          </a:p>
        </p:txBody>
      </p:sp>
    </p:spTree>
    <p:extLst>
      <p:ext uri="{BB962C8B-B14F-4D97-AF65-F5344CB8AC3E}">
        <p14:creationId xmlns:p14="http://schemas.microsoft.com/office/powerpoint/2010/main" val="427992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endParaRPr dirty="0"/>
          </a:p>
        </p:txBody>
      </p:sp>
    </p:spTree>
    <p:extLst>
      <p:ext uri="{BB962C8B-B14F-4D97-AF65-F5344CB8AC3E}">
        <p14:creationId xmlns:p14="http://schemas.microsoft.com/office/powerpoint/2010/main" val="1720630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a:t>
            </a:r>
            <a:r>
              <a:rPr lang="en-US" b="1" baseline="0" dirty="0"/>
              <a:t> haven’t already, start documenting your pilot project!</a:t>
            </a:r>
          </a:p>
          <a:p>
            <a:pPr rtl="0"/>
            <a:r>
              <a:rPr lang="en-US" sz="1100" b="1" i="0" u="none" strike="noStrike" kern="1200" dirty="0">
                <a:solidFill>
                  <a:schemeClr val="tx1"/>
                </a:solidFill>
                <a:effectLst/>
                <a:latin typeface="+mn-lt"/>
                <a:ea typeface="+mn-ea"/>
                <a:cs typeface="+mn-cs"/>
              </a:rPr>
              <a:t>Section 4: POWWR Plan Action</a:t>
            </a:r>
            <a:endParaRPr lang="en-US" b="0" dirty="0">
              <a:effectLst/>
            </a:endParaRPr>
          </a:p>
          <a:p>
            <a:pPr rtl="0"/>
            <a:r>
              <a:rPr lang="en-US" sz="1100" b="1" i="0" u="sng" kern="1200" dirty="0">
                <a:solidFill>
                  <a:schemeClr val="tx1"/>
                </a:solidFill>
                <a:effectLst/>
                <a:latin typeface="+mn-lt"/>
                <a:ea typeface="+mn-ea"/>
                <a:cs typeface="+mn-cs"/>
              </a:rPr>
              <a:t>Description of Pilot Project Materials</a:t>
            </a:r>
            <a:endParaRPr lang="en-US" b="0" dirty="0">
              <a:effectLst/>
            </a:endParaRPr>
          </a:p>
          <a:p>
            <a:br>
              <a:rPr lang="en-US" dirty="0"/>
            </a:br>
            <a:endParaRPr lang="en-US" b="1" dirty="0"/>
          </a:p>
        </p:txBody>
      </p:sp>
    </p:spTree>
    <p:extLst>
      <p:ext uri="{BB962C8B-B14F-4D97-AF65-F5344CB8AC3E}">
        <p14:creationId xmlns:p14="http://schemas.microsoft.com/office/powerpoint/2010/main" val="425889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dirty="0"/>
              <a:t>Accessibility!</a:t>
            </a:r>
          </a:p>
          <a:p>
            <a:endParaRPr lang="en-US" baseline="0" dirty="0"/>
          </a:p>
          <a:p>
            <a:r>
              <a:rPr lang="en-US" baseline="0" dirty="0"/>
              <a:t>EVALUATIONS – paper </a:t>
            </a:r>
            <a:r>
              <a:rPr lang="en-US" baseline="0" dirty="0" err="1"/>
              <a:t>evals</a:t>
            </a:r>
            <a:r>
              <a:rPr lang="en-US" baseline="0" dirty="0"/>
              <a:t> after each sessions and final </a:t>
            </a:r>
            <a:r>
              <a:rPr lang="en-US" baseline="0" dirty="0" err="1"/>
              <a:t>eval</a:t>
            </a:r>
            <a:r>
              <a:rPr lang="en-US" baseline="0" dirty="0"/>
              <a:t> at the end</a:t>
            </a:r>
          </a:p>
          <a:p>
            <a:r>
              <a:rPr lang="en-US" baseline="0" dirty="0"/>
              <a:t>WE WILL BE FOLLOWING UP WITH YOU IN 6 MONTHS</a:t>
            </a:r>
          </a:p>
          <a:p>
            <a:r>
              <a:rPr lang="en-US" baseline="0" dirty="0"/>
              <a:t>Technology….who is left on Martin’s clipboard?!?! </a:t>
            </a:r>
          </a:p>
          <a:p>
            <a:endParaRPr lang="en-US" baseline="0" dirty="0"/>
          </a:p>
          <a:p>
            <a:r>
              <a:rPr lang="en-US" baseline="0" dirty="0"/>
              <a:t>Dorm checkout instructions</a:t>
            </a:r>
          </a:p>
        </p:txBody>
      </p:sp>
    </p:spTree>
    <p:extLst>
      <p:ext uri="{BB962C8B-B14F-4D97-AF65-F5344CB8AC3E}">
        <p14:creationId xmlns:p14="http://schemas.microsoft.com/office/powerpoint/2010/main" val="341524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dirty="0"/>
              <a:t>Big thank</a:t>
            </a:r>
            <a:r>
              <a:rPr lang="en-US" baseline="0" dirty="0"/>
              <a:t> you to Rene Tanner and ASU!!!!</a:t>
            </a:r>
          </a:p>
          <a:p>
            <a:r>
              <a:rPr lang="en-US" sz="1100" i="1" kern="1200" dirty="0">
                <a:solidFill>
                  <a:schemeClr val="tx1"/>
                </a:solidFill>
                <a:effectLst/>
                <a:latin typeface="+mn-lt"/>
                <a:ea typeface="+mn-ea"/>
                <a:cs typeface="+mn-cs"/>
              </a:rPr>
              <a:t>The POWRR Team would like to thank </a:t>
            </a:r>
            <a:r>
              <a:rPr lang="en-US" sz="1100" b="1" i="1" kern="1200" dirty="0">
                <a:solidFill>
                  <a:schemeClr val="tx1"/>
                </a:solidFill>
                <a:effectLst/>
                <a:latin typeface="+mn-lt"/>
                <a:ea typeface="+mn-ea"/>
                <a:cs typeface="+mn-cs"/>
              </a:rPr>
              <a:t>Rene Tanner</a:t>
            </a:r>
            <a:r>
              <a:rPr lang="en-US" sz="1100" i="1" kern="1200" dirty="0">
                <a:solidFill>
                  <a:schemeClr val="tx1"/>
                </a:solidFill>
                <a:effectLst/>
                <a:latin typeface="+mn-lt"/>
                <a:ea typeface="+mn-ea"/>
                <a:cs typeface="+mn-cs"/>
              </a:rPr>
              <a:t> and </a:t>
            </a:r>
            <a:r>
              <a:rPr lang="en-US" sz="1100" b="1" i="1" kern="1200" dirty="0">
                <a:solidFill>
                  <a:schemeClr val="tx1"/>
                </a:solidFill>
                <a:effectLst/>
                <a:latin typeface="+mn-lt"/>
                <a:ea typeface="+mn-ea"/>
                <a:cs typeface="+mn-cs"/>
              </a:rPr>
              <a:t>the ASU Libraries</a:t>
            </a:r>
            <a:r>
              <a:rPr lang="en-US" sz="1100" i="1" kern="1200" dirty="0">
                <a:solidFill>
                  <a:schemeClr val="tx1"/>
                </a:solidFill>
                <a:effectLst/>
                <a:latin typeface="+mn-lt"/>
                <a:ea typeface="+mn-ea"/>
                <a:cs typeface="+mn-cs"/>
              </a:rPr>
              <a:t> for the incredible support and effort in bringing the POWRR Institute to Tempe. </a:t>
            </a:r>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Rene </a:t>
            </a:r>
            <a:r>
              <a:rPr lang="en-US" sz="1100" kern="1200" dirty="0">
                <a:solidFill>
                  <a:schemeClr val="tx1"/>
                </a:solidFill>
                <a:effectLst/>
                <a:latin typeface="+mn-lt"/>
                <a:ea typeface="+mn-ea"/>
                <a:cs typeface="+mn-cs"/>
              </a:rPr>
              <a:t>– You first posed the idea of bringing POWRR to ASU in 2016 and have worked tirelessly to make it a reality. We deeply appreciate you!!!</a:t>
            </a:r>
            <a:br>
              <a:rPr lang="en-US" sz="1100" kern="1200" dirty="0">
                <a:solidFill>
                  <a:schemeClr val="tx1"/>
                </a:solidFill>
                <a:effectLst/>
                <a:latin typeface="+mn-lt"/>
                <a:ea typeface="+mn-ea"/>
                <a:cs typeface="+mn-cs"/>
              </a:rPr>
            </a:br>
            <a:r>
              <a:rPr lang="en-US" sz="1100" b="1" kern="1200" dirty="0">
                <a:solidFill>
                  <a:schemeClr val="tx1"/>
                </a:solidFill>
                <a:effectLst/>
                <a:latin typeface="+mn-lt"/>
                <a:ea typeface="+mn-ea"/>
                <a:cs typeface="+mn-cs"/>
              </a:rPr>
              <a:t>Rene and Your Colleagues at the ASU Libraries</a:t>
            </a:r>
            <a:r>
              <a:rPr lang="en-US" sz="1100" kern="1200" dirty="0">
                <a:solidFill>
                  <a:schemeClr val="tx1"/>
                </a:solidFill>
                <a:effectLst/>
                <a:latin typeface="+mn-lt"/>
                <a:ea typeface="+mn-ea"/>
                <a:cs typeface="+mn-cs"/>
              </a:rPr>
              <a:t> – From the provision of meeting space and equipment to the wrangling of affordable lodging and catering, your generosity in sponsoring the POWRR Institute, demonstrates the POWRR *wink wink* of community-led efforts to bring practical professional development opportunities to those who need it most, but to whom it is often unattainable. Thank you on behalf of POWRR and all the POWRR Cohorts!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This Institute is also generously funded by an Institute of Museum and Library Services’ Laura Bush 21</a:t>
            </a:r>
            <a:r>
              <a:rPr lang="en-US" sz="1100" kern="1200" baseline="30000" dirty="0">
                <a:solidFill>
                  <a:schemeClr val="tx1"/>
                </a:solidFill>
                <a:effectLst/>
                <a:latin typeface="+mn-lt"/>
                <a:ea typeface="+mn-ea"/>
                <a:cs typeface="+mn-cs"/>
              </a:rPr>
              <a:t>st</a:t>
            </a:r>
            <a:r>
              <a:rPr lang="en-US" sz="1100" kern="1200" dirty="0">
                <a:solidFill>
                  <a:schemeClr val="tx1"/>
                </a:solidFill>
                <a:effectLst/>
                <a:latin typeface="+mn-lt"/>
                <a:ea typeface="+mn-ea"/>
                <a:cs typeface="+mn-cs"/>
              </a:rPr>
              <a:t> Century Grant. POWRR *hearts* the IMLS!!!</a:t>
            </a:r>
          </a:p>
          <a:p>
            <a:endParaRPr lang="en-US" dirty="0"/>
          </a:p>
          <a:p>
            <a:r>
              <a:rPr lang="en-US" dirty="0"/>
              <a:t>Stacey talks about the cohort model</a:t>
            </a:r>
            <a:endParaRPr dirty="0"/>
          </a:p>
        </p:txBody>
      </p:sp>
    </p:spTree>
    <p:extLst>
      <p:ext uri="{BB962C8B-B14F-4D97-AF65-F5344CB8AC3E}">
        <p14:creationId xmlns:p14="http://schemas.microsoft.com/office/powerpoint/2010/main" val="76052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sz="1100" b="1" kern="1200" dirty="0">
                <a:solidFill>
                  <a:schemeClr val="tx1"/>
                </a:solidFill>
                <a:effectLst/>
                <a:latin typeface="+mn-lt"/>
                <a:ea typeface="+mn-ea"/>
                <a:cs typeface="+mn-cs"/>
              </a:rPr>
              <a:t>Open a</a:t>
            </a:r>
            <a:r>
              <a:rPr lang="en-US" sz="1100" b="1" kern="1200" baseline="0" dirty="0">
                <a:solidFill>
                  <a:schemeClr val="tx1"/>
                </a:solidFill>
                <a:effectLst/>
                <a:latin typeface="+mn-lt"/>
                <a:ea typeface="+mn-ea"/>
                <a:cs typeface="+mn-cs"/>
              </a:rPr>
              <a:t> sample POWRR Plan!!!!</a:t>
            </a:r>
            <a:endParaRPr lang="en-US" sz="1100" b="1" kern="1200" dirty="0">
              <a:solidFill>
                <a:schemeClr val="tx1"/>
              </a:solidFill>
              <a:effectLst/>
              <a:latin typeface="+mn-lt"/>
              <a:ea typeface="+mn-ea"/>
              <a:cs typeface="+mn-cs"/>
            </a:endParaRPr>
          </a:p>
          <a:p>
            <a:endParaRPr lang="en-US" sz="1100" b="1"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THEY</a:t>
            </a:r>
            <a:r>
              <a:rPr lang="en-US" sz="1100" b="1" kern="1200" baseline="0" dirty="0">
                <a:solidFill>
                  <a:schemeClr val="tx1"/>
                </a:solidFill>
                <a:effectLst/>
                <a:latin typeface="+mn-lt"/>
                <a:ea typeface="+mn-ea"/>
                <a:cs typeface="+mn-cs"/>
              </a:rPr>
              <a:t> NEED TO START THINKING ABOUT WHAT MATERIALS THEY HAVE IN THEIR BACKLOG (for instance) THAT THEY WANT TO SELECT FOR A PILOT. THIS IS WHAT WE WILL BE CONSULTING TOWARDS AND DEVELOPING A PLAN OF ACTION. THIS IS ALSO HOW WE ARE GOING TO TACKLE ASSESSMENT…THEY ARE GOING TO RATE WHERE THEY ARE WITH THAT “COLLECTION” ON THE NDSA LEVELS TODAY/TOMORROW, AND THEN AGAIN WHEN WE FOLLOW UP WITH THEM IN 6 MONTHS.</a:t>
            </a:r>
          </a:p>
          <a:p>
            <a:endParaRPr lang="en-US" sz="1100" b="1" kern="1200" baseline="0" dirty="0">
              <a:solidFill>
                <a:schemeClr val="tx1"/>
              </a:solidFill>
              <a:effectLst/>
              <a:latin typeface="+mn-lt"/>
              <a:ea typeface="+mn-ea"/>
              <a:cs typeface="+mn-cs"/>
            </a:endParaRPr>
          </a:p>
          <a:p>
            <a:r>
              <a:rPr lang="en-US" sz="1100" b="1" kern="1200" baseline="0" dirty="0">
                <a:solidFill>
                  <a:schemeClr val="tx1"/>
                </a:solidFill>
                <a:effectLst/>
                <a:latin typeface="+mn-lt"/>
                <a:ea typeface="+mn-ea"/>
                <a:cs typeface="+mn-cs"/>
              </a:rPr>
              <a:t>Your advisor and other instructors will be adding to your POWRR Plan throughout the Institute</a:t>
            </a:r>
            <a:endParaRPr lang="en-US" sz="1100" b="1"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a:t>
            </a:r>
            <a:r>
              <a:rPr lang="en-US" sz="1100" i="1" kern="1200" dirty="0">
                <a:solidFill>
                  <a:schemeClr val="tx1"/>
                </a:solidFill>
                <a:effectLst/>
                <a:latin typeface="+mn-lt"/>
                <a:ea typeface="+mn-ea"/>
                <a:cs typeface="+mn-cs"/>
              </a:rPr>
              <a:t>POWRR Plan</a:t>
            </a:r>
            <a:r>
              <a:rPr lang="en-US" sz="1100" kern="1200" dirty="0">
                <a:solidFill>
                  <a:schemeClr val="tx1"/>
                </a:solidFill>
                <a:effectLst/>
                <a:latin typeface="+mn-lt"/>
                <a:ea typeface="+mn-ea"/>
                <a:cs typeface="+mn-cs"/>
              </a:rPr>
              <a:t> is a customized document for each member of an Institute’s cohort and is the primary deliverable for each event. You will take it back to your institution with you and use it to inform your development of a digital preservation workflow there. The </a:t>
            </a:r>
            <a:r>
              <a:rPr lang="en-US" sz="1100" i="1" kern="1200" dirty="0">
                <a:solidFill>
                  <a:schemeClr val="tx1"/>
                </a:solidFill>
                <a:effectLst/>
                <a:latin typeface="+mn-lt"/>
                <a:ea typeface="+mn-ea"/>
                <a:cs typeface="+mn-cs"/>
              </a:rPr>
              <a:t>POWRR Plan</a:t>
            </a:r>
            <a:r>
              <a:rPr lang="en-US" sz="1100" kern="1200" dirty="0">
                <a:solidFill>
                  <a:schemeClr val="tx1"/>
                </a:solidFill>
                <a:effectLst/>
                <a:latin typeface="+mn-lt"/>
                <a:ea typeface="+mn-ea"/>
                <a:cs typeface="+mn-cs"/>
              </a:rPr>
              <a:t> is a cloud-based document (Google Doc), divided into four sections, which will be initiated once a participant is accepted into an Institute. </a:t>
            </a:r>
          </a:p>
          <a:p>
            <a:endParaRPr lang="en-US" sz="11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IS</a:t>
            </a:r>
            <a:r>
              <a:rPr lang="en-US" sz="1400" b="1" kern="1200" baseline="0" dirty="0">
                <a:solidFill>
                  <a:schemeClr val="tx1"/>
                </a:solidFill>
                <a:effectLst/>
                <a:latin typeface="+mn-lt"/>
                <a:ea typeface="+mn-ea"/>
                <a:cs typeface="+mn-cs"/>
              </a:rPr>
              <a:t> EVERYONE ABLE TO ACCESS THEIR POWRR PLANS?</a:t>
            </a:r>
            <a:endParaRPr sz="1400" b="1" dirty="0"/>
          </a:p>
        </p:txBody>
      </p:sp>
    </p:spTree>
    <p:extLst>
      <p:ext uri="{BB962C8B-B14F-4D97-AF65-F5344CB8AC3E}">
        <p14:creationId xmlns:p14="http://schemas.microsoft.com/office/powerpoint/2010/main" val="258902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dirty="0"/>
              <a:t>Have them get out the agenda</a:t>
            </a:r>
            <a:endParaRPr dirty="0"/>
          </a:p>
        </p:txBody>
      </p:sp>
    </p:spTree>
    <p:extLst>
      <p:ext uri="{BB962C8B-B14F-4D97-AF65-F5344CB8AC3E}">
        <p14:creationId xmlns:p14="http://schemas.microsoft.com/office/powerpoint/2010/main" val="25250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endParaRPr dirty="0"/>
          </a:p>
        </p:txBody>
      </p:sp>
    </p:spTree>
    <p:extLst>
      <p:ext uri="{BB962C8B-B14F-4D97-AF65-F5344CB8AC3E}">
        <p14:creationId xmlns:p14="http://schemas.microsoft.com/office/powerpoint/2010/main" val="142713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dirty="0"/>
              <a:t>Since it’s creation in 2012, POWRR has been investigating</a:t>
            </a:r>
            <a:r>
              <a:rPr lang="en-US" baseline="0" dirty="0"/>
              <a:t> reasonable</a:t>
            </a:r>
            <a:r>
              <a:rPr lang="en-US" dirty="0"/>
              <a:t> digital preservation solutions</a:t>
            </a:r>
            <a:r>
              <a:rPr lang="en-US" baseline="0" dirty="0"/>
              <a:t> and providing education and training opportunities to folks like you. What we’ve discovered…(next slide)</a:t>
            </a:r>
            <a:endParaRPr dirty="0"/>
          </a:p>
        </p:txBody>
      </p:sp>
    </p:spTree>
    <p:extLst>
      <p:ext uri="{BB962C8B-B14F-4D97-AF65-F5344CB8AC3E}">
        <p14:creationId xmlns:p14="http://schemas.microsoft.com/office/powerpoint/2010/main" val="304946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err="1"/>
              <a:t>Sooooo</a:t>
            </a:r>
            <a:r>
              <a:rPr lang="en-US" sz="1400" b="1" baseline="0" dirty="0"/>
              <a:t>….what IS keeping folks from making progress??</a:t>
            </a:r>
          </a:p>
        </p:txBody>
      </p:sp>
    </p:spTree>
    <p:extLst>
      <p:ext uri="{BB962C8B-B14F-4D97-AF65-F5344CB8AC3E}">
        <p14:creationId xmlns:p14="http://schemas.microsoft.com/office/powerpoint/2010/main" val="111412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4"/>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4"/>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10"/>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510529" y="1297887"/>
            <a:ext cx="7772400" cy="1159856"/>
          </a:xfrm>
          <a:prstGeom prst="rect">
            <a:avLst/>
          </a:prstGeom>
          <a:effectLst>
            <a:outerShdw blurRad="50800" dist="38100" dir="2700000" algn="tl" rotWithShape="0">
              <a:prstClr val="black">
                <a:alpha val="40000"/>
              </a:prstClr>
            </a:outerShdw>
          </a:effectLst>
        </p:spPr>
        <p:txBody>
          <a:bodyPr lIns="91425" tIns="91425" rIns="91425" bIns="91425" anchor="b" anchorCtr="0">
            <a:noAutofit/>
          </a:bodyPr>
          <a:lstStyle/>
          <a:p>
            <a:r>
              <a:rPr lang="en" sz="4000" dirty="0">
                <a:solidFill>
                  <a:srgbClr val="C00000"/>
                </a:solidFill>
                <a:latin typeface="Calibri"/>
              </a:rPr>
              <a:t>Welcome to the POWRR Institute!</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pic>
        <p:nvPicPr>
          <p:cNvPr id="5" name="image00.jpg">
            <a:hlinkClick r:id="rId3"/>
          </p:cNvPr>
          <p:cNvPicPr/>
          <p:nvPr/>
        </p:nvPicPr>
        <p:blipFill>
          <a:blip r:embed="rId4" cstate="print"/>
          <a:srcRect/>
          <a:stretch>
            <a:fillRect/>
          </a:stretch>
        </p:blipFill>
        <p:spPr>
          <a:xfrm>
            <a:off x="1066800" y="166013"/>
            <a:ext cx="7010400" cy="1275869"/>
          </a:xfrm>
          <a:prstGeom prst="rect">
            <a:avLst/>
          </a:prstGeom>
          <a:ln/>
          <a:effectLst>
            <a:outerShdw blurRad="50800" dist="38100" dir="2700000" algn="tl" rotWithShape="0">
              <a:prstClr val="black">
                <a:alpha val="40000"/>
              </a:prstClr>
            </a:outerShdw>
          </a:effectLst>
        </p:spPr>
      </p:pic>
      <p:pic>
        <p:nvPicPr>
          <p:cNvPr id="7" name="Picture 6" descr="BMRC_ProfileLogo.jpg"/>
          <p:cNvPicPr>
            <a:picLocks noChangeAspect="1"/>
          </p:cNvPicPr>
          <p:nvPr/>
        </p:nvPicPr>
        <p:blipFill>
          <a:blip r:embed="rId5"/>
          <a:stretch>
            <a:fillRect/>
          </a:stretch>
        </p:blipFill>
        <p:spPr>
          <a:xfrm>
            <a:off x="5560027" y="2871980"/>
            <a:ext cx="2595902" cy="1179320"/>
          </a:xfrm>
          <a:prstGeom prst="rect">
            <a:avLst/>
          </a:prstGeom>
        </p:spPr>
      </p:pic>
      <p:sp>
        <p:nvSpPr>
          <p:cNvPr id="8" name="Shape 23"/>
          <p:cNvSpPr txBox="1">
            <a:spLocks/>
          </p:cNvSpPr>
          <p:nvPr/>
        </p:nvSpPr>
        <p:spPr>
          <a:xfrm>
            <a:off x="598165" y="2265340"/>
            <a:ext cx="7772400" cy="539957"/>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2000" dirty="0">
                <a:solidFill>
                  <a:schemeClr val="tx1"/>
                </a:solidFill>
                <a:latin typeface="Calibri"/>
              </a:rPr>
              <a:t>@digitalPOWRR</a:t>
            </a:r>
          </a:p>
        </p:txBody>
      </p:sp>
      <p:sp>
        <p:nvSpPr>
          <p:cNvPr id="9" name="Shape 23"/>
          <p:cNvSpPr txBox="1">
            <a:spLocks/>
          </p:cNvSpPr>
          <p:nvPr/>
        </p:nvSpPr>
        <p:spPr>
          <a:xfrm>
            <a:off x="558800" y="2524313"/>
            <a:ext cx="5092689" cy="1159856"/>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2000" dirty="0">
                <a:solidFill>
                  <a:schemeClr val="tx1"/>
                </a:solidFill>
                <a:latin typeface="Calibri"/>
              </a:rPr>
              <a:t>This Institute is generously funded by the</a:t>
            </a:r>
          </a:p>
        </p:txBody>
      </p:sp>
      <p:sp>
        <p:nvSpPr>
          <p:cNvPr id="10" name="Shape 23"/>
          <p:cNvSpPr txBox="1">
            <a:spLocks/>
          </p:cNvSpPr>
          <p:nvPr/>
        </p:nvSpPr>
        <p:spPr>
          <a:xfrm>
            <a:off x="3430192" y="4117983"/>
            <a:ext cx="5369499" cy="630017"/>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US" sz="2000" dirty="0">
                <a:solidFill>
                  <a:schemeClr val="tx1"/>
                </a:solidFill>
                <a:latin typeface="Calibri"/>
              </a:rPr>
              <a:t>a</a:t>
            </a:r>
            <a:r>
              <a:rPr lang="en" sz="2000" dirty="0">
                <a:solidFill>
                  <a:schemeClr val="tx1"/>
                </a:solidFill>
                <a:latin typeface="Calibri"/>
              </a:rPr>
              <a:t>nd co-sponsored by the </a:t>
            </a:r>
            <a:r>
              <a:rPr lang="en-US" sz="2000" dirty="0">
                <a:solidFill>
                  <a:schemeClr val="tx1"/>
                </a:solidFill>
                <a:latin typeface="Calibri"/>
              </a:rPr>
              <a:t>ASU Library.</a:t>
            </a:r>
            <a:endParaRPr lang="en" sz="2000" dirty="0">
              <a:solidFill>
                <a:schemeClr val="tx1"/>
              </a:solidFill>
              <a:latin typeface="Calibri"/>
            </a:endParaRPr>
          </a:p>
        </p:txBody>
      </p:sp>
      <p:pic>
        <p:nvPicPr>
          <p:cNvPr id="1026" name="x_Picture 1"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500" y="4143224"/>
            <a:ext cx="2857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964851"/>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4" name="Shape 90"/>
          <p:cNvPicPr preferRelativeResize="0"/>
          <p:nvPr/>
        </p:nvPicPr>
        <p:blipFill>
          <a:blip r:embed="rId3"/>
          <a:stretch>
            <a:fillRect/>
          </a:stretch>
        </p:blipFill>
        <p:spPr>
          <a:xfrm>
            <a:off x="609600" y="133350"/>
            <a:ext cx="7924800" cy="5013293"/>
          </a:xfrm>
          <a:prstGeom prst="rect">
            <a:avLst/>
          </a:prstGeom>
          <a:noFill/>
          <a:ln>
            <a:noFill/>
          </a:ln>
        </p:spPr>
      </p:pic>
      <p:sp>
        <p:nvSpPr>
          <p:cNvPr id="8" name="TextBox 7"/>
          <p:cNvSpPr txBox="1"/>
          <p:nvPr/>
        </p:nvSpPr>
        <p:spPr>
          <a:xfrm>
            <a:off x="-10858" y="-6760"/>
            <a:ext cx="4650632" cy="523220"/>
          </a:xfrm>
          <a:prstGeom prst="rect">
            <a:avLst/>
          </a:prstGeom>
          <a:noFill/>
          <a:effectLst/>
        </p:spPr>
        <p:txBody>
          <a:bodyPr wrap="none" rtlCol="0">
            <a:spAutoFit/>
          </a:bodyPr>
          <a:lstStyle/>
          <a:p>
            <a:pPr algn="ctr"/>
            <a:r>
              <a:rPr lang="en" sz="2800" b="1" dirty="0">
                <a:solidFill>
                  <a:srgbClr val="C00000"/>
                </a:solidFill>
                <a:latin typeface="Calibri" panose="020F0502020204030204" pitchFamily="34" charset="0"/>
              </a:rPr>
              <a:t>Scary OAIS Spaghetti Monster</a:t>
            </a:r>
          </a:p>
        </p:txBody>
      </p:sp>
      <p:cxnSp>
        <p:nvCxnSpPr>
          <p:cNvPr id="6" name="Straight Connector 5"/>
          <p:cNvCxnSpPr/>
          <p:nvPr/>
        </p:nvCxnSpPr>
        <p:spPr>
          <a:xfrm>
            <a:off x="0" y="453371"/>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058045"/>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The POWRR Approach</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14297" y="2351063"/>
            <a:ext cx="8915401" cy="2202687"/>
            <a:chOff x="114297" y="1716063"/>
            <a:chExt cx="8915401" cy="2202687"/>
          </a:xfrm>
        </p:grpSpPr>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6" name="Rectangle 5"/>
            <p:cNvSpPr/>
            <p:nvPr/>
          </p:nvSpPr>
          <p:spPr>
            <a:xfrm>
              <a:off x="266700" y="2649663"/>
              <a:ext cx="886781" cy="307777"/>
            </a:xfrm>
            <a:prstGeom prst="rect">
              <a:avLst/>
            </a:prstGeom>
            <a:ln w="22225">
              <a:solidFill>
                <a:schemeClr val="tx1"/>
              </a:solidFill>
            </a:ln>
          </p:spPr>
          <p:txBody>
            <a:bodyPr wrap="none">
              <a:spAutoFit/>
            </a:bodyPr>
            <a:lstStyle/>
            <a:p>
              <a:r>
                <a:rPr lang="en" b="1" dirty="0">
                  <a:latin typeface="Calibri" panose="020F0502020204030204" pitchFamily="34" charset="0"/>
                </a:rPr>
                <a:t>Getting it</a:t>
              </a:r>
            </a:p>
          </p:txBody>
        </p:sp>
        <p:sp>
          <p:nvSpPr>
            <p:cNvPr id="7" name="Rectangle 6"/>
            <p:cNvSpPr/>
            <p:nvPr/>
          </p:nvSpPr>
          <p:spPr>
            <a:xfrm>
              <a:off x="1319874" y="3180086"/>
              <a:ext cx="1436612" cy="738664"/>
            </a:xfrm>
            <a:prstGeom prst="rect">
              <a:avLst/>
            </a:prstGeom>
            <a:ln w="22225">
              <a:solidFill>
                <a:schemeClr val="tx1"/>
              </a:solidFill>
            </a:ln>
          </p:spPr>
          <p:txBody>
            <a:bodyPr wrap="none">
              <a:spAutoFit/>
            </a:bodyPr>
            <a:lstStyle/>
            <a:p>
              <a:pPr algn="ctr"/>
              <a:r>
                <a:rPr lang="en" b="1">
                  <a:latin typeface="Calibri" panose="020F0502020204030204" pitchFamily="34" charset="0"/>
                </a:rPr>
                <a:t>Understanding it</a:t>
              </a:r>
            </a:p>
            <a:p>
              <a:pPr algn="ctr"/>
              <a:r>
                <a:rPr lang="en" b="1">
                  <a:latin typeface="Calibri" panose="020F0502020204030204" pitchFamily="34" charset="0"/>
                </a:rPr>
                <a:t>&amp;</a:t>
              </a:r>
            </a:p>
            <a:p>
              <a:pPr algn="ctr"/>
              <a:r>
                <a:rPr lang="en" b="1">
                  <a:latin typeface="Calibri" panose="020F0502020204030204" pitchFamily="34" charset="0"/>
                </a:rPr>
                <a:t>Documenting it</a:t>
              </a:r>
            </a:p>
          </p:txBody>
        </p:sp>
        <p:sp>
          <p:nvSpPr>
            <p:cNvPr id="8" name="Rectangle 7"/>
            <p:cNvSpPr/>
            <p:nvPr/>
          </p:nvSpPr>
          <p:spPr>
            <a:xfrm>
              <a:off x="5295900" y="3210864"/>
              <a:ext cx="1410964" cy="307777"/>
            </a:xfrm>
            <a:prstGeom prst="rect">
              <a:avLst/>
            </a:prstGeom>
            <a:ln w="22225">
              <a:solidFill>
                <a:schemeClr val="tx1"/>
              </a:solidFill>
            </a:ln>
          </p:spPr>
          <p:txBody>
            <a:bodyPr wrap="none">
              <a:spAutoFit/>
            </a:bodyPr>
            <a:lstStyle/>
            <a:p>
              <a:r>
                <a:rPr lang="en" b="1">
                  <a:latin typeface="Calibri" panose="020F0502020204030204" pitchFamily="34" charset="0"/>
                </a:rPr>
                <a:t>Taking care of it </a:t>
              </a:r>
              <a:endParaRPr lang="en-US" b="1">
                <a:latin typeface="Calibri" panose="020F0502020204030204" pitchFamily="34" charset="0"/>
              </a:endParaRPr>
            </a:p>
          </p:txBody>
        </p:sp>
        <p:sp>
          <p:nvSpPr>
            <p:cNvPr id="9" name="Rectangle 8"/>
            <p:cNvSpPr/>
            <p:nvPr/>
          </p:nvSpPr>
          <p:spPr>
            <a:xfrm>
              <a:off x="3186542" y="2878263"/>
              <a:ext cx="1739579" cy="523220"/>
            </a:xfrm>
            <a:prstGeom prst="rect">
              <a:avLst/>
            </a:prstGeom>
            <a:ln w="22225">
              <a:solidFill>
                <a:schemeClr val="tx1"/>
              </a:solidFill>
            </a:ln>
          </p:spPr>
          <p:txBody>
            <a:bodyPr wrap="none">
              <a:spAutoFit/>
            </a:bodyPr>
            <a:lstStyle/>
            <a:p>
              <a:r>
                <a:rPr lang="en" b="1">
                  <a:latin typeface="Calibri" panose="020F0502020204030204" pitchFamily="34" charset="0"/>
                </a:rPr>
                <a:t>Letting people use it </a:t>
              </a:r>
              <a:br>
                <a:rPr lang="en" b="1">
                  <a:latin typeface="Calibri" panose="020F0502020204030204" pitchFamily="34" charset="0"/>
                </a:rPr>
              </a:br>
              <a:r>
                <a:rPr lang="en" b="1">
                  <a:latin typeface="Calibri" panose="020F0502020204030204" pitchFamily="34" charset="0"/>
                </a:rPr>
                <a:t>…or not!</a:t>
              </a:r>
            </a:p>
          </p:txBody>
        </p:sp>
        <p:sp>
          <p:nvSpPr>
            <p:cNvPr id="11" name="Rectangle 10"/>
            <p:cNvSpPr/>
            <p:nvPr/>
          </p:nvSpPr>
          <p:spPr>
            <a:xfrm>
              <a:off x="7200900" y="2649663"/>
              <a:ext cx="1422184" cy="523220"/>
            </a:xfrm>
            <a:prstGeom prst="rect">
              <a:avLst/>
            </a:prstGeom>
            <a:ln w="22225">
              <a:solidFill>
                <a:schemeClr val="tx1"/>
              </a:solidFill>
            </a:ln>
          </p:spPr>
          <p:txBody>
            <a:bodyPr wrap="none">
              <a:spAutoFit/>
            </a:bodyPr>
            <a:lstStyle/>
            <a:p>
              <a:r>
                <a:rPr lang="en-US" b="1">
                  <a:latin typeface="Calibri" panose="020F0502020204030204" pitchFamily="34" charset="0"/>
                </a:rPr>
                <a:t>A</a:t>
              </a:r>
              <a:r>
                <a:rPr lang="en" b="1">
                  <a:latin typeface="Calibri" panose="020F0502020204030204" pitchFamily="34" charset="0"/>
                </a:rPr>
                <a:t>nd a few other </a:t>
              </a:r>
              <a:br>
                <a:rPr lang="en" b="1">
                  <a:latin typeface="Calibri" panose="020F0502020204030204" pitchFamily="34" charset="0"/>
                </a:rPr>
              </a:br>
              <a:r>
                <a:rPr lang="en" b="1">
                  <a:latin typeface="Calibri" panose="020F0502020204030204" pitchFamily="34" charset="0"/>
                </a:rPr>
                <a:t>odds &amp; ends…</a:t>
              </a:r>
              <a:endParaRPr lang="en-US" b="1">
                <a:latin typeface="Calibri" panose="020F0502020204030204" pitchFamily="34" charset="0"/>
              </a:endParaRPr>
            </a:p>
          </p:txBody>
        </p:sp>
        <p:cxnSp>
          <p:nvCxnSpPr>
            <p:cNvPr id="12" name="Straight Arrow Connector 11"/>
            <p:cNvCxnSpPr/>
            <p:nvPr/>
          </p:nvCxnSpPr>
          <p:spPr>
            <a:xfrm flipV="1">
              <a:off x="774269" y="2344864"/>
              <a:ext cx="0" cy="3047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H="1" flipV="1">
              <a:off x="1257300" y="2344864"/>
              <a:ext cx="780880" cy="8352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p:cNvCxnSpPr>
            <p:nvPr/>
          </p:nvCxnSpPr>
          <p:spPr>
            <a:xfrm flipH="1" flipV="1">
              <a:off x="3750752" y="2365831"/>
              <a:ext cx="305580" cy="512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47900" y="2378119"/>
              <a:ext cx="0" cy="8019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219700" y="2378119"/>
              <a:ext cx="762635" cy="832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286500" y="2365830"/>
              <a:ext cx="0" cy="8450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734300" y="2380351"/>
              <a:ext cx="0" cy="2693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14297" y="1901360"/>
              <a:ext cx="8915401" cy="406457"/>
              <a:chOff x="114298" y="3892527"/>
              <a:chExt cx="8915401" cy="406457"/>
            </a:xfrm>
          </p:grpSpPr>
          <p:pic>
            <p:nvPicPr>
              <p:cNvPr id="20" name="Picture 19"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21" name="TextBox 20"/>
              <p:cNvSpPr txBox="1"/>
              <p:nvPr/>
            </p:nvSpPr>
            <p:spPr>
              <a:xfrm>
                <a:off x="454470" y="3939179"/>
                <a:ext cx="83214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22" name="TextBox 21"/>
              <p:cNvSpPr txBox="1"/>
              <p:nvPr/>
            </p:nvSpPr>
            <p:spPr>
              <a:xfrm>
                <a:off x="1861234" y="3944462"/>
                <a:ext cx="134660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24" name="TextBox 23"/>
              <p:cNvSpPr txBox="1"/>
              <p:nvPr/>
            </p:nvSpPr>
            <p:spPr>
              <a:xfrm>
                <a:off x="3336552" y="3941866"/>
                <a:ext cx="950433"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25" name="TextBox 24"/>
              <p:cNvSpPr txBox="1"/>
              <p:nvPr/>
            </p:nvSpPr>
            <p:spPr>
              <a:xfrm>
                <a:off x="4451779" y="3944461"/>
                <a:ext cx="99737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26" name="TextBox 25"/>
              <p:cNvSpPr txBox="1"/>
              <p:nvPr/>
            </p:nvSpPr>
            <p:spPr>
              <a:xfrm>
                <a:off x="5963428" y="3941866"/>
                <a:ext cx="148366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27" name="TextBox 26"/>
              <p:cNvSpPr txBox="1"/>
              <p:nvPr/>
            </p:nvSpPr>
            <p:spPr>
              <a:xfrm>
                <a:off x="7658018" y="3923304"/>
                <a:ext cx="800182"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Other</a:t>
                </a:r>
              </a:p>
            </p:txBody>
          </p:sp>
        </p:grpSp>
      </p:grpSp>
      <p:sp>
        <p:nvSpPr>
          <p:cNvPr id="28" name="Shape 83"/>
          <p:cNvSpPr txBox="1">
            <a:spLocks/>
          </p:cNvSpPr>
          <p:nvPr/>
        </p:nvSpPr>
        <p:spPr>
          <a:xfrm>
            <a:off x="228600" y="921217"/>
            <a:ext cx="8915400" cy="987246"/>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1800" dirty="0">
                <a:latin typeface="Calibri" panose="020F0502020204030204" pitchFamily="34" charset="0"/>
              </a:rPr>
              <a:t>What you need to consider when thinking about your digital stuff…</a:t>
            </a:r>
          </a:p>
          <a:p>
            <a:endParaRPr lang="en" sz="1800" dirty="0">
              <a:latin typeface="Calibri" panose="020F0502020204030204" pitchFamily="34" charset="0"/>
            </a:endParaRPr>
          </a:p>
          <a:p>
            <a:r>
              <a:rPr lang="en" sz="1800" dirty="0">
                <a:latin typeface="Calibri" panose="020F0502020204030204" pitchFamily="34" charset="0"/>
              </a:rPr>
              <a:t>	….looks a LOT like the same things you consider for your physical materials. </a:t>
            </a:r>
          </a:p>
        </p:txBody>
      </p:sp>
    </p:spTree>
    <p:extLst>
      <p:ext uri="{BB962C8B-B14F-4D97-AF65-F5344CB8AC3E}">
        <p14:creationId xmlns:p14="http://schemas.microsoft.com/office/powerpoint/2010/main" val="1872190198"/>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The POWRR Approach</a:t>
            </a:r>
          </a:p>
        </p:txBody>
      </p:sp>
      <p:sp>
        <p:nvSpPr>
          <p:cNvPr id="10" name="TextBox 9"/>
          <p:cNvSpPr txBox="1"/>
          <p:nvPr/>
        </p:nvSpPr>
        <p:spPr>
          <a:xfrm>
            <a:off x="669758" y="1380341"/>
            <a:ext cx="7467600" cy="3046988"/>
          </a:xfrm>
          <a:prstGeom prst="rect">
            <a:avLst/>
          </a:prstGeom>
          <a:noFill/>
        </p:spPr>
        <p:txBody>
          <a:bodyPr wrap="square" rtlCol="0" anchor="t">
            <a:spAutoFit/>
          </a:bodyPr>
          <a:lstStyle/>
          <a:p>
            <a:pPr algn="ctr"/>
            <a:r>
              <a:rPr lang="en-US" sz="3200" b="1" dirty="0">
                <a:solidFill>
                  <a:schemeClr val="tx1"/>
                </a:solidFill>
                <a:latin typeface="Calibri" panose="020F0502020204030204" pitchFamily="34" charset="0"/>
              </a:rPr>
              <a:t>Pragmatic</a:t>
            </a:r>
          </a:p>
          <a:p>
            <a:pPr algn="ctr"/>
            <a:endParaRPr lang="en-US" sz="3200" b="1" dirty="0">
              <a:solidFill>
                <a:schemeClr val="tx1"/>
              </a:solidFill>
              <a:latin typeface="Calibri" panose="020F0502020204030204" pitchFamily="34" charset="0"/>
            </a:endParaRPr>
          </a:p>
          <a:p>
            <a:pPr algn="ctr"/>
            <a:r>
              <a:rPr lang="en-US" sz="3200" b="1" dirty="0">
                <a:solidFill>
                  <a:schemeClr val="tx1"/>
                </a:solidFill>
                <a:latin typeface="Calibri" panose="020F0502020204030204" pitchFamily="34" charset="0"/>
              </a:rPr>
              <a:t>Realistic</a:t>
            </a:r>
          </a:p>
          <a:p>
            <a:pPr algn="ctr"/>
            <a:endParaRPr lang="en-US" sz="3200" b="1" dirty="0">
              <a:solidFill>
                <a:schemeClr val="tx1"/>
              </a:solidFill>
              <a:latin typeface="Calibri" panose="020F0502020204030204" pitchFamily="34" charset="0"/>
            </a:endParaRPr>
          </a:p>
          <a:p>
            <a:pPr algn="ctr"/>
            <a:r>
              <a:rPr lang="en-US" sz="3200" b="1" dirty="0">
                <a:solidFill>
                  <a:schemeClr val="tx1"/>
                </a:solidFill>
                <a:latin typeface="Calibri" panose="020F0502020204030204" pitchFamily="34" charset="0"/>
              </a:rPr>
              <a:t>Incremental</a:t>
            </a:r>
          </a:p>
          <a:p>
            <a:pPr algn="ctr"/>
            <a:endParaRPr lang="en-US" sz="3200" b="1" dirty="0">
              <a:solidFill>
                <a:schemeClr val="tx1"/>
              </a:solidFill>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07113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10672" y="1"/>
            <a:ext cx="5233659" cy="5143499"/>
          </a:xfrm>
          <a:prstGeom prst="rect">
            <a:avLst/>
          </a:prstGeom>
          <a:ln w="12700">
            <a:solidFill>
              <a:schemeClr val="tx1"/>
            </a:solidFill>
          </a:ln>
        </p:spPr>
      </p:pic>
      <p:sp>
        <p:nvSpPr>
          <p:cNvPr id="2" name="Rectangle 1"/>
          <p:cNvSpPr/>
          <p:nvPr/>
        </p:nvSpPr>
        <p:spPr>
          <a:xfrm>
            <a:off x="6125497" y="4852014"/>
            <a:ext cx="2944761" cy="230832"/>
          </a:xfrm>
          <a:prstGeom prst="rect">
            <a:avLst/>
          </a:prstGeom>
          <a:solidFill>
            <a:schemeClr val="tx2"/>
          </a:solidFill>
          <a:ln w="12700">
            <a:solidFill>
              <a:srgbClr val="C00000"/>
            </a:solidFill>
          </a:ln>
          <a:effectLst>
            <a:outerShdw blurRad="50800" dist="38100" dir="2700000" algn="tl" rotWithShape="0">
              <a:prstClr val="black">
                <a:alpha val="40000"/>
              </a:prstClr>
            </a:outerShdw>
          </a:effectLst>
        </p:spPr>
        <p:txBody>
          <a:bodyPr wrap="square">
            <a:spAutoFit/>
          </a:bodyPr>
          <a:lstStyle/>
          <a:p>
            <a:r>
              <a:rPr lang="en-US" sz="900" b="1" dirty="0">
                <a:latin typeface="Calibri" panose="020F0502020204030204" pitchFamily="34" charset="0"/>
              </a:rPr>
              <a:t>http://ndsa.org/activities/levels-of-digital-preservation/</a:t>
            </a:r>
          </a:p>
        </p:txBody>
      </p:sp>
      <p:pic>
        <p:nvPicPr>
          <p:cNvPr id="8" name="Picture 7"/>
          <p:cNvPicPr>
            <a:picLocks noChangeAspect="1"/>
          </p:cNvPicPr>
          <p:nvPr/>
        </p:nvPicPr>
        <p:blipFill>
          <a:blip r:embed="rId4"/>
          <a:stretch>
            <a:fillRect/>
          </a:stretch>
        </p:blipFill>
        <p:spPr>
          <a:xfrm>
            <a:off x="73742" y="129356"/>
            <a:ext cx="1673942" cy="610291"/>
          </a:xfrm>
          <a:prstGeom prst="rect">
            <a:avLst/>
          </a:prstGeom>
        </p:spPr>
      </p:pic>
      <p:pic>
        <p:nvPicPr>
          <p:cNvPr id="9" name="Picture 8"/>
          <p:cNvPicPr>
            <a:picLocks noChangeAspect="1"/>
          </p:cNvPicPr>
          <p:nvPr/>
        </p:nvPicPr>
        <p:blipFill>
          <a:blip r:embed="rId5"/>
          <a:stretch>
            <a:fillRect/>
          </a:stretch>
        </p:blipFill>
        <p:spPr>
          <a:xfrm>
            <a:off x="7295294" y="129356"/>
            <a:ext cx="1524000" cy="533400"/>
          </a:xfrm>
          <a:prstGeom prst="rect">
            <a:avLst/>
          </a:prstGeom>
        </p:spPr>
      </p:pic>
    </p:spTree>
    <p:extLst>
      <p:ext uri="{BB962C8B-B14F-4D97-AF65-F5344CB8AC3E}">
        <p14:creationId xmlns:p14="http://schemas.microsoft.com/office/powerpoint/2010/main" val="168312106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The POWRR Approach</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87935" y="935628"/>
            <a:ext cx="8006080" cy="3139321"/>
          </a:xfrm>
          <a:prstGeom prst="rect">
            <a:avLst/>
          </a:prstGeom>
          <a:noFill/>
        </p:spPr>
        <p:txBody>
          <a:bodyPr wrap="square" rtlCol="0">
            <a:spAutoFit/>
          </a:bodyPr>
          <a:lstStyle/>
          <a:p>
            <a:pPr marL="285750" indent="-285750">
              <a:buFont typeface="Wingdings" panose="05000000000000000000" pitchFamily="2" charset="2"/>
              <a:buChar char="Ø"/>
            </a:pPr>
            <a:r>
              <a:rPr lang="en-US" sz="1800" b="1" dirty="0">
                <a:latin typeface="Calibri" panose="020F0502020204030204" pitchFamily="34" charset="0"/>
              </a:rPr>
              <a:t>Focus on workflows! Today’s hot new tools are tomorrow’s orphans.</a:t>
            </a:r>
          </a:p>
          <a:p>
            <a:endParaRPr lang="en-US" sz="1800" b="1" dirty="0">
              <a:latin typeface="Calibri" panose="020F0502020204030204" pitchFamily="34" charset="0"/>
            </a:endParaRPr>
          </a:p>
          <a:p>
            <a:r>
              <a:rPr lang="en-US" sz="1800" b="1" dirty="0">
                <a:latin typeface="Calibri" panose="020F0502020204030204" pitchFamily="34" charset="0"/>
              </a:rPr>
              <a:t> </a:t>
            </a:r>
          </a:p>
          <a:p>
            <a:pPr marL="285750" indent="-285750">
              <a:buFont typeface="Wingdings" panose="05000000000000000000" pitchFamily="2" charset="2"/>
              <a:buChar char="Ø"/>
            </a:pPr>
            <a:r>
              <a:rPr lang="en-US" sz="1800" b="1" dirty="0">
                <a:latin typeface="Calibri" panose="020F0502020204030204" pitchFamily="34" charset="0"/>
              </a:rPr>
              <a:t>You will likely have different workflows for different sets of materials:</a:t>
            </a:r>
          </a:p>
          <a:p>
            <a:r>
              <a:rPr lang="en-US" sz="1800" b="1" dirty="0">
                <a:latin typeface="Calibri" panose="020F0502020204030204" pitchFamily="34" charset="0"/>
              </a:rPr>
              <a:t>	</a:t>
            </a:r>
            <a:r>
              <a:rPr lang="en-US" sz="1800" dirty="0">
                <a:latin typeface="Calibri" panose="020F0502020204030204" pitchFamily="34" charset="0"/>
              </a:rPr>
              <a:t>Backlog</a:t>
            </a:r>
          </a:p>
          <a:p>
            <a:r>
              <a:rPr lang="en-US" sz="1800" dirty="0">
                <a:latin typeface="Calibri" panose="020F0502020204030204" pitchFamily="34" charset="0"/>
              </a:rPr>
              <a:t>	Digitization Output</a:t>
            </a:r>
          </a:p>
          <a:p>
            <a:r>
              <a:rPr lang="en-US" sz="1800" dirty="0">
                <a:latin typeface="Calibri" panose="020F0502020204030204" pitchFamily="34" charset="0"/>
              </a:rPr>
              <a:t>	Born-digital Acquisitions</a:t>
            </a:r>
          </a:p>
          <a:p>
            <a:endParaRPr lang="en-US" sz="1800" dirty="0">
              <a:latin typeface="Calibri" panose="020F0502020204030204" pitchFamily="34" charset="0"/>
            </a:endParaRPr>
          </a:p>
          <a:p>
            <a:endParaRPr lang="en-US" sz="1800" b="1" dirty="0">
              <a:latin typeface="Calibri" panose="020F0502020204030204" pitchFamily="34" charset="0"/>
            </a:endParaRPr>
          </a:p>
          <a:p>
            <a:pPr marL="285750" indent="-285750">
              <a:buFont typeface="Wingdings" panose="05000000000000000000" pitchFamily="2" charset="2"/>
              <a:buChar char="Ø"/>
            </a:pPr>
            <a:r>
              <a:rPr lang="en-US" sz="1800" b="1" dirty="0">
                <a:latin typeface="Calibri" panose="020F0502020204030204" pitchFamily="34" charset="0"/>
              </a:rPr>
              <a:t>Not all tools and services are created equal.</a:t>
            </a:r>
          </a:p>
          <a:p>
            <a:endParaRPr lang="en-US" sz="1800" dirty="0">
              <a:latin typeface="Calibri" panose="020F0502020204030204" pitchFamily="34" charset="0"/>
            </a:endParaRPr>
          </a:p>
        </p:txBody>
      </p:sp>
      <p:sp>
        <p:nvSpPr>
          <p:cNvPr id="7" name="Rectangle 6"/>
          <p:cNvSpPr/>
          <p:nvPr/>
        </p:nvSpPr>
        <p:spPr>
          <a:xfrm>
            <a:off x="508819" y="4347552"/>
            <a:ext cx="8440994" cy="461665"/>
          </a:xfrm>
          <a:prstGeom prst="rect">
            <a:avLst/>
          </a:prstGeom>
        </p:spPr>
        <p:txBody>
          <a:bodyPr wrap="square">
            <a:spAutoFit/>
          </a:bodyPr>
          <a:lstStyle/>
          <a:p>
            <a:r>
              <a:rPr lang="en-US" sz="2400" b="1" dirty="0">
                <a:solidFill>
                  <a:srgbClr val="C00000"/>
                </a:solidFill>
                <a:latin typeface="Calibri" panose="020F0502020204030204" pitchFamily="34" charset="0"/>
              </a:rPr>
              <a:t> ~ Start with the least scary project and approach it as a pilot ~</a:t>
            </a:r>
          </a:p>
        </p:txBody>
      </p:sp>
    </p:spTree>
    <p:extLst>
      <p:ext uri="{BB962C8B-B14F-4D97-AF65-F5344CB8AC3E}">
        <p14:creationId xmlns:p14="http://schemas.microsoft.com/office/powerpoint/2010/main" val="2767167072"/>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7" y="-189448"/>
            <a:ext cx="8229600" cy="857250"/>
          </a:xfrm>
        </p:spPr>
        <p:txBody>
          <a:bodyPr/>
          <a:lstStyle/>
          <a:p>
            <a:r>
              <a:rPr lang="en" dirty="0">
                <a:solidFill>
                  <a:srgbClr val="C00000"/>
                </a:solidFill>
                <a:latin typeface="Calibri"/>
              </a:rPr>
              <a:t>The Spectrum of Tools &amp; Services</a:t>
            </a:r>
            <a:endParaRPr lang="en-US" dirty="0"/>
          </a:p>
        </p:txBody>
      </p:sp>
      <p:pic>
        <p:nvPicPr>
          <p:cNvPr id="4" name="Picture 3"/>
          <p:cNvPicPr>
            <a:picLocks noChangeAspect="1"/>
          </p:cNvPicPr>
          <p:nvPr/>
        </p:nvPicPr>
        <p:blipFill>
          <a:blip r:embed="rId3"/>
          <a:stretch>
            <a:fillRect/>
          </a:stretch>
        </p:blipFill>
        <p:spPr>
          <a:xfrm>
            <a:off x="1357437" y="1767837"/>
            <a:ext cx="1274174" cy="695004"/>
          </a:xfrm>
          <a:prstGeom prst="rect">
            <a:avLst/>
          </a:prstGeom>
        </p:spPr>
      </p:pic>
      <p:pic>
        <p:nvPicPr>
          <p:cNvPr id="5" name="Picture 4"/>
          <p:cNvPicPr>
            <a:picLocks noChangeAspect="1"/>
          </p:cNvPicPr>
          <p:nvPr/>
        </p:nvPicPr>
        <p:blipFill>
          <a:blip r:embed="rId4"/>
          <a:stretch>
            <a:fillRect/>
          </a:stretch>
        </p:blipFill>
        <p:spPr>
          <a:xfrm>
            <a:off x="2996760" y="3718586"/>
            <a:ext cx="1182727" cy="695004"/>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46" y="2616207"/>
            <a:ext cx="8284234" cy="391273"/>
          </a:xfrm>
          <a:prstGeom prst="rect">
            <a:avLst/>
          </a:prstGeom>
          <a:noFill/>
          <a:ln w="222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8" name="Rectangle 47"/>
          <p:cNvSpPr/>
          <p:nvPr/>
        </p:nvSpPr>
        <p:spPr>
          <a:xfrm>
            <a:off x="6081819" y="1483472"/>
            <a:ext cx="1190504" cy="1015663"/>
          </a:xfrm>
          <a:prstGeom prst="rect">
            <a:avLst/>
          </a:prstGeom>
          <a:noFill/>
          <a:ln w="15875">
            <a:solidFill>
              <a:schemeClr val="tx1"/>
            </a:solidFill>
          </a:ln>
        </p:spPr>
        <p:txBody>
          <a:bodyPr wrap="square">
            <a:spAutoFit/>
          </a:bodyPr>
          <a:lstStyle/>
          <a:p>
            <a:pPr algn="ctr"/>
            <a:r>
              <a:rPr lang="en" sz="1200" dirty="0">
                <a:solidFill>
                  <a:schemeClr val="tx1"/>
                </a:solidFill>
                <a:latin typeface="Calibri" panose="020F0502020204030204" pitchFamily="34" charset="0"/>
              </a:rPr>
              <a:t>MetaArchive</a:t>
            </a:r>
            <a:br>
              <a:rPr lang="en" sz="1200" dirty="0">
                <a:solidFill>
                  <a:schemeClr val="tx1"/>
                </a:solidFill>
                <a:latin typeface="Calibri" panose="020F0502020204030204" pitchFamily="34" charset="0"/>
              </a:rPr>
            </a:br>
            <a:r>
              <a:rPr lang="en" sz="1200" dirty="0">
                <a:solidFill>
                  <a:schemeClr val="tx1"/>
                </a:solidFill>
                <a:latin typeface="Calibri" panose="020F0502020204030204" pitchFamily="34" charset="0"/>
              </a:rPr>
              <a:t>DuraCloud</a:t>
            </a:r>
            <a:br>
              <a:rPr lang="en" sz="1200" dirty="0">
                <a:solidFill>
                  <a:schemeClr val="tx1"/>
                </a:solidFill>
                <a:latin typeface="Calibri" panose="020F0502020204030204" pitchFamily="34" charset="0"/>
              </a:rPr>
            </a:br>
            <a:r>
              <a:rPr lang="en" sz="1200" dirty="0">
                <a:solidFill>
                  <a:schemeClr val="tx1"/>
                </a:solidFill>
                <a:latin typeface="Calibri" panose="020F0502020204030204" pitchFamily="34" charset="0"/>
              </a:rPr>
              <a:t>Amazon Glacier</a:t>
            </a:r>
            <a:endParaRPr lang="en-US" sz="1200" dirty="0">
              <a:solidFill>
                <a:schemeClr val="tx1"/>
              </a:solidFill>
              <a:latin typeface="Calibri" panose="020F0502020204030204" pitchFamily="34" charset="0"/>
            </a:endParaRPr>
          </a:p>
          <a:p>
            <a:pPr algn="ctr"/>
            <a:r>
              <a:rPr lang="en-US" sz="1200" dirty="0">
                <a:solidFill>
                  <a:schemeClr val="tx1"/>
                </a:solidFill>
                <a:latin typeface="Calibri" panose="020F0502020204030204" pitchFamily="34" charset="0"/>
              </a:rPr>
              <a:t>Fixity</a:t>
            </a:r>
            <a:endParaRPr lang="en" sz="1200" dirty="0">
              <a:solidFill>
                <a:schemeClr val="tx1"/>
              </a:solidFill>
              <a:latin typeface="Calibri" panose="020F0502020204030204" pitchFamily="34" charset="0"/>
            </a:endParaRPr>
          </a:p>
          <a:p>
            <a:pPr algn="ctr"/>
            <a:r>
              <a:rPr lang="en" sz="1200" dirty="0">
                <a:solidFill>
                  <a:schemeClr val="tx1"/>
                </a:solidFill>
                <a:latin typeface="Calibri" panose="020F0502020204030204" pitchFamily="34" charset="0"/>
              </a:rPr>
              <a:t>Internet Archive</a:t>
            </a:r>
          </a:p>
        </p:txBody>
      </p:sp>
      <p:sp>
        <p:nvSpPr>
          <p:cNvPr id="49" name="TextBox 48"/>
          <p:cNvSpPr txBox="1"/>
          <p:nvPr/>
        </p:nvSpPr>
        <p:spPr>
          <a:xfrm>
            <a:off x="341791" y="1084368"/>
            <a:ext cx="2903359" cy="584775"/>
          </a:xfrm>
          <a:prstGeom prst="rect">
            <a:avLst/>
          </a:prstGeom>
          <a:noFill/>
        </p:spPr>
        <p:txBody>
          <a:bodyPr wrap="none" rtlCol="0">
            <a:spAutoFit/>
          </a:bodyPr>
          <a:lstStyle/>
          <a:p>
            <a:r>
              <a:rPr lang="en-US" sz="1600" b="1" dirty="0">
                <a:latin typeface="Calibri" panose="020F0502020204030204" pitchFamily="34" charset="0"/>
              </a:rPr>
              <a:t>There are front-end/processing </a:t>
            </a:r>
            <a:br>
              <a:rPr lang="en-US" sz="1600" b="1" dirty="0">
                <a:latin typeface="Calibri" panose="020F0502020204030204" pitchFamily="34" charset="0"/>
              </a:rPr>
            </a:br>
            <a:r>
              <a:rPr lang="en-US" sz="1600" b="1" dirty="0">
                <a:latin typeface="Calibri" panose="020F0502020204030204" pitchFamily="34" charset="0"/>
              </a:rPr>
              <a:t>tools like…..</a:t>
            </a:r>
          </a:p>
        </p:txBody>
      </p:sp>
      <p:sp>
        <p:nvSpPr>
          <p:cNvPr id="50" name="TextBox 49"/>
          <p:cNvSpPr txBox="1"/>
          <p:nvPr/>
        </p:nvSpPr>
        <p:spPr>
          <a:xfrm>
            <a:off x="5142568" y="862556"/>
            <a:ext cx="3352800" cy="584775"/>
          </a:xfrm>
          <a:prstGeom prst="rect">
            <a:avLst/>
          </a:prstGeom>
          <a:noFill/>
        </p:spPr>
        <p:txBody>
          <a:bodyPr wrap="square" rtlCol="0">
            <a:spAutoFit/>
          </a:bodyPr>
          <a:lstStyle/>
          <a:p>
            <a:r>
              <a:rPr lang="en-US" sz="1600" b="1" dirty="0">
                <a:latin typeface="Calibri" panose="020F0502020204030204" pitchFamily="34" charset="0"/>
              </a:rPr>
              <a:t>There are back-end storage/ preservation tools &amp; services like…..</a:t>
            </a:r>
          </a:p>
        </p:txBody>
      </p:sp>
      <p:sp>
        <p:nvSpPr>
          <p:cNvPr id="51" name="TextBox 50"/>
          <p:cNvSpPr txBox="1"/>
          <p:nvPr/>
        </p:nvSpPr>
        <p:spPr>
          <a:xfrm>
            <a:off x="1514015" y="3366156"/>
            <a:ext cx="5758308" cy="338554"/>
          </a:xfrm>
          <a:prstGeom prst="rect">
            <a:avLst/>
          </a:prstGeom>
          <a:noFill/>
        </p:spPr>
        <p:txBody>
          <a:bodyPr wrap="none" rtlCol="0">
            <a:spAutoFit/>
          </a:bodyPr>
          <a:lstStyle/>
          <a:p>
            <a:pPr algn="ctr"/>
            <a:r>
              <a:rPr lang="en-US" sz="1600" b="1" dirty="0">
                <a:latin typeface="Calibri" panose="020F0502020204030204" pitchFamily="34" charset="0"/>
              </a:rPr>
              <a:t>There are even some services that will pretty much do it all like….</a:t>
            </a:r>
          </a:p>
        </p:txBody>
      </p:sp>
      <p:sp>
        <p:nvSpPr>
          <p:cNvPr id="52" name="Text Placeholder 4"/>
          <p:cNvSpPr>
            <a:spLocks noGrp="1"/>
          </p:cNvSpPr>
          <p:nvPr>
            <p:ph type="body" idx="1"/>
          </p:nvPr>
        </p:nvSpPr>
        <p:spPr>
          <a:xfrm>
            <a:off x="179046" y="4668882"/>
            <a:ext cx="8732891" cy="372880"/>
          </a:xfrm>
        </p:spPr>
        <p:txBody>
          <a:bodyPr/>
          <a:lstStyle/>
          <a:p>
            <a:pPr marL="285750" indent="-285750"/>
            <a:r>
              <a:rPr lang="en-US" sz="1400" b="1" dirty="0"/>
              <a:t>  Technical skill available  </a:t>
            </a:r>
            <a:r>
              <a:rPr lang="en-US" sz="1400" b="1" dirty="0">
                <a:solidFill>
                  <a:srgbClr val="FF0000"/>
                </a:solidFill>
              </a:rPr>
              <a:t>+</a:t>
            </a:r>
            <a:r>
              <a:rPr lang="en-US" sz="1400" b="1" dirty="0"/>
              <a:t>  Amount of annual funding devoted to DP  </a:t>
            </a:r>
            <a:r>
              <a:rPr lang="en-US" sz="1400" b="1" dirty="0">
                <a:solidFill>
                  <a:srgbClr val="FF0000"/>
                </a:solidFill>
              </a:rPr>
              <a:t>= </a:t>
            </a:r>
            <a:r>
              <a:rPr lang="en-US" sz="1400" b="1" dirty="0"/>
              <a:t> Range of tools to consider</a:t>
            </a:r>
          </a:p>
        </p:txBody>
      </p:sp>
      <p:cxnSp>
        <p:nvCxnSpPr>
          <p:cNvPr id="53" name="Straight Connector 52"/>
          <p:cNvCxnSpPr/>
          <p:nvPr/>
        </p:nvCxnSpPr>
        <p:spPr>
          <a:xfrm>
            <a:off x="0" y="592947"/>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42702" y="4549417"/>
            <a:ext cx="7218129"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50428" y="3497123"/>
            <a:ext cx="0" cy="1052294"/>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860831" y="3497123"/>
            <a:ext cx="2" cy="1052294"/>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10384" y="1004938"/>
            <a:ext cx="0" cy="132841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10384" y="1005129"/>
            <a:ext cx="1519679"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516266" y="862556"/>
            <a:ext cx="18288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345066" y="862556"/>
            <a:ext cx="0" cy="102622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45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Discover Your Advantages</a:t>
            </a:r>
          </a:p>
        </p:txBody>
      </p:sp>
      <p:sp>
        <p:nvSpPr>
          <p:cNvPr id="4" name="Shape 24"/>
          <p:cNvSpPr txBox="1">
            <a:spLocks/>
          </p:cNvSpPr>
          <p:nvPr/>
        </p:nvSpPr>
        <p:spPr>
          <a:xfrm>
            <a:off x="1447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22538" y="1475812"/>
            <a:ext cx="4700326" cy="2862322"/>
          </a:xfrm>
          <a:prstGeom prst="rect">
            <a:avLst/>
          </a:prstGeom>
          <a:noFill/>
        </p:spPr>
        <p:txBody>
          <a:bodyPr wrap="none" rtlCol="0">
            <a:spAutoFit/>
          </a:bodyPr>
          <a:lstStyle/>
          <a:p>
            <a:pPr>
              <a:lnSpc>
                <a:spcPct val="200000"/>
              </a:lnSpc>
            </a:pPr>
            <a:r>
              <a:rPr lang="en-US" sz="1800" b="1" dirty="0">
                <a:latin typeface="Calibri" panose="020F0502020204030204" pitchFamily="34" charset="0"/>
              </a:rPr>
              <a:t>Less red tape </a:t>
            </a:r>
          </a:p>
          <a:p>
            <a:pPr>
              <a:lnSpc>
                <a:spcPct val="200000"/>
              </a:lnSpc>
            </a:pPr>
            <a:r>
              <a:rPr lang="en-US" sz="1800" b="1" dirty="0">
                <a:latin typeface="Calibri" panose="020F0502020204030204" pitchFamily="34" charset="0"/>
              </a:rPr>
              <a:t>Fewer levels between you and decision-makers</a:t>
            </a:r>
          </a:p>
          <a:p>
            <a:pPr>
              <a:lnSpc>
                <a:spcPct val="200000"/>
              </a:lnSpc>
            </a:pPr>
            <a:r>
              <a:rPr lang="en-US" sz="1800" b="1" dirty="0">
                <a:latin typeface="Calibri" panose="020F0502020204030204" pitchFamily="34" charset="0"/>
              </a:rPr>
              <a:t>Self-administered workstations </a:t>
            </a:r>
          </a:p>
          <a:p>
            <a:pPr>
              <a:lnSpc>
                <a:spcPct val="200000"/>
              </a:lnSpc>
            </a:pPr>
            <a:r>
              <a:rPr lang="en-US" sz="1800" b="1" dirty="0">
                <a:latin typeface="Calibri" panose="020F0502020204030204" pitchFamily="34" charset="0"/>
              </a:rPr>
              <a:t>Personnel-heavy operating model </a:t>
            </a:r>
          </a:p>
          <a:p>
            <a:pPr>
              <a:lnSpc>
                <a:spcPct val="200000"/>
              </a:lnSpc>
            </a:pPr>
            <a:r>
              <a:rPr lang="en-US" sz="1800" b="1" dirty="0">
                <a:latin typeface="Calibri" panose="020F0502020204030204" pitchFamily="34" charset="0"/>
              </a:rPr>
              <a:t>Higher cash flows and less digital materials</a:t>
            </a:r>
          </a:p>
        </p:txBody>
      </p:sp>
      <p:sp>
        <p:nvSpPr>
          <p:cNvPr id="27" name="Rectangle 26"/>
          <p:cNvSpPr/>
          <p:nvPr/>
        </p:nvSpPr>
        <p:spPr>
          <a:xfrm>
            <a:off x="1027470" y="800784"/>
            <a:ext cx="1912461" cy="646331"/>
          </a:xfrm>
          <a:prstGeom prst="rect">
            <a:avLst/>
          </a:prstGeom>
          <a:noFill/>
          <a:ln w="12700">
            <a:solidFill>
              <a:schemeClr val="tx1"/>
            </a:solidFill>
          </a:ln>
        </p:spPr>
        <p:txBody>
          <a:bodyPr wrap="square">
            <a:spAutoFit/>
          </a:bodyPr>
          <a:lstStyle/>
          <a:p>
            <a:pPr algn="ctr"/>
            <a:r>
              <a:rPr lang="en" sz="1200" b="1" i="1" dirty="0">
                <a:solidFill>
                  <a:schemeClr val="tx1"/>
                </a:solidFill>
                <a:latin typeface="Calibri" panose="020F0502020204030204" pitchFamily="34" charset="0"/>
              </a:rPr>
              <a:t>Quickly set up accounts/pilots with </a:t>
            </a:r>
            <a:r>
              <a:rPr lang="en-US" sz="1200" b="1" i="1" dirty="0">
                <a:solidFill>
                  <a:schemeClr val="tx1"/>
                </a:solidFill>
                <a:latin typeface="Calibri" panose="020F0502020204030204" pitchFamily="34" charset="0"/>
              </a:rPr>
              <a:t>hosted services</a:t>
            </a:r>
            <a:r>
              <a:rPr lang="en" sz="1200" b="1" i="1" dirty="0">
                <a:solidFill>
                  <a:schemeClr val="tx1"/>
                </a:solidFill>
                <a:latin typeface="Calibri" panose="020F0502020204030204" pitchFamily="34" charset="0"/>
              </a:rPr>
              <a:t>.</a:t>
            </a:r>
            <a:endParaRPr lang="en-US" sz="1200" b="1" i="1" dirty="0">
              <a:solidFill>
                <a:schemeClr val="tx1"/>
              </a:solidFill>
              <a:latin typeface="Calibri" panose="020F0502020204030204" pitchFamily="34" charset="0"/>
            </a:endParaRPr>
          </a:p>
        </p:txBody>
      </p:sp>
      <p:cxnSp>
        <p:nvCxnSpPr>
          <p:cNvPr id="28" name="Straight Arrow Connector 27"/>
          <p:cNvCxnSpPr/>
          <p:nvPr/>
        </p:nvCxnSpPr>
        <p:spPr>
          <a:xfrm>
            <a:off x="1776632" y="1447115"/>
            <a:ext cx="393839" cy="376398"/>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04589" y="1057175"/>
            <a:ext cx="2036817" cy="646331"/>
          </a:xfrm>
          <a:prstGeom prst="rect">
            <a:avLst/>
          </a:prstGeom>
          <a:noFill/>
          <a:ln w="12700">
            <a:solidFill>
              <a:schemeClr val="tx1"/>
            </a:solidFill>
          </a:ln>
        </p:spPr>
        <p:txBody>
          <a:bodyPr wrap="square">
            <a:spAutoFit/>
          </a:bodyPr>
          <a:lstStyle/>
          <a:p>
            <a:pPr algn="ctr"/>
            <a:r>
              <a:rPr lang="en-US" sz="1200" b="1" i="1" dirty="0">
                <a:solidFill>
                  <a:schemeClr val="tx1"/>
                </a:solidFill>
                <a:latin typeface="Calibri" panose="020F0502020204030204" pitchFamily="34" charset="0"/>
              </a:rPr>
              <a:t>You only need to convince the person one level above you to get what you need.</a:t>
            </a:r>
          </a:p>
        </p:txBody>
      </p:sp>
      <p:cxnSp>
        <p:nvCxnSpPr>
          <p:cNvPr id="30" name="Straight Arrow Connector 29"/>
          <p:cNvCxnSpPr>
            <a:stCxn id="29" idx="2"/>
          </p:cNvCxnSpPr>
          <p:nvPr/>
        </p:nvCxnSpPr>
        <p:spPr>
          <a:xfrm flipH="1">
            <a:off x="5176684" y="1703506"/>
            <a:ext cx="546314" cy="544203"/>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8769" y="2651510"/>
            <a:ext cx="1676400" cy="646331"/>
          </a:xfrm>
          <a:prstGeom prst="rect">
            <a:avLst/>
          </a:prstGeom>
          <a:noFill/>
          <a:ln w="12700">
            <a:solidFill>
              <a:schemeClr val="tx1"/>
            </a:solidFill>
          </a:ln>
        </p:spPr>
        <p:txBody>
          <a:bodyPr wrap="square">
            <a:spAutoFit/>
          </a:bodyPr>
          <a:lstStyle/>
          <a:p>
            <a:pPr algn="ctr"/>
            <a:r>
              <a:rPr lang="en-US" sz="1200" b="1" i="1" dirty="0">
                <a:solidFill>
                  <a:schemeClr val="tx1"/>
                </a:solidFill>
                <a:latin typeface="Calibri" panose="020F0502020204030204" pitchFamily="34" charset="0"/>
              </a:rPr>
              <a:t>Want to install a simple open source tool? Go for it!</a:t>
            </a:r>
          </a:p>
        </p:txBody>
      </p:sp>
      <p:cxnSp>
        <p:nvCxnSpPr>
          <p:cNvPr id="32" name="Straight Arrow Connector 31"/>
          <p:cNvCxnSpPr>
            <a:stCxn id="31" idx="3"/>
          </p:cNvCxnSpPr>
          <p:nvPr/>
        </p:nvCxnSpPr>
        <p:spPr>
          <a:xfrm flipV="1">
            <a:off x="1785169" y="2974675"/>
            <a:ext cx="385302" cy="1"/>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518087" y="2916400"/>
            <a:ext cx="1959029" cy="830997"/>
          </a:xfrm>
          <a:prstGeom prst="rect">
            <a:avLst/>
          </a:prstGeom>
          <a:noFill/>
          <a:ln w="12700">
            <a:solidFill>
              <a:schemeClr val="tx1"/>
            </a:solidFill>
          </a:ln>
        </p:spPr>
        <p:txBody>
          <a:bodyPr wrap="square">
            <a:spAutoFit/>
          </a:bodyPr>
          <a:lstStyle/>
          <a:p>
            <a:pPr algn="ctr"/>
            <a:r>
              <a:rPr lang="en-US" sz="1200" b="1" i="1" dirty="0">
                <a:solidFill>
                  <a:schemeClr val="tx1"/>
                </a:solidFill>
                <a:latin typeface="Calibri" panose="020F0502020204030204" pitchFamily="34" charset="0"/>
              </a:rPr>
              <a:t>Ideal for running a *free* robust tool that may require a developer and server administrator.</a:t>
            </a:r>
          </a:p>
        </p:txBody>
      </p:sp>
      <p:sp>
        <p:nvSpPr>
          <p:cNvPr id="35" name="Rectangle 34"/>
          <p:cNvSpPr/>
          <p:nvPr/>
        </p:nvSpPr>
        <p:spPr>
          <a:xfrm>
            <a:off x="4193458" y="4340815"/>
            <a:ext cx="2133600" cy="646331"/>
          </a:xfrm>
          <a:prstGeom prst="rect">
            <a:avLst/>
          </a:prstGeom>
          <a:noFill/>
          <a:ln w="12700">
            <a:solidFill>
              <a:schemeClr val="tx1"/>
            </a:solidFill>
          </a:ln>
        </p:spPr>
        <p:txBody>
          <a:bodyPr wrap="square">
            <a:spAutoFit/>
          </a:bodyPr>
          <a:lstStyle/>
          <a:p>
            <a:pPr algn="ctr"/>
            <a:r>
              <a:rPr lang="en-US" sz="1200" b="1" i="1" dirty="0">
                <a:solidFill>
                  <a:schemeClr val="tx1"/>
                </a:solidFill>
                <a:latin typeface="Calibri" panose="020F0502020204030204" pitchFamily="34" charset="0"/>
              </a:rPr>
              <a:t>You can purchase a reasonably-priced, hosted soup-to-nuts solution.</a:t>
            </a:r>
          </a:p>
        </p:txBody>
      </p:sp>
      <p:cxnSp>
        <p:nvCxnSpPr>
          <p:cNvPr id="36" name="Straight Arrow Connector 35"/>
          <p:cNvCxnSpPr/>
          <p:nvPr/>
        </p:nvCxnSpPr>
        <p:spPr>
          <a:xfrm flipH="1" flipV="1">
            <a:off x="3372465" y="4251357"/>
            <a:ext cx="820993" cy="44591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1"/>
          </p:cNvCxnSpPr>
          <p:nvPr/>
        </p:nvCxnSpPr>
        <p:spPr>
          <a:xfrm flipH="1">
            <a:off x="5466473" y="3331899"/>
            <a:ext cx="1051614" cy="200340"/>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393749"/>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3"/>
          <p:cNvSpPr txBox="1">
            <a:spLocks/>
          </p:cNvSpPr>
          <p:nvPr/>
        </p:nvSpPr>
        <p:spPr>
          <a:xfrm>
            <a:off x="127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The POWRR Approach</a:t>
            </a:r>
          </a:p>
        </p:txBody>
      </p:sp>
      <p:cxnSp>
        <p:nvCxnSpPr>
          <p:cNvPr id="19" name="Straight Connector 18"/>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32" name="Picture 8" descr="http://www.photos-public-domain.com/wp-content/uploads/2010/12/dog_nose_through_f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748" y="160117"/>
            <a:ext cx="2100236" cy="1398821"/>
          </a:xfrm>
          <a:prstGeom prst="rect">
            <a:avLst/>
          </a:prstGeom>
          <a:noFill/>
          <a:ln>
            <a:solidFill>
              <a:schemeClr val="tx2">
                <a:lumMod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descr="http://wallpapers55.com/wp-content/uploads/2013/11/shaggy-dog-run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278" y="1710415"/>
            <a:ext cx="5336458" cy="3001758"/>
          </a:xfrm>
          <a:prstGeom prst="rect">
            <a:avLst/>
          </a:prstGeom>
          <a:noFill/>
          <a:ln>
            <a:solidFill>
              <a:schemeClr val="tx2">
                <a:lumMod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074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3"/>
          <p:cNvSpPr txBox="1">
            <a:spLocks/>
          </p:cNvSpPr>
          <p:nvPr/>
        </p:nvSpPr>
        <p:spPr>
          <a:xfrm>
            <a:off x="281858" y="-82578"/>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US" dirty="0">
                <a:solidFill>
                  <a:srgbClr val="C00000"/>
                </a:solidFill>
                <a:latin typeface="Calibri"/>
              </a:rPr>
              <a:t>Introductions!</a:t>
            </a:r>
            <a:endParaRPr lang="en" dirty="0">
              <a:solidFill>
                <a:srgbClr val="C00000"/>
              </a:solidFill>
              <a:latin typeface="Calibri"/>
            </a:endParaRPr>
          </a:p>
        </p:txBody>
      </p:sp>
      <p:cxnSp>
        <p:nvCxnSpPr>
          <p:cNvPr id="19" name="Straight Connector 18"/>
          <p:cNvCxnSpPr/>
          <p:nvPr/>
        </p:nvCxnSpPr>
        <p:spPr>
          <a:xfrm>
            <a:off x="0" y="532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8840" y="1112760"/>
            <a:ext cx="8006080" cy="1015663"/>
          </a:xfrm>
          <a:prstGeom prst="rect">
            <a:avLst/>
          </a:prstGeom>
          <a:noFill/>
        </p:spPr>
        <p:txBody>
          <a:bodyPr wrap="square" rtlCol="0">
            <a:spAutoFit/>
          </a:bodyPr>
          <a:lstStyle/>
          <a:p>
            <a:r>
              <a:rPr lang="en-US" sz="2000" b="1" dirty="0">
                <a:latin typeface="Calibri" panose="020F0502020204030204" pitchFamily="34" charset="0"/>
              </a:rPr>
              <a:t>5 -10 minutes to….</a:t>
            </a:r>
          </a:p>
          <a:p>
            <a:r>
              <a:rPr lang="en-US" sz="2000" b="1" dirty="0">
                <a:latin typeface="Calibri" panose="020F0502020204030204" pitchFamily="34" charset="0"/>
              </a:rPr>
              <a:t>	- Introduce yourself, with job title and institution</a:t>
            </a:r>
          </a:p>
          <a:p>
            <a:r>
              <a:rPr lang="en-US" sz="2000" b="1" dirty="0">
                <a:latin typeface="Calibri" panose="020F0502020204030204" pitchFamily="34" charset="0"/>
              </a:rPr>
              <a:t>	- Answer a question from the sheet</a:t>
            </a:r>
            <a:endParaRPr lang="en-US" sz="2000" dirty="0">
              <a:latin typeface="Calibri" panose="020F0502020204030204" pitchFamily="34" charset="0"/>
            </a:endParaRPr>
          </a:p>
        </p:txBody>
      </p:sp>
      <p:sp>
        <p:nvSpPr>
          <p:cNvPr id="2" name="Rectangle 1">
            <a:extLst>
              <a:ext uri="{FF2B5EF4-FFF2-40B4-BE49-F238E27FC236}">
                <a16:creationId xmlns:a16="http://schemas.microsoft.com/office/drawing/2014/main" id="{34F0E8A1-208D-4542-8EDE-D4289FA771C6}"/>
              </a:ext>
            </a:extLst>
          </p:cNvPr>
          <p:cNvSpPr/>
          <p:nvPr/>
        </p:nvSpPr>
        <p:spPr>
          <a:xfrm>
            <a:off x="281858" y="675227"/>
            <a:ext cx="1402948" cy="461665"/>
          </a:xfrm>
          <a:prstGeom prst="rect">
            <a:avLst/>
          </a:prstGeom>
        </p:spPr>
        <p:txBody>
          <a:bodyPr wrap="none">
            <a:spAutoFit/>
          </a:bodyPr>
          <a:lstStyle/>
          <a:p>
            <a:r>
              <a:rPr lang="en-US" sz="2400" b="1" dirty="0">
                <a:latin typeface="Calibri" panose="020F0502020204030204" pitchFamily="34" charset="0"/>
              </a:rPr>
              <a:t>Cohorts…</a:t>
            </a:r>
            <a:endParaRPr lang="en-US" sz="2400" dirty="0"/>
          </a:p>
        </p:txBody>
      </p:sp>
      <p:sp>
        <p:nvSpPr>
          <p:cNvPr id="8" name="TextBox 7">
            <a:extLst>
              <a:ext uri="{FF2B5EF4-FFF2-40B4-BE49-F238E27FC236}">
                <a16:creationId xmlns:a16="http://schemas.microsoft.com/office/drawing/2014/main" id="{A495CF7A-A602-4323-AA20-9B3BC36C322B}"/>
              </a:ext>
            </a:extLst>
          </p:cNvPr>
          <p:cNvSpPr txBox="1"/>
          <p:nvPr/>
        </p:nvSpPr>
        <p:spPr>
          <a:xfrm>
            <a:off x="878840" y="2923046"/>
            <a:ext cx="8006080" cy="1631216"/>
          </a:xfrm>
          <a:prstGeom prst="rect">
            <a:avLst/>
          </a:prstGeom>
          <a:noFill/>
        </p:spPr>
        <p:txBody>
          <a:bodyPr wrap="square" rtlCol="0">
            <a:spAutoFit/>
          </a:bodyPr>
          <a:lstStyle/>
          <a:p>
            <a:r>
              <a:rPr lang="en-US" sz="2000" b="1" dirty="0">
                <a:latin typeface="Calibri" panose="020F0502020204030204" pitchFamily="34" charset="0"/>
              </a:rPr>
              <a:t>Lightning introductions! Introduce the person on your left…</a:t>
            </a:r>
          </a:p>
          <a:p>
            <a:r>
              <a:rPr lang="en-US" sz="2000" b="1" dirty="0">
                <a:latin typeface="Calibri" panose="020F0502020204030204" pitchFamily="34" charset="0"/>
              </a:rPr>
              <a:t>	- Name</a:t>
            </a:r>
          </a:p>
          <a:p>
            <a:r>
              <a:rPr lang="en-US" sz="2000" b="1" dirty="0">
                <a:latin typeface="Calibri" panose="020F0502020204030204" pitchFamily="34" charset="0"/>
              </a:rPr>
              <a:t>	- Job Title</a:t>
            </a:r>
          </a:p>
          <a:p>
            <a:r>
              <a:rPr lang="en-US" sz="2000" b="1" dirty="0">
                <a:latin typeface="Calibri" panose="020F0502020204030204" pitchFamily="34" charset="0"/>
              </a:rPr>
              <a:t>	- Institution</a:t>
            </a:r>
          </a:p>
          <a:p>
            <a:r>
              <a:rPr lang="en-US" sz="2000" b="1" dirty="0">
                <a:latin typeface="Calibri" panose="020F0502020204030204" pitchFamily="34" charset="0"/>
              </a:rPr>
              <a:t>	- Fun Fact</a:t>
            </a:r>
            <a:endParaRPr lang="en-US" sz="2000" dirty="0">
              <a:latin typeface="Calibri" panose="020F0502020204030204" pitchFamily="34" charset="0"/>
            </a:endParaRPr>
          </a:p>
        </p:txBody>
      </p:sp>
      <p:sp>
        <p:nvSpPr>
          <p:cNvPr id="9" name="Rectangle 8">
            <a:extLst>
              <a:ext uri="{FF2B5EF4-FFF2-40B4-BE49-F238E27FC236}">
                <a16:creationId xmlns:a16="http://schemas.microsoft.com/office/drawing/2014/main" id="{FE3D8FBB-74D0-48A9-9895-A96616954C3F}"/>
              </a:ext>
            </a:extLst>
          </p:cNvPr>
          <p:cNvSpPr/>
          <p:nvPr/>
        </p:nvSpPr>
        <p:spPr>
          <a:xfrm>
            <a:off x="281858" y="2485513"/>
            <a:ext cx="2113079" cy="461665"/>
          </a:xfrm>
          <a:prstGeom prst="rect">
            <a:avLst/>
          </a:prstGeom>
        </p:spPr>
        <p:txBody>
          <a:bodyPr wrap="none">
            <a:spAutoFit/>
          </a:bodyPr>
          <a:lstStyle/>
          <a:p>
            <a:r>
              <a:rPr lang="en-US" sz="2400" b="1" dirty="0">
                <a:latin typeface="Calibri" panose="020F0502020204030204" pitchFamily="34" charset="0"/>
              </a:rPr>
              <a:t>Whole Group…</a:t>
            </a:r>
            <a:endParaRPr lang="en-US" sz="2400" dirty="0"/>
          </a:p>
        </p:txBody>
      </p:sp>
    </p:spTree>
    <p:extLst>
      <p:ext uri="{BB962C8B-B14F-4D97-AF65-F5344CB8AC3E}">
        <p14:creationId xmlns:p14="http://schemas.microsoft.com/office/powerpoint/2010/main" val="66449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3"/>
          <p:cNvSpPr txBox="1">
            <a:spLocks/>
          </p:cNvSpPr>
          <p:nvPr/>
        </p:nvSpPr>
        <p:spPr>
          <a:xfrm>
            <a:off x="281858" y="-82578"/>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Sharing Circles until 10:00 </a:t>
            </a:r>
          </a:p>
        </p:txBody>
      </p:sp>
      <p:cxnSp>
        <p:nvCxnSpPr>
          <p:cNvPr id="19" name="Straight Connector 18"/>
          <p:cNvCxnSpPr/>
          <p:nvPr/>
        </p:nvCxnSpPr>
        <p:spPr>
          <a:xfrm>
            <a:off x="0" y="532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8840" y="891805"/>
            <a:ext cx="8006080" cy="2308324"/>
          </a:xfrm>
          <a:prstGeom prst="rect">
            <a:avLst/>
          </a:prstGeom>
          <a:noFill/>
        </p:spPr>
        <p:txBody>
          <a:bodyPr wrap="square" rtlCol="0">
            <a:spAutoFit/>
          </a:bodyPr>
          <a:lstStyle/>
          <a:p>
            <a:r>
              <a:rPr lang="en-US" sz="1800" b="1" dirty="0">
                <a:latin typeface="Calibri" panose="020F0502020204030204" pitchFamily="34" charset="0"/>
              </a:rPr>
              <a:t>Dig In: 	</a:t>
            </a:r>
            <a:r>
              <a:rPr lang="en-US" sz="1800" dirty="0">
                <a:latin typeface="Calibri" panose="020F0502020204030204" pitchFamily="34" charset="0"/>
              </a:rPr>
              <a:t>What brought you to the POWRR Institute?</a:t>
            </a:r>
          </a:p>
          <a:p>
            <a:r>
              <a:rPr lang="en-US" sz="1800" dirty="0">
                <a:latin typeface="Calibri" panose="020F0502020204030204" pitchFamily="34" charset="0"/>
              </a:rPr>
              <a:t>	What are the biggest challenges you’ve faced thus far?</a:t>
            </a:r>
          </a:p>
          <a:p>
            <a:r>
              <a:rPr lang="en-US" sz="1800" dirty="0">
                <a:latin typeface="Calibri" panose="020F0502020204030204" pitchFamily="34" charset="0"/>
              </a:rPr>
              <a:t>	Just let it all out! </a:t>
            </a:r>
            <a:r>
              <a:rPr lang="en-US" sz="1800" b="1" dirty="0">
                <a:latin typeface="Calibri" panose="020F0502020204030204" pitchFamily="34" charset="0"/>
              </a:rPr>
              <a:t>	</a:t>
            </a:r>
            <a:br>
              <a:rPr lang="en-US" sz="1800" b="1" dirty="0">
                <a:latin typeface="Calibri" panose="020F0502020204030204" pitchFamily="34" charset="0"/>
              </a:rPr>
            </a:br>
            <a:endParaRPr lang="en-US" sz="1800" b="1" dirty="0">
              <a:latin typeface="Calibri" panose="020F0502020204030204" pitchFamily="34" charset="0"/>
            </a:endParaRPr>
          </a:p>
          <a:p>
            <a:r>
              <a:rPr lang="en-US" sz="1800" b="1" dirty="0">
                <a:latin typeface="Calibri" panose="020F0502020204030204" pitchFamily="34" charset="0"/>
              </a:rPr>
              <a:t>Discuss:	</a:t>
            </a:r>
            <a:r>
              <a:rPr lang="en-US" sz="1800" dirty="0">
                <a:latin typeface="Calibri" panose="020F0502020204030204" pitchFamily="34" charset="0"/>
              </a:rPr>
              <a:t>How can we make the most out of this opportunity?</a:t>
            </a:r>
          </a:p>
          <a:p>
            <a:r>
              <a:rPr lang="en-US" sz="1800" dirty="0">
                <a:latin typeface="Calibri" panose="020F0502020204030204" pitchFamily="34" charset="0"/>
              </a:rPr>
              <a:t>	What are some of the “sweet spots” we may have?</a:t>
            </a:r>
          </a:p>
          <a:p>
            <a:r>
              <a:rPr lang="en-US" sz="1800" dirty="0">
                <a:latin typeface="Calibri" panose="020F0502020204030204" pitchFamily="34" charset="0"/>
              </a:rPr>
              <a:t>	What do we think will be served at lunch?</a:t>
            </a:r>
          </a:p>
          <a:p>
            <a:r>
              <a:rPr lang="en-US" sz="1800" b="1" dirty="0">
                <a:latin typeface="Calibri" panose="020F0502020204030204" pitchFamily="34" charset="0"/>
              </a:rPr>
              <a:t>	</a:t>
            </a:r>
          </a:p>
        </p:txBody>
      </p:sp>
      <p:sp>
        <p:nvSpPr>
          <p:cNvPr id="7" name="Shape 23"/>
          <p:cNvSpPr txBox="1">
            <a:spLocks/>
          </p:cNvSpPr>
          <p:nvPr/>
        </p:nvSpPr>
        <p:spPr>
          <a:xfrm>
            <a:off x="878840" y="3529407"/>
            <a:ext cx="8006080" cy="1516180"/>
          </a:xfrm>
          <a:prstGeom prst="rect">
            <a:avLst/>
          </a:prstGeom>
          <a:effectLst/>
        </p:spPr>
        <p:txBody>
          <a:bodyPr lIns="91425" tIns="91425" rIns="91425" bIns="91425" anchor="t"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1800" dirty="0">
                <a:solidFill>
                  <a:srgbClr val="C00000"/>
                </a:solidFill>
                <a:latin typeface="Calibri"/>
              </a:rPr>
              <a:t>Rules of Engagement:</a:t>
            </a:r>
            <a:br>
              <a:rPr lang="en" sz="1800" dirty="0">
                <a:solidFill>
                  <a:srgbClr val="C00000"/>
                </a:solidFill>
                <a:latin typeface="Calibri"/>
              </a:rPr>
            </a:br>
            <a:r>
              <a:rPr lang="en" sz="1800" dirty="0">
                <a:solidFill>
                  <a:srgbClr val="C00000"/>
                </a:solidFill>
                <a:latin typeface="Calibri"/>
              </a:rPr>
              <a:t>	</a:t>
            </a:r>
            <a:r>
              <a:rPr lang="en" sz="1800" b="0" dirty="0">
                <a:solidFill>
                  <a:srgbClr val="C00000"/>
                </a:solidFill>
                <a:latin typeface="Calibri"/>
              </a:rPr>
              <a:t>Each participant will not exceed 5 minutes “digging in” </a:t>
            </a:r>
          </a:p>
          <a:p>
            <a:r>
              <a:rPr lang="en" sz="1800" b="0" dirty="0">
                <a:solidFill>
                  <a:srgbClr val="C00000"/>
                </a:solidFill>
                <a:latin typeface="Calibri"/>
              </a:rPr>
              <a:t>	No interrupting… jot down your thoughts and share during the discussion</a:t>
            </a:r>
            <a:br>
              <a:rPr lang="en" sz="1800" b="0" dirty="0">
                <a:solidFill>
                  <a:srgbClr val="C00000"/>
                </a:solidFill>
                <a:latin typeface="Calibri"/>
              </a:rPr>
            </a:br>
            <a:r>
              <a:rPr lang="en" sz="1800" b="0" dirty="0">
                <a:solidFill>
                  <a:srgbClr val="C00000"/>
                </a:solidFill>
                <a:latin typeface="Calibri"/>
              </a:rPr>
              <a:t>	Be an active listener</a:t>
            </a:r>
            <a:endParaRPr lang="en" sz="2800" dirty="0">
              <a:solidFill>
                <a:srgbClr val="C00000"/>
              </a:solidFill>
              <a:latin typeface="Calibri"/>
            </a:endParaRPr>
          </a:p>
        </p:txBody>
      </p:sp>
    </p:spTree>
    <p:extLst>
      <p:ext uri="{BB962C8B-B14F-4D97-AF65-F5344CB8AC3E}">
        <p14:creationId xmlns:p14="http://schemas.microsoft.com/office/powerpoint/2010/main" val="189124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Welcome to the POWRR Institute!</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8" name="Shape 23"/>
          <p:cNvSpPr txBox="1">
            <a:spLocks/>
          </p:cNvSpPr>
          <p:nvPr/>
        </p:nvSpPr>
        <p:spPr>
          <a:xfrm>
            <a:off x="6797040" y="4588668"/>
            <a:ext cx="2095488" cy="481671"/>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1800" dirty="0">
                <a:solidFill>
                  <a:schemeClr val="tx1"/>
                </a:solidFill>
                <a:latin typeface="Calibri"/>
              </a:rPr>
              <a:t>@digitalPOWRR</a:t>
            </a:r>
          </a:p>
        </p:txBody>
      </p:sp>
      <p:sp>
        <p:nvSpPr>
          <p:cNvPr id="10" name="TextBox 9"/>
          <p:cNvSpPr txBox="1"/>
          <p:nvPr/>
        </p:nvSpPr>
        <p:spPr>
          <a:xfrm>
            <a:off x="838200" y="1085251"/>
            <a:ext cx="7467600" cy="3693319"/>
          </a:xfrm>
          <a:prstGeom prst="rect">
            <a:avLst/>
          </a:prstGeom>
          <a:noFill/>
        </p:spPr>
        <p:txBody>
          <a:bodyPr wrap="square" rtlCol="0" anchor="t">
            <a:spAutoFit/>
          </a:bodyPr>
          <a:lstStyle/>
          <a:p>
            <a:r>
              <a:rPr lang="en-US" sz="1800" b="1" dirty="0">
                <a:solidFill>
                  <a:schemeClr val="tx1"/>
                </a:solidFill>
                <a:latin typeface="Calibri" panose="020F0502020204030204" pitchFamily="34" charset="0"/>
              </a:rPr>
              <a:t>Logistics</a:t>
            </a:r>
          </a:p>
          <a:p>
            <a:endParaRPr lang="en-US" sz="1800" b="1" dirty="0">
              <a:solidFill>
                <a:schemeClr val="tx1"/>
              </a:solidFill>
              <a:latin typeface="Calibri" panose="020F0502020204030204" pitchFamily="34" charset="0"/>
            </a:endParaRPr>
          </a:p>
          <a:p>
            <a:r>
              <a:rPr lang="en-US" sz="1800" b="1" dirty="0">
                <a:solidFill>
                  <a:schemeClr val="tx1"/>
                </a:solidFill>
                <a:latin typeface="Calibri" panose="020F0502020204030204" pitchFamily="34" charset="0"/>
              </a:rPr>
              <a:t>Cohort Model &amp; Instructor Introductions</a:t>
            </a:r>
          </a:p>
          <a:p>
            <a:br>
              <a:rPr lang="en-US" sz="1800" b="1" dirty="0">
                <a:solidFill>
                  <a:schemeClr val="tx1"/>
                </a:solidFill>
                <a:latin typeface="Calibri" panose="020F0502020204030204" pitchFamily="34" charset="0"/>
              </a:rPr>
            </a:br>
            <a:r>
              <a:rPr lang="en-US" sz="1800" b="1" dirty="0">
                <a:solidFill>
                  <a:schemeClr val="tx1"/>
                </a:solidFill>
                <a:latin typeface="Calibri" panose="020F0502020204030204" pitchFamily="34" charset="0"/>
              </a:rPr>
              <a:t>POWRR Plan</a:t>
            </a:r>
          </a:p>
          <a:p>
            <a:br>
              <a:rPr lang="en-US" sz="1800" b="1" dirty="0">
                <a:solidFill>
                  <a:schemeClr val="tx1"/>
                </a:solidFill>
                <a:latin typeface="Calibri" panose="020F0502020204030204" pitchFamily="34" charset="0"/>
              </a:rPr>
            </a:br>
            <a:r>
              <a:rPr lang="en-US" sz="1800" b="1" dirty="0">
                <a:solidFill>
                  <a:schemeClr val="tx1"/>
                </a:solidFill>
                <a:latin typeface="Calibri" panose="020F0502020204030204" pitchFamily="34" charset="0"/>
              </a:rPr>
              <a:t>Agenda</a:t>
            </a:r>
          </a:p>
          <a:p>
            <a:br>
              <a:rPr lang="en-US" sz="1800" b="1" dirty="0">
                <a:solidFill>
                  <a:schemeClr val="tx1"/>
                </a:solidFill>
                <a:latin typeface="Calibri" panose="020F0502020204030204" pitchFamily="34" charset="0"/>
              </a:rPr>
            </a:br>
            <a:br>
              <a:rPr lang="en-US" sz="1800" b="1" dirty="0">
                <a:solidFill>
                  <a:schemeClr val="tx1"/>
                </a:solidFill>
                <a:latin typeface="Calibri" panose="020F0502020204030204" pitchFamily="34" charset="0"/>
              </a:rPr>
            </a:br>
            <a:r>
              <a:rPr lang="en-US" sz="1800" b="1" dirty="0">
                <a:solidFill>
                  <a:srgbClr val="C00000"/>
                </a:solidFill>
                <a:latin typeface="Calibri" panose="020F0502020204030204" pitchFamily="34" charset="0"/>
              </a:rPr>
              <a:t>POWRR Approach to the Digital Curation and Preservation Lifecycle</a:t>
            </a:r>
            <a:br>
              <a:rPr lang="en-US" sz="1800" b="1" dirty="0">
                <a:solidFill>
                  <a:srgbClr val="C00000"/>
                </a:solidFill>
                <a:latin typeface="Calibri" panose="020F0502020204030204" pitchFamily="34" charset="0"/>
              </a:rPr>
            </a:br>
            <a:r>
              <a:rPr lang="en-US" sz="1800" b="1" dirty="0">
                <a:solidFill>
                  <a:srgbClr val="C00000"/>
                </a:solidFill>
                <a:latin typeface="Calibri" panose="020F0502020204030204" pitchFamily="34" charset="0"/>
              </a:rPr>
              <a:t>NDSA Levels of Preservation</a:t>
            </a:r>
          </a:p>
          <a:p>
            <a:endParaRPr lang="en-US" sz="1800" b="1" dirty="0">
              <a:solidFill>
                <a:schemeClr val="tx1"/>
              </a:solidFill>
              <a:latin typeface="Calibri" panose="020F0502020204030204" pitchFamily="34" charset="0"/>
            </a:endParaRPr>
          </a:p>
          <a:p>
            <a:endParaRPr lang="en" sz="1800" b="1" dirty="0">
              <a:solidFill>
                <a:schemeClr val="tx1"/>
              </a:solidFill>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790688"/>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3"/>
          <p:cNvSpPr txBox="1">
            <a:spLocks/>
          </p:cNvSpPr>
          <p:nvPr/>
        </p:nvSpPr>
        <p:spPr>
          <a:xfrm>
            <a:off x="281858" y="-82578"/>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Individual POWRR Plan Work</a:t>
            </a:r>
          </a:p>
        </p:txBody>
      </p:sp>
      <p:cxnSp>
        <p:nvCxnSpPr>
          <p:cNvPr id="19" name="Straight Connector 18"/>
          <p:cNvCxnSpPr/>
          <p:nvPr/>
        </p:nvCxnSpPr>
        <p:spPr>
          <a:xfrm>
            <a:off x="0" y="532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hape 23"/>
          <p:cNvSpPr txBox="1">
            <a:spLocks/>
          </p:cNvSpPr>
          <p:nvPr/>
        </p:nvSpPr>
        <p:spPr>
          <a:xfrm>
            <a:off x="345440" y="4423117"/>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Break: 10:15 – 10:30 </a:t>
            </a:r>
          </a:p>
        </p:txBody>
      </p:sp>
      <p:cxnSp>
        <p:nvCxnSpPr>
          <p:cNvPr id="9" name="Straight Connector 8"/>
          <p:cNvCxnSpPr/>
          <p:nvPr/>
        </p:nvCxnSpPr>
        <p:spPr>
          <a:xfrm>
            <a:off x="0" y="4548416"/>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1858" y="803283"/>
            <a:ext cx="8590936" cy="3477875"/>
          </a:xfrm>
          <a:prstGeom prst="rect">
            <a:avLst/>
          </a:prstGeom>
          <a:noFill/>
        </p:spPr>
        <p:txBody>
          <a:bodyPr wrap="square" rtlCol="0" anchor="t">
            <a:spAutoFit/>
          </a:bodyPr>
          <a:lstStyle/>
          <a:p>
            <a:r>
              <a:rPr lang="en-US" sz="2000" b="1" kern="1200" dirty="0">
                <a:solidFill>
                  <a:schemeClr val="bg2">
                    <a:lumMod val="40000"/>
                    <a:lumOff val="60000"/>
                  </a:schemeClr>
                </a:solidFill>
                <a:latin typeface="Calibri" panose="020F0502020204030204" pitchFamily="34" charset="0"/>
              </a:rPr>
              <a:t>Document the current state of your digital preservation activities</a:t>
            </a:r>
          </a:p>
          <a:p>
            <a:endParaRPr lang="en-US" sz="2000" b="1" kern="1200" dirty="0">
              <a:solidFill>
                <a:schemeClr val="tx1"/>
              </a:solidFill>
              <a:latin typeface="Calibri" panose="020F0502020204030204" pitchFamily="34" charset="0"/>
            </a:endParaRPr>
          </a:p>
          <a:p>
            <a:r>
              <a:rPr lang="en-US" sz="2000" b="1" kern="1200" dirty="0">
                <a:solidFill>
                  <a:schemeClr val="bg2">
                    <a:lumMod val="40000"/>
                    <a:lumOff val="60000"/>
                  </a:schemeClr>
                </a:solidFill>
                <a:latin typeface="Calibri" panose="020F0502020204030204" pitchFamily="34" charset="0"/>
              </a:rPr>
              <a:t>Define your organization’s needs and set goals accordingly</a:t>
            </a:r>
          </a:p>
          <a:p>
            <a:endParaRPr lang="en-US" sz="2000" b="1" kern="1200" dirty="0">
              <a:solidFill>
                <a:schemeClr val="tx1"/>
              </a:solidFill>
              <a:latin typeface="Calibri" panose="020F0502020204030204" pitchFamily="34" charset="0"/>
            </a:endParaRPr>
          </a:p>
          <a:p>
            <a:r>
              <a:rPr lang="en-US" sz="2000" b="1" kern="1200" dirty="0">
                <a:solidFill>
                  <a:schemeClr val="tx1"/>
                </a:solidFill>
                <a:latin typeface="Calibri" panose="020F0502020204030204" pitchFamily="34" charset="0"/>
              </a:rPr>
              <a:t>Determine which particular challenges and </a:t>
            </a:r>
            <a:r>
              <a:rPr lang="en-US" sz="2000" b="1" kern="1200" dirty="0">
                <a:solidFill>
                  <a:srgbClr val="C00000"/>
                </a:solidFill>
                <a:latin typeface="Calibri" panose="020F0502020204030204" pitchFamily="34" charset="0"/>
              </a:rPr>
              <a:t>advantages</a:t>
            </a:r>
            <a:r>
              <a:rPr lang="en-US" sz="2000" b="1" kern="1200" dirty="0">
                <a:solidFill>
                  <a:schemeClr val="tx1"/>
                </a:solidFill>
                <a:latin typeface="Calibri" panose="020F0502020204030204" pitchFamily="34" charset="0"/>
              </a:rPr>
              <a:t> will guide your decisions</a:t>
            </a:r>
          </a:p>
          <a:p>
            <a:endParaRPr lang="en-US" sz="2000" b="1" kern="1200" dirty="0">
              <a:solidFill>
                <a:schemeClr val="tx1"/>
              </a:solidFill>
              <a:latin typeface="Calibri" panose="020F0502020204030204" pitchFamily="34" charset="0"/>
            </a:endParaRPr>
          </a:p>
          <a:p>
            <a:r>
              <a:rPr lang="en-US" sz="2000" b="1" kern="1200" dirty="0">
                <a:solidFill>
                  <a:schemeClr val="tx1"/>
                </a:solidFill>
                <a:latin typeface="Calibri" panose="020F0502020204030204" pitchFamily="34" charset="0"/>
              </a:rPr>
              <a:t>Document the knowledge acquired during the POWRR Institute</a:t>
            </a:r>
          </a:p>
          <a:p>
            <a:endParaRPr lang="en-US" sz="2000" b="1" kern="1200" dirty="0">
              <a:solidFill>
                <a:schemeClr val="tx1"/>
              </a:solidFill>
              <a:latin typeface="Calibri" panose="020F0502020204030204" pitchFamily="34" charset="0"/>
            </a:endParaRPr>
          </a:p>
          <a:p>
            <a:r>
              <a:rPr lang="en-US" sz="2000" b="1" kern="1200" dirty="0">
                <a:solidFill>
                  <a:schemeClr val="tx1"/>
                </a:solidFill>
                <a:latin typeface="Calibri" panose="020F0502020204030204" pitchFamily="34" charset="0"/>
              </a:rPr>
              <a:t>Describe your pilot materials</a:t>
            </a:r>
            <a:r>
              <a:rPr lang="en-US" sz="2000" b="1" kern="1200" dirty="0">
                <a:solidFill>
                  <a:schemeClr val="bg2">
                    <a:lumMod val="40000"/>
                    <a:lumOff val="60000"/>
                  </a:schemeClr>
                </a:solidFill>
                <a:latin typeface="Calibri" panose="020F0502020204030204" pitchFamily="34" charset="0"/>
              </a:rPr>
              <a:t> and capture a solution model(s) and workflow</a:t>
            </a:r>
          </a:p>
          <a:p>
            <a:endParaRPr lang="en-US" sz="2000" b="1" kern="1200" dirty="0">
              <a:solidFill>
                <a:schemeClr val="tx1"/>
              </a:solidFill>
              <a:latin typeface="Calibri" panose="020F0502020204030204" pitchFamily="34" charset="0"/>
            </a:endParaRPr>
          </a:p>
          <a:p>
            <a:r>
              <a:rPr lang="en-US" sz="2000" b="1" kern="1200" dirty="0">
                <a:solidFill>
                  <a:schemeClr val="bg2">
                    <a:lumMod val="40000"/>
                    <a:lumOff val="60000"/>
                  </a:schemeClr>
                </a:solidFill>
                <a:latin typeface="Calibri" panose="020F0502020204030204" pitchFamily="34" charset="0"/>
              </a:rPr>
              <a:t>Create an action plan with goals and activities defined at 3, 6 and 12 months</a:t>
            </a:r>
          </a:p>
        </p:txBody>
      </p:sp>
    </p:spTree>
    <p:extLst>
      <p:ext uri="{BB962C8B-B14F-4D97-AF65-F5344CB8AC3E}">
        <p14:creationId xmlns:p14="http://schemas.microsoft.com/office/powerpoint/2010/main" val="127204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Logistics</a:t>
            </a:r>
          </a:p>
        </p:txBody>
      </p:sp>
      <p:sp>
        <p:nvSpPr>
          <p:cNvPr id="10" name="TextBox 9"/>
          <p:cNvSpPr txBox="1"/>
          <p:nvPr/>
        </p:nvSpPr>
        <p:spPr>
          <a:xfrm>
            <a:off x="921646" y="1100169"/>
            <a:ext cx="5214460" cy="2862322"/>
          </a:xfrm>
          <a:prstGeom prst="rect">
            <a:avLst/>
          </a:prstGeom>
          <a:noFill/>
        </p:spPr>
        <p:txBody>
          <a:bodyPr wrap="square" rtlCol="0" anchor="t">
            <a:spAutoFit/>
          </a:bodyPr>
          <a:lstStyle/>
          <a:p>
            <a:r>
              <a:rPr lang="en-US" sz="2000" b="1" dirty="0">
                <a:solidFill>
                  <a:schemeClr val="tx1"/>
                </a:solidFill>
                <a:latin typeface="Calibri" panose="020F0502020204030204" pitchFamily="34" charset="0"/>
              </a:rPr>
              <a:t>Facilities</a:t>
            </a:r>
          </a:p>
          <a:p>
            <a:endParaRPr lang="en-US" sz="2000" b="1" dirty="0">
              <a:solidFill>
                <a:schemeClr val="tx1"/>
              </a:solidFill>
              <a:latin typeface="Calibri" panose="020F0502020204030204" pitchFamily="34" charset="0"/>
            </a:endParaRPr>
          </a:p>
          <a:p>
            <a:r>
              <a:rPr lang="en-US" sz="2000" b="1" dirty="0">
                <a:solidFill>
                  <a:schemeClr val="tx1"/>
                </a:solidFill>
                <a:latin typeface="Calibri" panose="020F0502020204030204" pitchFamily="34" charset="0"/>
              </a:rPr>
              <a:t>Breaks &amp; Noms</a:t>
            </a:r>
          </a:p>
          <a:p>
            <a:endParaRPr lang="en-US" sz="2000" b="1" dirty="0">
              <a:solidFill>
                <a:schemeClr val="tx1"/>
              </a:solidFill>
              <a:latin typeface="Calibri" panose="020F0502020204030204" pitchFamily="34" charset="0"/>
            </a:endParaRPr>
          </a:p>
          <a:p>
            <a:r>
              <a:rPr lang="en-US" sz="2000" b="1" dirty="0">
                <a:solidFill>
                  <a:schemeClr val="tx1"/>
                </a:solidFill>
                <a:latin typeface="Calibri" panose="020F0502020204030204" pitchFamily="34" charset="0"/>
              </a:rPr>
              <a:t>Evaluations</a:t>
            </a:r>
          </a:p>
          <a:p>
            <a:endParaRPr lang="en-US" sz="2000" b="1" dirty="0">
              <a:solidFill>
                <a:schemeClr val="tx1"/>
              </a:solidFill>
              <a:latin typeface="Calibri" panose="020F0502020204030204" pitchFamily="34" charset="0"/>
            </a:endParaRPr>
          </a:p>
          <a:p>
            <a:r>
              <a:rPr lang="en-US" sz="2000" b="1" dirty="0">
                <a:solidFill>
                  <a:schemeClr val="tx1"/>
                </a:solidFill>
                <a:latin typeface="Calibri" panose="020F0502020204030204" pitchFamily="34" charset="0"/>
              </a:rPr>
              <a:t>Technology</a:t>
            </a:r>
          </a:p>
          <a:p>
            <a:endParaRPr lang="en-US" sz="2000" b="1" dirty="0">
              <a:solidFill>
                <a:schemeClr val="tx1"/>
              </a:solidFill>
              <a:latin typeface="Calibri" panose="020F0502020204030204" pitchFamily="34" charset="0"/>
            </a:endParaRPr>
          </a:p>
          <a:p>
            <a:r>
              <a:rPr lang="en-US" sz="2000" b="1" dirty="0">
                <a:solidFill>
                  <a:schemeClr val="tx1"/>
                </a:solidFill>
                <a:latin typeface="Calibri" panose="020F0502020204030204" pitchFamily="34" charset="0"/>
              </a:rPr>
              <a:t>Other Stuff….</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09249"/>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Cohorts &amp; Instructors</a:t>
            </a:r>
          </a:p>
        </p:txBody>
      </p:sp>
      <p:sp>
        <p:nvSpPr>
          <p:cNvPr id="10" name="TextBox 9"/>
          <p:cNvSpPr txBox="1"/>
          <p:nvPr/>
        </p:nvSpPr>
        <p:spPr>
          <a:xfrm>
            <a:off x="1178018" y="1569375"/>
            <a:ext cx="2962182" cy="1754326"/>
          </a:xfrm>
          <a:prstGeom prst="rect">
            <a:avLst/>
          </a:prstGeom>
          <a:noFill/>
        </p:spPr>
        <p:txBody>
          <a:bodyPr wrap="square" rtlCol="0" anchor="t">
            <a:spAutoFit/>
          </a:bodyPr>
          <a:lstStyle/>
          <a:p>
            <a:pPr>
              <a:lnSpc>
                <a:spcPct val="150000"/>
              </a:lnSpc>
            </a:pPr>
            <a:r>
              <a:rPr lang="en-US" sz="2400" b="1" dirty="0">
                <a:latin typeface="Calibri" panose="020F0502020204030204" pitchFamily="34" charset="0"/>
              </a:rPr>
              <a:t>Stacey Erdman</a:t>
            </a:r>
            <a:br>
              <a:rPr lang="en-US" sz="2400" dirty="0">
                <a:latin typeface="Calibri" panose="020F0502020204030204" pitchFamily="34" charset="0"/>
              </a:rPr>
            </a:br>
            <a:r>
              <a:rPr lang="en-US" sz="2400" b="1" dirty="0">
                <a:latin typeface="Calibri" panose="020F0502020204030204" pitchFamily="34" charset="0"/>
              </a:rPr>
              <a:t>Martin Kong</a:t>
            </a:r>
          </a:p>
          <a:p>
            <a:pPr>
              <a:lnSpc>
                <a:spcPct val="150000"/>
              </a:lnSpc>
            </a:pPr>
            <a:r>
              <a:rPr lang="en-US" sz="2400" b="1" dirty="0">
                <a:latin typeface="Calibri" panose="020F0502020204030204" pitchFamily="34" charset="0"/>
              </a:rPr>
              <a:t>Nick </a:t>
            </a:r>
            <a:r>
              <a:rPr lang="en-US" sz="2400" b="1" dirty="0" err="1">
                <a:latin typeface="Calibri" panose="020F0502020204030204" pitchFamily="34" charset="0"/>
              </a:rPr>
              <a:t>Krabbenhoeft</a:t>
            </a:r>
            <a:endParaRPr lang="en-US" sz="2400" b="1" dirty="0">
              <a:latin typeface="Calibri" panose="020F0502020204030204" pitchFamily="34" charset="0"/>
            </a:endParaRPr>
          </a:p>
        </p:txBody>
      </p:sp>
      <p:cxnSp>
        <p:nvCxnSpPr>
          <p:cNvPr id="3" name="Straight Connector 2"/>
          <p:cNvCxnSpPr/>
          <p:nvPr/>
        </p:nvCxnSpPr>
        <p:spPr>
          <a:xfrm>
            <a:off x="0" y="659958"/>
            <a:ext cx="6547393" cy="578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2" descr="http://handbook.dpconline.org/images/collaboratio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393" y="244893"/>
            <a:ext cx="2364093" cy="12710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01635" y="1541618"/>
            <a:ext cx="2455608" cy="369332"/>
          </a:xfrm>
          <a:prstGeom prst="rect">
            <a:avLst/>
          </a:prstGeom>
        </p:spPr>
        <p:txBody>
          <a:bodyPr wrap="square">
            <a:spAutoFit/>
          </a:bodyPr>
          <a:lstStyle/>
          <a:p>
            <a:pPr algn="ctr"/>
            <a:r>
              <a:rPr lang="en-US" sz="900" i="1" dirty="0">
                <a:solidFill>
                  <a:srgbClr val="222222"/>
                </a:solidFill>
                <a:latin typeface="Calibri" panose="020F0502020204030204" pitchFamily="34" charset="0"/>
              </a:rPr>
              <a:t>Illustrations by </a:t>
            </a:r>
            <a:r>
              <a:rPr lang="en-US" sz="900" i="1" dirty="0" err="1">
                <a:solidFill>
                  <a:srgbClr val="222222"/>
                </a:solidFill>
                <a:latin typeface="Calibri" panose="020F0502020204030204" pitchFamily="34" charset="0"/>
              </a:rPr>
              <a:t>Jørgen</a:t>
            </a:r>
            <a:r>
              <a:rPr lang="en-US" sz="900" i="1" dirty="0">
                <a:solidFill>
                  <a:srgbClr val="222222"/>
                </a:solidFill>
                <a:latin typeface="Calibri" panose="020F0502020204030204" pitchFamily="34" charset="0"/>
              </a:rPr>
              <a:t> Stamp digitalbevaring.dk </a:t>
            </a:r>
            <a:br>
              <a:rPr lang="en-US" sz="900" i="1" dirty="0">
                <a:solidFill>
                  <a:srgbClr val="222222"/>
                </a:solidFill>
                <a:latin typeface="Calibri" panose="020F0502020204030204" pitchFamily="34" charset="0"/>
              </a:rPr>
            </a:br>
            <a:r>
              <a:rPr lang="en-US" sz="900" i="1" dirty="0">
                <a:solidFill>
                  <a:srgbClr val="222222"/>
                </a:solidFill>
                <a:latin typeface="Calibri" panose="020F0502020204030204" pitchFamily="34" charset="0"/>
              </a:rPr>
              <a:t>CC BY 2.5 Denmark</a:t>
            </a:r>
            <a:endParaRPr lang="en-US" sz="900" i="1" dirty="0">
              <a:latin typeface="Calibri" panose="020F0502020204030204" pitchFamily="34" charset="0"/>
            </a:endParaRPr>
          </a:p>
        </p:txBody>
      </p:sp>
      <p:sp>
        <p:nvSpPr>
          <p:cNvPr id="2" name="Rectangle 1"/>
          <p:cNvSpPr/>
          <p:nvPr/>
        </p:nvSpPr>
        <p:spPr>
          <a:xfrm>
            <a:off x="4882277" y="1569375"/>
            <a:ext cx="3447846" cy="1754326"/>
          </a:xfrm>
          <a:prstGeom prst="rect">
            <a:avLst/>
          </a:prstGeom>
        </p:spPr>
        <p:txBody>
          <a:bodyPr wrap="square">
            <a:spAutoFit/>
          </a:bodyPr>
          <a:lstStyle/>
          <a:p>
            <a:pPr>
              <a:lnSpc>
                <a:spcPct val="150000"/>
              </a:lnSpc>
            </a:pPr>
            <a:r>
              <a:rPr lang="en-US" sz="2400" b="1" dirty="0">
                <a:latin typeface="Calibri" panose="020F0502020204030204" pitchFamily="34" charset="0"/>
              </a:rPr>
              <a:t>Meg Miner</a:t>
            </a:r>
          </a:p>
          <a:p>
            <a:pPr>
              <a:lnSpc>
                <a:spcPct val="150000"/>
              </a:lnSpc>
            </a:pPr>
            <a:r>
              <a:rPr lang="en-US" sz="2400" b="1" dirty="0">
                <a:latin typeface="Calibri" panose="020F0502020204030204" pitchFamily="34" charset="0"/>
              </a:rPr>
              <a:t>Dorothea </a:t>
            </a:r>
            <a:r>
              <a:rPr lang="en-US" sz="2400" b="1" dirty="0" err="1">
                <a:latin typeface="Calibri" panose="020F0502020204030204" pitchFamily="34" charset="0"/>
              </a:rPr>
              <a:t>Salo</a:t>
            </a:r>
            <a:r>
              <a:rPr lang="en-US" sz="2400" b="1" dirty="0">
                <a:latin typeface="Calibri" panose="020F0502020204030204" pitchFamily="34" charset="0"/>
              </a:rPr>
              <a:t> </a:t>
            </a:r>
          </a:p>
          <a:p>
            <a:pPr>
              <a:lnSpc>
                <a:spcPct val="150000"/>
              </a:lnSpc>
            </a:pPr>
            <a:r>
              <a:rPr lang="en-US" sz="2400" b="1" dirty="0">
                <a:latin typeface="Calibri" panose="020F0502020204030204" pitchFamily="34" charset="0"/>
              </a:rPr>
              <a:t>Jaime Schumacher </a:t>
            </a:r>
          </a:p>
        </p:txBody>
      </p:sp>
      <p:cxnSp>
        <p:nvCxnSpPr>
          <p:cNvPr id="9" name="Straight Connector 8"/>
          <p:cNvCxnSpPr/>
          <p:nvPr/>
        </p:nvCxnSpPr>
        <p:spPr>
          <a:xfrm>
            <a:off x="4247336" y="1619532"/>
            <a:ext cx="27885" cy="172925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x_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586" y="3998845"/>
            <a:ext cx="2857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70942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Your POWRR Plan</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300703" y="1005963"/>
            <a:ext cx="8590936" cy="3477875"/>
          </a:xfrm>
          <a:prstGeom prst="rect">
            <a:avLst/>
          </a:prstGeom>
          <a:noFill/>
        </p:spPr>
        <p:txBody>
          <a:bodyPr wrap="square" rtlCol="0" anchor="t">
            <a:spAutoFit/>
          </a:bodyPr>
          <a:lstStyle/>
          <a:p>
            <a:r>
              <a:rPr lang="en-US" sz="2000" b="1" kern="1200" dirty="0">
                <a:solidFill>
                  <a:schemeClr val="tx1"/>
                </a:solidFill>
                <a:latin typeface="Calibri" panose="020F0502020204030204" pitchFamily="34" charset="0"/>
              </a:rPr>
              <a:t>Document the current state of your digital preservation activities</a:t>
            </a:r>
          </a:p>
          <a:p>
            <a:endParaRPr lang="en-US" sz="2000" b="1" kern="1200" dirty="0">
              <a:solidFill>
                <a:schemeClr val="tx1"/>
              </a:solidFill>
              <a:latin typeface="Calibri" panose="020F0502020204030204" pitchFamily="34" charset="0"/>
            </a:endParaRPr>
          </a:p>
          <a:p>
            <a:r>
              <a:rPr lang="en-US" sz="2000" b="1" kern="1200" dirty="0">
                <a:solidFill>
                  <a:schemeClr val="tx1"/>
                </a:solidFill>
                <a:latin typeface="Calibri" panose="020F0502020204030204" pitchFamily="34" charset="0"/>
              </a:rPr>
              <a:t>Define your organization’s needs and set goals accordingly</a:t>
            </a:r>
          </a:p>
          <a:p>
            <a:endParaRPr lang="en-US" sz="2000" b="1" kern="1200" dirty="0">
              <a:solidFill>
                <a:schemeClr val="tx1"/>
              </a:solidFill>
              <a:latin typeface="Calibri" panose="020F0502020204030204" pitchFamily="34" charset="0"/>
            </a:endParaRPr>
          </a:p>
          <a:p>
            <a:r>
              <a:rPr lang="en-US" sz="2000" b="1" kern="1200" dirty="0">
                <a:solidFill>
                  <a:schemeClr val="tx1"/>
                </a:solidFill>
                <a:latin typeface="Calibri" panose="020F0502020204030204" pitchFamily="34" charset="0"/>
              </a:rPr>
              <a:t>Determine which particular challenges and advantages will guide your decisions</a:t>
            </a:r>
          </a:p>
          <a:p>
            <a:endParaRPr lang="en-US" sz="2000" b="1" kern="1200" dirty="0">
              <a:solidFill>
                <a:schemeClr val="tx1"/>
              </a:solidFill>
              <a:latin typeface="Calibri" panose="020F0502020204030204" pitchFamily="34" charset="0"/>
            </a:endParaRPr>
          </a:p>
          <a:p>
            <a:r>
              <a:rPr lang="en-US" sz="2000" b="1" kern="1200" dirty="0">
                <a:solidFill>
                  <a:schemeClr val="tx1"/>
                </a:solidFill>
                <a:latin typeface="Calibri" panose="020F0502020204030204" pitchFamily="34" charset="0"/>
              </a:rPr>
              <a:t>Document the knowledge acquired during the POWRR Institute</a:t>
            </a:r>
          </a:p>
          <a:p>
            <a:endParaRPr lang="en-US" sz="2000" b="1" kern="1200" dirty="0">
              <a:solidFill>
                <a:schemeClr val="tx1"/>
              </a:solidFill>
              <a:latin typeface="Calibri" panose="020F0502020204030204" pitchFamily="34" charset="0"/>
            </a:endParaRPr>
          </a:p>
          <a:p>
            <a:r>
              <a:rPr lang="en-US" sz="2000" b="1" kern="1200" dirty="0">
                <a:solidFill>
                  <a:schemeClr val="tx1"/>
                </a:solidFill>
                <a:latin typeface="Calibri" panose="020F0502020204030204" pitchFamily="34" charset="0"/>
              </a:rPr>
              <a:t>Capture a pilot solution model(s) and proposed workflow</a:t>
            </a:r>
          </a:p>
          <a:p>
            <a:endParaRPr lang="en-US" sz="2000" b="1" kern="1200" dirty="0">
              <a:solidFill>
                <a:schemeClr val="tx1"/>
              </a:solidFill>
              <a:latin typeface="Calibri" panose="020F0502020204030204" pitchFamily="34" charset="0"/>
            </a:endParaRPr>
          </a:p>
          <a:p>
            <a:r>
              <a:rPr lang="en-US" sz="2000" b="1" kern="1200" dirty="0">
                <a:solidFill>
                  <a:schemeClr val="tx1"/>
                </a:solidFill>
                <a:latin typeface="Calibri" panose="020F0502020204030204" pitchFamily="34" charset="0"/>
              </a:rPr>
              <a:t>Create an action plan with goals and activities defined at 3, 6 and 12 months</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705461"/>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We’re gonna do WHAT???</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434008" y="1213402"/>
            <a:ext cx="4026674" cy="3354765"/>
          </a:xfrm>
          <a:prstGeom prst="rect">
            <a:avLst/>
          </a:prstGeom>
          <a:noFill/>
        </p:spPr>
        <p:txBody>
          <a:bodyPr wrap="square" rtlCol="0" anchor="t">
            <a:spAutoFit/>
          </a:bodyPr>
          <a:lstStyle/>
          <a:p>
            <a:r>
              <a:rPr lang="en-US" sz="2000" b="1" dirty="0">
                <a:solidFill>
                  <a:srgbClr val="C00000"/>
                </a:solidFill>
                <a:latin typeface="Calibri" panose="020F0502020204030204" pitchFamily="34" charset="0"/>
              </a:rPr>
              <a:t>Full Group Sessions</a:t>
            </a:r>
          </a:p>
          <a:p>
            <a:r>
              <a:rPr lang="en-US" sz="2000" b="1" dirty="0">
                <a:solidFill>
                  <a:schemeClr val="tx1"/>
                </a:solidFill>
                <a:latin typeface="Calibri" panose="020F0502020204030204" pitchFamily="34" charset="0"/>
              </a:rPr>
              <a:t>	</a:t>
            </a:r>
            <a:r>
              <a:rPr lang="en-US" sz="1800" b="1" dirty="0">
                <a:solidFill>
                  <a:schemeClr val="tx1"/>
                </a:solidFill>
                <a:latin typeface="Calibri" panose="020F0502020204030204" pitchFamily="34" charset="0"/>
              </a:rPr>
              <a:t>Now</a:t>
            </a:r>
          </a:p>
          <a:p>
            <a:r>
              <a:rPr lang="en-US" sz="1800" b="1" dirty="0">
                <a:solidFill>
                  <a:schemeClr val="tx1"/>
                </a:solidFill>
                <a:latin typeface="Calibri" panose="020F0502020204030204" pitchFamily="34" charset="0"/>
              </a:rPr>
              <a:t>	Guest Speaker</a:t>
            </a:r>
          </a:p>
          <a:p>
            <a:r>
              <a:rPr lang="en-US" sz="2000" b="1" dirty="0">
                <a:solidFill>
                  <a:schemeClr val="tx1"/>
                </a:solidFill>
                <a:latin typeface="Calibri" panose="020F0502020204030204" pitchFamily="34" charset="0"/>
              </a:rPr>
              <a:t>	</a:t>
            </a:r>
            <a:r>
              <a:rPr lang="en-US" sz="1800" b="1" dirty="0">
                <a:solidFill>
                  <a:schemeClr val="tx1"/>
                </a:solidFill>
                <a:latin typeface="Calibri" panose="020F0502020204030204" pitchFamily="34" charset="0"/>
              </a:rPr>
              <a:t>Storage 101 </a:t>
            </a:r>
            <a:r>
              <a:rPr lang="en-US" sz="2000" b="1" dirty="0">
                <a:solidFill>
                  <a:schemeClr val="tx1"/>
                </a:solidFill>
                <a:latin typeface="Calibri" panose="020F0502020204030204" pitchFamily="34" charset="0"/>
              </a:rPr>
              <a:t>	</a:t>
            </a:r>
          </a:p>
          <a:p>
            <a:br>
              <a:rPr lang="en-US" sz="2000" b="1" dirty="0">
                <a:solidFill>
                  <a:schemeClr val="tx1"/>
                </a:solidFill>
                <a:latin typeface="Calibri" panose="020F0502020204030204" pitchFamily="34" charset="0"/>
              </a:rPr>
            </a:br>
            <a:r>
              <a:rPr lang="en-US" sz="2000" b="1" dirty="0">
                <a:solidFill>
                  <a:srgbClr val="C00000"/>
                </a:solidFill>
                <a:latin typeface="Calibri" panose="020F0502020204030204" pitchFamily="34" charset="0"/>
              </a:rPr>
              <a:t>Cohort Stuff</a:t>
            </a:r>
          </a:p>
          <a:p>
            <a:r>
              <a:rPr lang="en-US" sz="2000" b="1" dirty="0">
                <a:solidFill>
                  <a:schemeClr val="tx1"/>
                </a:solidFill>
                <a:latin typeface="Calibri" panose="020F0502020204030204" pitchFamily="34" charset="0"/>
              </a:rPr>
              <a:t>	</a:t>
            </a:r>
            <a:r>
              <a:rPr lang="en-US" sz="1800" b="1" dirty="0">
                <a:solidFill>
                  <a:schemeClr val="tx1"/>
                </a:solidFill>
                <a:latin typeface="Calibri" panose="020F0502020204030204" pitchFamily="34" charset="0"/>
              </a:rPr>
              <a:t>Sharing Circles</a:t>
            </a:r>
          </a:p>
          <a:p>
            <a:r>
              <a:rPr lang="en-US" sz="1800" b="1" dirty="0">
                <a:solidFill>
                  <a:schemeClr val="tx1"/>
                </a:solidFill>
                <a:latin typeface="Calibri" panose="020F0502020204030204" pitchFamily="34" charset="0"/>
              </a:rPr>
              <a:t>	Meeting</a:t>
            </a:r>
          </a:p>
          <a:p>
            <a:r>
              <a:rPr lang="en-US" sz="1800" b="1" dirty="0">
                <a:solidFill>
                  <a:schemeClr val="tx1"/>
                </a:solidFill>
                <a:latin typeface="Calibri" panose="020F0502020204030204" pitchFamily="34" charset="0"/>
              </a:rPr>
              <a:t>	Dinner!</a:t>
            </a:r>
            <a:br>
              <a:rPr lang="en-US" sz="1800" b="1" dirty="0">
                <a:solidFill>
                  <a:schemeClr val="tx1"/>
                </a:solidFill>
                <a:latin typeface="Calibri" panose="020F0502020204030204" pitchFamily="34" charset="0"/>
              </a:rPr>
            </a:br>
            <a:br>
              <a:rPr lang="en-US" sz="1800" b="1" dirty="0">
                <a:solidFill>
                  <a:schemeClr val="tx1"/>
                </a:solidFill>
                <a:latin typeface="Calibri" panose="020F0502020204030204" pitchFamily="34" charset="0"/>
              </a:rPr>
            </a:br>
            <a:r>
              <a:rPr lang="en-US" sz="2000" b="1" dirty="0">
                <a:solidFill>
                  <a:srgbClr val="C00000"/>
                </a:solidFill>
                <a:latin typeface="Calibri" panose="020F0502020204030204" pitchFamily="34" charset="0"/>
              </a:rPr>
              <a:t>Individual Consultations</a:t>
            </a:r>
            <a:endParaRPr lang="en-US" sz="2000" b="1" dirty="0">
              <a:solidFill>
                <a:schemeClr val="tx1"/>
              </a:solidFill>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0" y="1413456"/>
            <a:ext cx="4293840" cy="2954655"/>
          </a:xfrm>
          <a:prstGeom prst="rect">
            <a:avLst/>
          </a:prstGeom>
          <a:noFill/>
        </p:spPr>
        <p:txBody>
          <a:bodyPr wrap="square" rtlCol="0" anchor="t">
            <a:spAutoFit/>
          </a:bodyPr>
          <a:lstStyle/>
          <a:p>
            <a:r>
              <a:rPr lang="en-US" sz="2000" b="1" dirty="0">
                <a:solidFill>
                  <a:srgbClr val="C00000"/>
                </a:solidFill>
                <a:latin typeface="Calibri" panose="020F0502020204030204" pitchFamily="34" charset="0"/>
              </a:rPr>
              <a:t>Modules</a:t>
            </a:r>
          </a:p>
          <a:p>
            <a:r>
              <a:rPr lang="en-US" sz="2000" b="1" dirty="0">
                <a:solidFill>
                  <a:schemeClr val="tx1"/>
                </a:solidFill>
                <a:latin typeface="Calibri" panose="020F0502020204030204" pitchFamily="34" charset="0"/>
              </a:rPr>
              <a:t>	</a:t>
            </a:r>
            <a:r>
              <a:rPr lang="en-US" sz="1800" b="1" dirty="0">
                <a:solidFill>
                  <a:schemeClr val="tx1"/>
                </a:solidFill>
                <a:latin typeface="Calibri" panose="020F0502020204030204" pitchFamily="34" charset="0"/>
              </a:rPr>
              <a:t>Case Study</a:t>
            </a:r>
          </a:p>
          <a:p>
            <a:r>
              <a:rPr lang="en-US" sz="1800" b="1" dirty="0">
                <a:solidFill>
                  <a:schemeClr val="tx1"/>
                </a:solidFill>
                <a:latin typeface="Calibri" panose="020F0502020204030204" pitchFamily="34" charset="0"/>
              </a:rPr>
              <a:t>	Preservation Models &amp; Packages</a:t>
            </a:r>
          </a:p>
          <a:p>
            <a:r>
              <a:rPr lang="en-US" sz="1800" b="1" dirty="0">
                <a:solidFill>
                  <a:schemeClr val="tx1"/>
                </a:solidFill>
                <a:latin typeface="Calibri" panose="020F0502020204030204" pitchFamily="34" charset="0"/>
              </a:rPr>
              <a:t>	Walk The Workflow</a:t>
            </a:r>
          </a:p>
          <a:p>
            <a:r>
              <a:rPr lang="en-US" sz="1800" b="1" dirty="0">
                <a:solidFill>
                  <a:schemeClr val="tx1"/>
                </a:solidFill>
                <a:latin typeface="Calibri" panose="020F0502020204030204" pitchFamily="34" charset="0"/>
              </a:rPr>
              <a:t>	</a:t>
            </a:r>
          </a:p>
          <a:p>
            <a:r>
              <a:rPr lang="en-US" sz="2000" b="1" dirty="0">
                <a:solidFill>
                  <a:srgbClr val="C00000"/>
                </a:solidFill>
                <a:latin typeface="Calibri" panose="020F0502020204030204" pitchFamily="34" charset="0"/>
              </a:rPr>
              <a:t>Choose Your Own Adventure</a:t>
            </a:r>
          </a:p>
          <a:p>
            <a:r>
              <a:rPr lang="en-US" sz="1800" b="1" dirty="0">
                <a:solidFill>
                  <a:schemeClr val="tx1"/>
                </a:solidFill>
                <a:latin typeface="Calibri" panose="020F0502020204030204" pitchFamily="34" charset="0"/>
              </a:rPr>
              <a:t>	Tech Skills 201</a:t>
            </a:r>
          </a:p>
          <a:p>
            <a:r>
              <a:rPr lang="en-US" sz="1800" b="1" dirty="0">
                <a:solidFill>
                  <a:schemeClr val="tx1"/>
                </a:solidFill>
                <a:latin typeface="Calibri" panose="020F0502020204030204" pitchFamily="34" charset="0"/>
              </a:rPr>
              <a:t>	PROUD</a:t>
            </a:r>
          </a:p>
          <a:p>
            <a:r>
              <a:rPr lang="en-US" sz="1800" b="1" dirty="0">
                <a:solidFill>
                  <a:schemeClr val="tx1"/>
                </a:solidFill>
                <a:latin typeface="Calibri" panose="020F0502020204030204" pitchFamily="34" charset="0"/>
              </a:rPr>
              <a:t>	Web Archiving 			Archivematica 	</a:t>
            </a:r>
          </a:p>
        </p:txBody>
      </p:sp>
      <p:cxnSp>
        <p:nvCxnSpPr>
          <p:cNvPr id="7" name="Straight Connector 6"/>
          <p:cNvCxnSpPr/>
          <p:nvPr/>
        </p:nvCxnSpPr>
        <p:spPr>
          <a:xfrm flipH="1">
            <a:off x="4164360" y="1213402"/>
            <a:ext cx="3007" cy="335476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612531"/>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QUESTIONS?</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7165258" y="4545576"/>
            <a:ext cx="1860755" cy="369332"/>
          </a:xfrm>
          <a:prstGeom prst="rect">
            <a:avLst/>
          </a:prstGeom>
          <a:noFill/>
        </p:spPr>
        <p:txBody>
          <a:bodyPr wrap="square" rtlCol="0" anchor="t">
            <a:spAutoFit/>
          </a:bodyPr>
          <a:lstStyle/>
          <a:p>
            <a:r>
              <a:rPr lang="en-US" sz="1800" b="1" dirty="0">
                <a:solidFill>
                  <a:schemeClr val="tx1"/>
                </a:solidFill>
                <a:latin typeface="Calibri" panose="020F0502020204030204" pitchFamily="34" charset="0"/>
              </a:rPr>
              <a:t>@</a:t>
            </a:r>
            <a:r>
              <a:rPr lang="en-US" sz="1800" b="1" dirty="0" err="1">
                <a:solidFill>
                  <a:schemeClr val="tx1"/>
                </a:solidFill>
                <a:latin typeface="Calibri" panose="020F0502020204030204" pitchFamily="34" charset="0"/>
              </a:rPr>
              <a:t>digitalPOWRR</a:t>
            </a:r>
            <a:endParaRPr lang="en-US" sz="1800" b="1" dirty="0">
              <a:solidFill>
                <a:schemeClr val="tx1"/>
              </a:solidFill>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98863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36787" y="2103889"/>
            <a:ext cx="7772400" cy="1159856"/>
          </a:xfrm>
          <a:prstGeom prst="rect">
            <a:avLst/>
          </a:prstGeom>
          <a:effectLst>
            <a:outerShdw blurRad="50800" dist="38100" dir="2700000" algn="tl" rotWithShape="0">
              <a:prstClr val="black">
                <a:alpha val="40000"/>
              </a:prstClr>
            </a:outerShdw>
          </a:effectLst>
        </p:spPr>
        <p:txBody>
          <a:bodyPr lIns="91425" tIns="91425" rIns="91425" bIns="91425" anchor="b" anchorCtr="0">
            <a:noAutofit/>
          </a:bodyPr>
          <a:lstStyle/>
          <a:p>
            <a:r>
              <a:rPr lang="en" sz="4000" dirty="0">
                <a:solidFill>
                  <a:srgbClr val="C00000"/>
                </a:solidFill>
                <a:latin typeface="Calibri"/>
              </a:rPr>
              <a:t>The POWRR Approach</a:t>
            </a:r>
            <a:br>
              <a:rPr lang="en" sz="4000" dirty="0">
                <a:solidFill>
                  <a:srgbClr val="C00000"/>
                </a:solidFill>
                <a:latin typeface="Calibri"/>
              </a:rPr>
            </a:br>
            <a:r>
              <a:rPr lang="en" sz="2800" dirty="0">
                <a:solidFill>
                  <a:srgbClr val="C00000"/>
                </a:solidFill>
                <a:latin typeface="Calibri"/>
              </a:rPr>
              <a:t>to the Digital Curation &amp; Preservation Lifecycle</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pic>
        <p:nvPicPr>
          <p:cNvPr id="5" name="image00.jpg">
            <a:hlinkClick r:id="rId3"/>
          </p:cNvPr>
          <p:cNvPicPr/>
          <p:nvPr/>
        </p:nvPicPr>
        <p:blipFill>
          <a:blip r:embed="rId4" cstate="print"/>
          <a:srcRect/>
          <a:stretch>
            <a:fillRect/>
          </a:stretch>
        </p:blipFill>
        <p:spPr>
          <a:xfrm>
            <a:off x="1066800" y="420013"/>
            <a:ext cx="7010400" cy="1275869"/>
          </a:xfrm>
          <a:prstGeom prst="rect">
            <a:avLst/>
          </a:prstGeom>
          <a:ln/>
          <a:effectLst>
            <a:outerShdw blurRad="50800" dist="38100" dir="2700000" algn="tl" rotWithShape="0">
              <a:prstClr val="black">
                <a:alpha val="40000"/>
              </a:prstClr>
            </a:outerShdw>
          </a:effectLst>
        </p:spPr>
      </p:pic>
      <p:pic>
        <p:nvPicPr>
          <p:cNvPr id="7" name="Picture 6" descr="BMRC_ProfileLogo.jpg"/>
          <p:cNvPicPr>
            <a:picLocks noChangeAspect="1"/>
          </p:cNvPicPr>
          <p:nvPr/>
        </p:nvPicPr>
        <p:blipFill>
          <a:blip r:embed="rId5"/>
          <a:stretch>
            <a:fillRect/>
          </a:stretch>
        </p:blipFill>
        <p:spPr>
          <a:xfrm>
            <a:off x="273197" y="4300935"/>
            <a:ext cx="1600315" cy="727024"/>
          </a:xfrm>
          <a:prstGeom prst="rect">
            <a:avLst/>
          </a:prstGeom>
        </p:spPr>
      </p:pic>
      <p:sp>
        <p:nvSpPr>
          <p:cNvPr id="10" name="TextBox 9"/>
          <p:cNvSpPr txBox="1"/>
          <p:nvPr/>
        </p:nvSpPr>
        <p:spPr>
          <a:xfrm>
            <a:off x="7146822" y="4479781"/>
            <a:ext cx="1860755" cy="369332"/>
          </a:xfrm>
          <a:prstGeom prst="rect">
            <a:avLst/>
          </a:prstGeom>
          <a:noFill/>
        </p:spPr>
        <p:txBody>
          <a:bodyPr wrap="square" rtlCol="0" anchor="t">
            <a:spAutoFit/>
          </a:bodyPr>
          <a:lstStyle/>
          <a:p>
            <a:r>
              <a:rPr lang="en-US" sz="1800" b="1" dirty="0">
                <a:solidFill>
                  <a:schemeClr val="tx1"/>
                </a:solidFill>
                <a:latin typeface="Calibri" panose="020F0502020204030204" pitchFamily="34" charset="0"/>
              </a:rPr>
              <a:t>@</a:t>
            </a:r>
            <a:r>
              <a:rPr lang="en-US" sz="1800" b="1" dirty="0" err="1">
                <a:solidFill>
                  <a:schemeClr val="tx1"/>
                </a:solidFill>
                <a:latin typeface="Calibri" panose="020F0502020204030204" pitchFamily="34" charset="0"/>
              </a:rPr>
              <a:t>digitalPOWRR</a:t>
            </a:r>
            <a:endParaRPr lang="en-US" sz="18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652385291"/>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photos-public-domain.com/wp-content/uploads/2010/12/dog_nose_through_f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50" y="2092661"/>
            <a:ext cx="3679219" cy="2450473"/>
          </a:xfrm>
          <a:prstGeom prst="rect">
            <a:avLst/>
          </a:prstGeom>
          <a:noFill/>
          <a:ln>
            <a:solidFill>
              <a:schemeClr val="tx2">
                <a:lumMod val="25000"/>
              </a:schemeClr>
            </a:solidFill>
          </a:ln>
          <a:effectLst>
            <a:outerShdw blurRad="889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86697" y="837290"/>
            <a:ext cx="8099278" cy="954107"/>
          </a:xfrm>
          <a:prstGeom prst="rect">
            <a:avLst/>
          </a:prstGeom>
        </p:spPr>
        <p:txBody>
          <a:bodyPr wrap="square">
            <a:spAutoFit/>
          </a:bodyPr>
          <a:lstStyle/>
          <a:p>
            <a:pPr algn="ctr"/>
            <a:r>
              <a:rPr lang="en-US" sz="2800" b="1" dirty="0">
                <a:latin typeface="Calibri" panose="020F0502020204030204" pitchFamily="34" charset="0"/>
              </a:rPr>
              <a:t>…it is NOT a lack of tools, services, and solution models preventing folks from making progress</a:t>
            </a:r>
          </a:p>
        </p:txBody>
      </p:sp>
      <p:sp>
        <p:nvSpPr>
          <p:cNvPr id="17" name="Shape 23"/>
          <p:cNvSpPr txBox="1">
            <a:spLocks/>
          </p:cNvSpPr>
          <p:nvPr/>
        </p:nvSpPr>
        <p:spPr>
          <a:xfrm>
            <a:off x="127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What We Discovered…</a:t>
            </a:r>
          </a:p>
        </p:txBody>
      </p:sp>
      <p:cxnSp>
        <p:nvCxnSpPr>
          <p:cNvPr id="18" name="Straight Connector 17"/>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558038"/>
      </p:ext>
    </p:extLst>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16824E1AD64545BFD170BFA930F605" ma:contentTypeVersion="4" ma:contentTypeDescription="Create a new document." ma:contentTypeScope="" ma:versionID="b4c2364c4c5de570a44242335dc50a32">
  <xsd:schema xmlns:xsd="http://www.w3.org/2001/XMLSchema" xmlns:xs="http://www.w3.org/2001/XMLSchema" xmlns:p="http://schemas.microsoft.com/office/2006/metadata/properties" xmlns:ns2="45c70f9b-8ec7-44e8-b131-d6f2f821bcef" targetNamespace="http://schemas.microsoft.com/office/2006/metadata/properties" ma:root="true" ma:fieldsID="32744e19141a99d9521d254477dcce4c" ns2:_="">
    <xsd:import namespace="45c70f9b-8ec7-44e8-b131-d6f2f821bce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c70f9b-8ec7-44e8-b131-d6f2f821bc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5c70f9b-8ec7-44e8-b131-d6f2f821bcef">
      <UserInfo>
        <DisplayName>Stacey Erdman</DisplayName>
        <AccountId>15</AccountId>
        <AccountType/>
      </UserInfo>
      <UserInfo>
        <DisplayName>Jaime Schumacher</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5247AE-DDB9-45CE-83D1-49992AC82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c70f9b-8ec7-44e8-b131-d6f2f821b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2FFD9C-CEAF-4B1A-A1BD-348BC11C4397}">
  <ds:schemaRefs>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45c70f9b-8ec7-44e8-b131-d6f2f821bcef"/>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F5B67816-89EC-49BC-9C01-7D22579F7B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1312</TotalTime>
  <Words>1544</Words>
  <Application>Microsoft Office PowerPoint</Application>
  <PresentationFormat>On-screen Show (16:9)</PresentationFormat>
  <Paragraphs>249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simple-light</vt:lpstr>
      <vt:lpstr>Welcome to the POWRR Institute!</vt:lpstr>
      <vt:lpstr>Welcome to the POWRR Institute!</vt:lpstr>
      <vt:lpstr>Logistics</vt:lpstr>
      <vt:lpstr>Cohorts &amp; Instructors</vt:lpstr>
      <vt:lpstr>Your POWRR Plan</vt:lpstr>
      <vt:lpstr>We’re gonna do WHAT???</vt:lpstr>
      <vt:lpstr>QUESTIONS?</vt:lpstr>
      <vt:lpstr>The POWRR Approach to the Digital Curation &amp; Preservation Lifecycle</vt:lpstr>
      <vt:lpstr>PowerPoint Presentation</vt:lpstr>
      <vt:lpstr>PowerPoint Presentation</vt:lpstr>
      <vt:lpstr>The POWRR Approach</vt:lpstr>
      <vt:lpstr>The POWRR Approach</vt:lpstr>
      <vt:lpstr>PowerPoint Presentation</vt:lpstr>
      <vt:lpstr>The POWRR Approach</vt:lpstr>
      <vt:lpstr>The Spectrum of Tools &amp; Services</vt:lpstr>
      <vt:lpstr>Discover Your Advantages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Digital Preservation on a Shoestring</dc:title>
  <dc:creator>Jaime Schumacher</dc:creator>
  <cp:lastModifiedBy>Jaime Schumacher</cp:lastModifiedBy>
  <cp:revision>90</cp:revision>
  <dcterms:modified xsi:type="dcterms:W3CDTF">2018-06-04T17:48:49Z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0x010100BE16824E1AD64545BFD170BFA930F605</vt:lpwstr>
  </property>
</Properties>
</file>