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23"/>
  </p:notesMasterIdLst>
  <p:handoutMasterIdLst>
    <p:handoutMasterId r:id="rId24"/>
  </p:handoutMasterIdLst>
  <p:sldIdLst>
    <p:sldId id="271" r:id="rId2"/>
    <p:sldId id="287" r:id="rId3"/>
    <p:sldId id="290" r:id="rId4"/>
    <p:sldId id="289" r:id="rId5"/>
    <p:sldId id="291" r:id="rId6"/>
    <p:sldId id="292" r:id="rId7"/>
    <p:sldId id="294" r:id="rId8"/>
    <p:sldId id="293" r:id="rId9"/>
    <p:sldId id="288" r:id="rId10"/>
    <p:sldId id="275" r:id="rId11"/>
    <p:sldId id="276" r:id="rId12"/>
    <p:sldId id="277" r:id="rId13"/>
    <p:sldId id="278" r:id="rId14"/>
    <p:sldId id="279" r:id="rId15"/>
    <p:sldId id="280" r:id="rId16"/>
    <p:sldId id="284" r:id="rId17"/>
    <p:sldId id="285" r:id="rId18"/>
    <p:sldId id="281" r:id="rId19"/>
    <p:sldId id="282" r:id="rId20"/>
    <p:sldId id="283"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F0000"/>
    <a:srgbClr val="BF2B4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70171" autoAdjust="0"/>
  </p:normalViewPr>
  <p:slideViewPr>
    <p:cSldViewPr>
      <p:cViewPr>
        <p:scale>
          <a:sx n="100" d="100"/>
          <a:sy n="100" d="100"/>
        </p:scale>
        <p:origin x="-1944" y="-72"/>
      </p:cViewPr>
      <p:guideLst>
        <p:guide orient="horz"/>
        <p:guide pos="2880"/>
      </p:guideLst>
    </p:cSldViewPr>
  </p:slideViewPr>
  <p:outlineViewPr>
    <p:cViewPr>
      <p:scale>
        <a:sx n="33" d="100"/>
        <a:sy n="33" d="100"/>
      </p:scale>
      <p:origin x="0" y="466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0" d="100"/>
          <a:sy n="70" d="100"/>
        </p:scale>
        <p:origin x="-234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1A00E0-8A82-468F-9B2B-F8EB4AB6399D}" type="datetimeFigureOut">
              <a:rPr lang="en-US" smtClean="0"/>
              <a:pPr/>
              <a:t>10/23/2013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DC4D65-DA11-4126-9556-9310B8956503}" type="slidenum">
              <a:rPr lang="en-US" smtClean="0"/>
              <a:pPr/>
              <a:t>‹#›</a:t>
            </a:fld>
            <a:endParaRPr lang="en-US"/>
          </a:p>
        </p:txBody>
      </p:sp>
    </p:spTree>
    <p:extLst>
      <p:ext uri="{BB962C8B-B14F-4D97-AF65-F5344CB8AC3E}">
        <p14:creationId xmlns="" xmlns:p14="http://schemas.microsoft.com/office/powerpoint/2010/main" val="1453377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F7AD5-1E06-481F-9C05-C3A40CB42C63}" type="datetimeFigureOut">
              <a:rPr lang="en-US" smtClean="0"/>
              <a:pPr/>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F22EF-CF13-4EA3-BA93-BBE40C153887}" type="slidenum">
              <a:rPr lang="en-US" smtClean="0"/>
              <a:pPr/>
              <a:t>‹#›</a:t>
            </a:fld>
            <a:endParaRPr lang="en-US"/>
          </a:p>
        </p:txBody>
      </p:sp>
    </p:spTree>
    <p:extLst>
      <p:ext uri="{BB962C8B-B14F-4D97-AF65-F5344CB8AC3E}">
        <p14:creationId xmlns="" xmlns:p14="http://schemas.microsoft.com/office/powerpoint/2010/main" val="951235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a:t>
            </a:r>
            <a:r>
              <a:rPr lang="en-US" baseline="0" dirty="0" smtClean="0"/>
              <a:t> you Dr. Creamer.</a:t>
            </a:r>
          </a:p>
          <a:p>
            <a:endParaRPr lang="en-US" baseline="0" dirty="0" smtClean="0"/>
          </a:p>
          <a:p>
            <a:r>
              <a:rPr lang="en-US" baseline="0" dirty="0" smtClean="0"/>
              <a:t>We are going to switch gears here slightly and I’m going to start out with a rather bold statement.</a:t>
            </a:r>
          </a:p>
          <a:p>
            <a:endParaRPr lang="en-US" baseline="0" dirty="0" smtClean="0"/>
          </a:p>
          <a:p>
            <a:r>
              <a:rPr lang="en-US" baseline="0" dirty="0" smtClean="0"/>
              <a:t>What if I told you that…..</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 Creamer’s example of not realizing her material is “archival worthy”</a:t>
            </a:r>
          </a:p>
          <a:p>
            <a:r>
              <a:rPr lang="en-US" dirty="0" smtClean="0"/>
              <a:t>Why would anyone want my stuff? Is it “archival worthy?”</a:t>
            </a:r>
          </a:p>
          <a:p>
            <a:endParaRPr lang="en-US" dirty="0" smtClean="0"/>
          </a:p>
          <a:p>
            <a:r>
              <a:rPr lang="en-US" dirty="0" smtClean="0"/>
              <a:t>We need your stuff now! </a:t>
            </a:r>
            <a:r>
              <a:rPr lang="en-US" b="1" dirty="0" smtClean="0"/>
              <a:t>Memos, meeting minutes, </a:t>
            </a:r>
            <a:r>
              <a:rPr lang="en-US" b="0" dirty="0" smtClean="0"/>
              <a:t>notes</a:t>
            </a:r>
            <a:r>
              <a:rPr lang="en-US" b="1" dirty="0" smtClean="0"/>
              <a:t>, newsletters</a:t>
            </a:r>
            <a:r>
              <a:rPr lang="en-US" dirty="0" smtClean="0"/>
              <a:t>,</a:t>
            </a:r>
            <a:r>
              <a:rPr lang="en-US" baseline="0" dirty="0" smtClean="0"/>
              <a:t> annual reports… things that are created digitally. We want to work with your while your records are being created and before you decide to hit the “delete” button</a:t>
            </a:r>
          </a:p>
          <a:p>
            <a:endParaRPr lang="en-US" baseline="0" dirty="0" smtClean="0"/>
          </a:p>
          <a:p>
            <a:r>
              <a:rPr lang="en-US" baseline="0" dirty="0" smtClean="0"/>
              <a:t>E-mail your materials to us – we’d be happy to set up a schedule or offer advice on what we’d like </a:t>
            </a:r>
            <a:r>
              <a:rPr lang="en-US" baseline="0" smtClean="0"/>
              <a:t>to keep and what can be deleted.</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digital objects that Dr. Creamer has created in the course of her research are more fragile than most of the artifacts she has excavated.</a:t>
            </a:r>
          </a:p>
          <a:p>
            <a:r>
              <a:rPr lang="en-US" dirty="0" smtClean="0"/>
              <a:t>I’m not saying</a:t>
            </a:r>
            <a:r>
              <a:rPr lang="en-US" baseline="0" dirty="0" smtClean="0"/>
              <a:t> that the artifacts she has unearthed are less valuable, I am saying that, in many cases they are less fragile. </a:t>
            </a:r>
          </a:p>
          <a:p>
            <a:endParaRPr lang="en-US" baseline="0" dirty="0" smtClean="0"/>
          </a:p>
          <a:p>
            <a:r>
              <a:rPr lang="en-US" baseline="0" dirty="0" smtClean="0"/>
              <a:t>Dr. Creamer, In your work, have you discovered things that are, say, more than 100 years old? The GIS data that your team created 10 years ago, are you able to study that now in its current state? Well GIS data is incredibly complex so that’s not very fair…let’s try something easier.</a:t>
            </a:r>
          </a:p>
          <a:p>
            <a:endParaRPr lang="en-US" baseline="0" dirty="0" smtClean="0"/>
          </a:p>
          <a:p>
            <a:r>
              <a:rPr lang="en-US" dirty="0" smtClean="0"/>
              <a:t>Dr Creamer, in</a:t>
            </a:r>
            <a:r>
              <a:rPr lang="en-US" baseline="0" dirty="0" smtClean="0"/>
              <a:t> the course of your work, is your primary of method of professional correspondence through the use of email? What are the chances that, let’s say, 100 years from now, if a researcher was trying to better understand your scholarly process and wanted to sift through your professional correspondence……what are the chances that she will be able to view your emails? What about 50 years from now? 30?</a:t>
            </a:r>
          </a:p>
          <a:p>
            <a:endParaRPr lang="en-US" baseline="0" dirty="0" smtClean="0"/>
          </a:p>
          <a:p>
            <a:r>
              <a:rPr lang="en-US" baseline="0" dirty="0" err="1" smtClean="0"/>
              <a:t>Hmmmm</a:t>
            </a:r>
            <a:r>
              <a:rPr lang="en-US" baseline="0" dirty="0" smtClean="0"/>
              <a:t>…. </a:t>
            </a:r>
            <a:r>
              <a:rPr lang="en-US" b="1" baseline="0" dirty="0" smtClean="0"/>
              <a:t>Here is a letter </a:t>
            </a:r>
            <a:r>
              <a:rPr lang="en-US" baseline="0" dirty="0" smtClean="0"/>
              <a:t>written to a young officer advising him not to ask for a raise. Nothing earth-shattering here…no reason to carefully ensure it’s survival. Maybe it was in a box in someone’s attic for a century or 2? And yet, over 300 hundred years after it was written, this letter survives.</a:t>
            </a:r>
          </a:p>
          <a:p>
            <a:endParaRPr lang="en-US" baseline="0" dirty="0" smtClean="0"/>
          </a:p>
          <a:p>
            <a:r>
              <a:rPr lang="en-US" baseline="0" dirty="0" smtClean="0"/>
              <a:t>Another quick example…let’s think about someone’s </a:t>
            </a:r>
            <a:r>
              <a:rPr lang="en-US" baseline="0" dirty="0" err="1" smtClean="0"/>
              <a:t>Tumblr</a:t>
            </a:r>
            <a:r>
              <a:rPr lang="en-US" baseline="0" dirty="0" smtClean="0"/>
              <a:t> account. If a researcher regularly post updates, video clips, whatever about his ongoing work…wouldn’t that be a useful artifact to keep around in case a future scholar required it to inform her own efforts? </a:t>
            </a:r>
          </a:p>
          <a:p>
            <a:endParaRPr lang="en-US" baseline="0" dirty="0" smtClean="0"/>
          </a:p>
          <a:p>
            <a:r>
              <a:rPr lang="en-US" b="1" baseline="0" dirty="0" smtClean="0"/>
              <a:t>I present to you a 150 year old </a:t>
            </a:r>
            <a:r>
              <a:rPr lang="en-US" b="1" baseline="0" dirty="0" err="1" smtClean="0"/>
              <a:t>Tumblr</a:t>
            </a:r>
            <a:r>
              <a:rPr lang="en-US" b="1" baseline="0" dirty="0" smtClean="0"/>
              <a:t> account</a:t>
            </a:r>
            <a:r>
              <a:rPr lang="en-US" baseline="0" dirty="0" smtClean="0"/>
              <a:t>. Back then they called it a commonplace book. This one is still around. Will your </a:t>
            </a:r>
            <a:r>
              <a:rPr lang="en-US" baseline="0" dirty="0" err="1" smtClean="0"/>
              <a:t>Tumblr</a:t>
            </a:r>
            <a:r>
              <a:rPr lang="en-US" baseline="0" dirty="0" smtClean="0"/>
              <a:t> account be accessible in 150 years?</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these have been hypothetical examples</a:t>
            </a:r>
            <a:r>
              <a:rPr lang="en-US" baseline="0" dirty="0" smtClean="0"/>
              <a:t> of loss….a lot of what if’s and cool stuff from our Rare Book Library. </a:t>
            </a:r>
          </a:p>
          <a:p>
            <a:endParaRPr lang="en-US" baseline="0" dirty="0" smtClean="0"/>
          </a:p>
          <a:p>
            <a:r>
              <a:rPr lang="en-US" baseline="0" dirty="0" smtClean="0"/>
              <a:t>But let me give you a real example of a piece of history that was lost only because it was digital in nature, and compare it to another physical artifact that was sorely neglected for much longer, yet is still around today.</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Dead Sea</a:t>
            </a:r>
            <a:r>
              <a:rPr lang="en-US" baseline="0" dirty="0" smtClean="0"/>
              <a:t> Scrolls were discovered in 1947….historians believe they had been stored in clay jars for hundreds of years in harsh conditions. And yet…they survived. Despite the harsh environmental conditions they were exposed to in their cave over the years, including floods, conservators were able to carefully piece together many parts of the Dead Sea Scrolls, These artifacts are available today for public viewing and scholarly study…and will be preserved for future generations.</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presidential</a:t>
            </a:r>
            <a:r>
              <a:rPr lang="en-US" baseline="0" dirty="0" smtClean="0"/>
              <a:t> campaign ever conducted on the World Wide Web was the 1996 race between Clinton and Dole.</a:t>
            </a:r>
          </a:p>
          <a:p>
            <a:endParaRPr lang="en-US" baseline="0" dirty="0" smtClean="0"/>
          </a:p>
          <a:p>
            <a:r>
              <a:rPr lang="en-US" baseline="0" dirty="0" smtClean="0"/>
              <a:t>William Jefferson Clinton’s campaign website, while primitive by today’s standards. Was a pioneer in its time. The Web was still in its infancy and the potential power of its reach was yet unknown.</a:t>
            </a:r>
          </a:p>
          <a:p>
            <a:endParaRPr lang="en-US" baseline="0" dirty="0" smtClean="0"/>
          </a:p>
          <a:p>
            <a:r>
              <a:rPr lang="en-US" dirty="0" smtClean="0"/>
              <a:t>Unfortunately,</a:t>
            </a:r>
            <a:r>
              <a:rPr lang="en-US" baseline="0" dirty="0" smtClean="0"/>
              <a:t> this crucial piece of American history was not preserved. After more than a decade of efforts to restore the original site using the latest in digital forensic techniques, little has been recovered beyond a static image on the home page.</a:t>
            </a:r>
          </a:p>
          <a:p>
            <a:endParaRPr lang="en-US" baseline="0" dirty="0" smtClean="0"/>
          </a:p>
          <a:p>
            <a:r>
              <a:rPr lang="en-US" baseline="0" dirty="0" smtClean="0"/>
              <a:t>The rest is lost to history.</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Many</a:t>
            </a:r>
            <a:r>
              <a:rPr lang="en-US" baseline="0" dirty="0" smtClean="0"/>
              <a:t> people believe that because something is digital or on the internet, it will last forever. Clearly, that is not the case. Why do digital objects become obsolete and unreadable so quickly? There are 3 reasons, actually.</a:t>
            </a:r>
          </a:p>
          <a:p>
            <a:endParaRPr lang="en-US" baseline="0" dirty="0" smtClean="0"/>
          </a:p>
          <a:p>
            <a:r>
              <a:rPr lang="en-US" baseline="0" dirty="0" smtClean="0"/>
              <a:t>The first is </a:t>
            </a:r>
            <a:r>
              <a:rPr lang="en-US" b="0" baseline="0" dirty="0" smtClean="0"/>
              <a:t>MEDIA OBSOLESCENCE</a:t>
            </a:r>
            <a:r>
              <a:rPr lang="en-US" baseline="0" dirty="0" smtClean="0"/>
              <a:t>. From the </a:t>
            </a:r>
            <a:r>
              <a:rPr lang="en-US" b="0" baseline="0" dirty="0" smtClean="0"/>
              <a:t>earliest computers </a:t>
            </a:r>
            <a:r>
              <a:rPr lang="en-US" b="1" baseline="0" dirty="0" smtClean="0"/>
              <a:t>(tape)</a:t>
            </a:r>
            <a:r>
              <a:rPr lang="en-US" baseline="0" dirty="0" smtClean="0"/>
              <a:t>, to the gadgets of the 90’s</a:t>
            </a:r>
            <a:r>
              <a:rPr lang="en-US" b="1" baseline="0" dirty="0" smtClean="0"/>
              <a:t> (Palm)</a:t>
            </a:r>
            <a:r>
              <a:rPr lang="en-US" baseline="0" dirty="0" smtClean="0"/>
              <a:t>, and on through today’s mobile devices </a:t>
            </a:r>
            <a:r>
              <a:rPr lang="en-US" b="1" baseline="0" dirty="0" smtClean="0"/>
              <a:t>(</a:t>
            </a:r>
            <a:r>
              <a:rPr lang="en-US" b="1" baseline="0" dirty="0" err="1" smtClean="0"/>
              <a:t>iPad</a:t>
            </a:r>
            <a:r>
              <a:rPr lang="en-US" b="1" baseline="0" dirty="0" smtClean="0"/>
              <a:t>)</a:t>
            </a:r>
            <a:r>
              <a:rPr lang="en-US" baseline="0" dirty="0" smtClean="0"/>
              <a:t>…digital objects are stored within physical components that become out of date and unusable. If an early manuscript of tomorrow’s Great American Novel is stored on a </a:t>
            </a:r>
            <a:r>
              <a:rPr lang="en-US" b="1" baseline="0" dirty="0" smtClean="0"/>
              <a:t>floppy disc</a:t>
            </a:r>
            <a:r>
              <a:rPr lang="en-US" baseline="0" dirty="0" smtClean="0"/>
              <a:t>, how will we be able to retrieve and study it in the future when there may be no working computers with Floppy drives?</a:t>
            </a:r>
          </a:p>
          <a:p>
            <a:r>
              <a:rPr lang="en-US" dirty="0" smtClean="0"/>
              <a:t>What about the research</a:t>
            </a:r>
            <a:r>
              <a:rPr lang="en-US" baseline="0" dirty="0" smtClean="0"/>
              <a:t> and writing of today’s scholars? While seemingly safe backed up on a couple of </a:t>
            </a:r>
            <a:r>
              <a:rPr lang="en-US" b="1" baseline="0" dirty="0" smtClean="0"/>
              <a:t>thumb drives </a:t>
            </a:r>
            <a:r>
              <a:rPr lang="en-US" baseline="0" dirty="0" smtClean="0"/>
              <a:t>and some</a:t>
            </a:r>
            <a:r>
              <a:rPr lang="en-US" b="1" baseline="0" dirty="0" smtClean="0"/>
              <a:t> CD’s, </a:t>
            </a:r>
            <a:r>
              <a:rPr lang="en-US" baseline="0" dirty="0" smtClean="0"/>
              <a:t>these items may appear to be just as strange and unusable in 20 years as </a:t>
            </a:r>
            <a:r>
              <a:rPr lang="en-US" b="1" baseline="0" dirty="0" smtClean="0"/>
              <a:t>the 8 inch floppy or these other things</a:t>
            </a:r>
            <a:r>
              <a:rPr lang="en-US" baseline="0" dirty="0" smtClean="0"/>
              <a:t> look to us now!</a:t>
            </a:r>
          </a:p>
          <a:p>
            <a:endParaRPr lang="en-US" baseline="0" dirty="0" smtClean="0"/>
          </a:p>
          <a:p>
            <a:r>
              <a:rPr lang="en-US" baseline="0" dirty="0" smtClean="0"/>
              <a:t>The second reason digital objects become unusable is known as </a:t>
            </a:r>
            <a:r>
              <a:rPr lang="en-US" b="0" baseline="0" dirty="0" smtClean="0"/>
              <a:t>FORMAT OBSOLESCENCE</a:t>
            </a:r>
            <a:r>
              <a:rPr lang="en-US" baseline="0" dirty="0" smtClean="0"/>
              <a:t>. When a digital object, like a picture, blog post, graphic art, or a scholarly paper is created IT IS on a format that the originating program can understand. As new software is released, older formats can quickly become obsolete. Ever tried to open a document that was created several years ago? </a:t>
            </a:r>
          </a:p>
          <a:p>
            <a:r>
              <a:rPr lang="en-US" baseline="0" dirty="0" smtClean="0"/>
              <a:t>Complex and proprietary audio visual formats are notorious for becoming unstable in a short amount of time. For example, if Dr. Creamer had taken pictures of her field work in progress that are stored in the Kodak RAW format, they will likely become irretrievable within a few years unless we intervene in some way.</a:t>
            </a:r>
          </a:p>
          <a:p>
            <a:endParaRPr lang="en-US" baseline="0" dirty="0" smtClean="0"/>
          </a:p>
          <a:p>
            <a:r>
              <a:rPr lang="en-US" b="0" baseline="0" dirty="0" smtClean="0"/>
              <a:t>BIT ROT </a:t>
            </a:r>
            <a:r>
              <a:rPr lang="en-US" baseline="0" dirty="0" smtClean="0"/>
              <a:t>sounds gross…and to a digital object it is fatal. Digital objects are made up of millions of bits, 1’s and 0’s. If any number of these bits are compromised, the entire object is affected. The corruption of a digital object can occur in a number of ways…………..CHANGE SLIDE</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can lose bits during a file transfer</a:t>
            </a:r>
          </a:p>
          <a:p>
            <a:endParaRPr lang="en-US" dirty="0" smtClean="0"/>
          </a:p>
          <a:p>
            <a:r>
              <a:rPr lang="en-US" dirty="0" smtClean="0"/>
              <a:t>OR When</a:t>
            </a:r>
            <a:r>
              <a:rPr lang="en-US" baseline="0" dirty="0" smtClean="0"/>
              <a:t> exposed to a virus or another cyber threat</a:t>
            </a:r>
          </a:p>
          <a:p>
            <a:endParaRPr lang="en-US" baseline="0" dirty="0" smtClean="0"/>
          </a:p>
          <a:p>
            <a:r>
              <a:rPr lang="en-US" baseline="0" dirty="0" smtClean="0"/>
              <a:t>OR as a result of environmental factors such as excessive heat, liquids, and physical damage.</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never fear, help is here!</a:t>
            </a:r>
          </a:p>
          <a:p>
            <a:endParaRPr lang="en-US" baseline="0" dirty="0" smtClean="0"/>
          </a:p>
          <a:p>
            <a:r>
              <a:rPr lang="en-US" baseline="0" dirty="0" smtClean="0"/>
              <a:t>As we have become more aware of the fragility of digital objects, research is being conducted and steps are being taken to help ensure that these objects will be accessible by future generations. Digital archival standards are being created and professionals in the information and preservation fields </a:t>
            </a:r>
            <a:r>
              <a:rPr lang="en-US" i="1" baseline="0" dirty="0" smtClean="0"/>
              <a:t>aka librarians!!! </a:t>
            </a:r>
            <a:r>
              <a:rPr lang="en-US" baseline="0" dirty="0" smtClean="0"/>
              <a:t>are hard at work fighting off what some are referring to as the Digital Dark Ages. Our job is to help you and researchers like Dr. Creamer ensure that, regardless of it’s physical form, your scholarly legacy is intact and available to future generations.</a:t>
            </a:r>
          </a:p>
          <a:p>
            <a:endParaRPr lang="en-US" baseline="0" dirty="0" smtClean="0"/>
          </a:p>
          <a:p>
            <a:r>
              <a:rPr lang="en-US" baseline="0" dirty="0" smtClean="0"/>
              <a:t>Here to describe a bit of what the library can do is Stacey Erdman, the curator for digital collections.</a:t>
            </a:r>
            <a:endParaRPr lang="en-US" dirty="0"/>
          </a:p>
        </p:txBody>
      </p:sp>
      <p:sp>
        <p:nvSpPr>
          <p:cNvPr id="4" name="Slide Number Placeholder 3"/>
          <p:cNvSpPr>
            <a:spLocks noGrp="1"/>
          </p:cNvSpPr>
          <p:nvPr>
            <p:ph type="sldNum" sz="quarter" idx="10"/>
          </p:nvPr>
        </p:nvSpPr>
        <p:spPr/>
        <p:txBody>
          <a:bodyPr/>
          <a:lstStyle/>
          <a:p>
            <a:fld id="{29BF22EF-CF13-4EA3-BA93-BBE40C15388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BF22EF-CF13-4EA3-BA93-BBE40C15388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6172200"/>
            <a:ext cx="9144000" cy="457200"/>
          </a:xfrm>
          <a:prstGeom prst="rect">
            <a:avLst/>
          </a:prstGeom>
          <a:solidFill>
            <a:srgbClr val="AF0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Rectangle 8"/>
          <p:cNvSpPr/>
          <p:nvPr userDrawn="1"/>
        </p:nvSpPr>
        <p:spPr>
          <a:xfrm>
            <a:off x="0" y="304800"/>
            <a:ext cx="9144000" cy="914400"/>
          </a:xfrm>
          <a:prstGeom prst="rect">
            <a:avLst/>
          </a:prstGeom>
          <a:solidFill>
            <a:srgbClr val="A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ffectLst/>
            </a:endParaRPr>
          </a:p>
        </p:txBody>
      </p:sp>
      <p:pic>
        <p:nvPicPr>
          <p:cNvPr id="13" name="Picture 1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1895475"/>
          </a:xfrm>
          <a:prstGeom prst="rect">
            <a:avLst/>
          </a:prstGeom>
          <a:effectLst>
            <a:outerShdw blurRad="50800" dist="38100" dir="5400000" algn="t" rotWithShape="0">
              <a:prstClr val="black">
                <a:alpha val="40000"/>
              </a:prstClr>
            </a:outerShdw>
          </a:effectLst>
        </p:spPr>
      </p:pic>
      <p:sp>
        <p:nvSpPr>
          <p:cNvPr id="2" name="Title 1"/>
          <p:cNvSpPr>
            <a:spLocks noGrp="1"/>
          </p:cNvSpPr>
          <p:nvPr>
            <p:ph type="ctrTitle" hasCustomPrompt="1"/>
          </p:nvPr>
        </p:nvSpPr>
        <p:spPr>
          <a:xfrm>
            <a:off x="609600" y="3733800"/>
            <a:ext cx="7924800" cy="1219200"/>
          </a:xfrm>
        </p:spPr>
        <p:txBody>
          <a:bodyPr/>
          <a:lstStyle>
            <a:lvl1pPr algn="ctr">
              <a:defRPr sz="3600">
                <a:solidFill>
                  <a:srgbClr val="AF0000"/>
                </a:solidFill>
              </a:defRPr>
            </a:lvl1pPr>
          </a:lstStyle>
          <a:p>
            <a:r>
              <a:rPr lang="en-US" dirty="0" smtClean="0"/>
              <a:t>The Lifecycle of Scholarly Research – Leaving a Legacy</a:t>
            </a:r>
            <a:endParaRPr lang="en-US" dirty="0"/>
          </a:p>
        </p:txBody>
      </p:sp>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2819400" y="533400"/>
            <a:ext cx="3275951" cy="2636384"/>
          </a:xfrm>
          <a:prstGeom prst="rect">
            <a:avLst/>
          </a:prstGeom>
        </p:spPr>
      </p:pic>
      <p:pic>
        <p:nvPicPr>
          <p:cNvPr id="12" name="Picture 1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rot="10800000">
            <a:off x="-2" y="4962524"/>
            <a:ext cx="9144002" cy="1895476"/>
          </a:xfrm>
          <a:prstGeom prst="rect">
            <a:avLst/>
          </a:prstGeom>
          <a:effectLst>
            <a:outerShdw blurRad="50800" dist="38100" dir="16200000" rotWithShape="0">
              <a:prstClr val="black">
                <a:alpha val="40000"/>
              </a:prstClr>
            </a:outerShdw>
          </a:effectLst>
        </p:spPr>
      </p:pic>
      <p:sp>
        <p:nvSpPr>
          <p:cNvPr id="3" name="Subtitle 2"/>
          <p:cNvSpPr>
            <a:spLocks noGrp="1"/>
          </p:cNvSpPr>
          <p:nvPr>
            <p:ph type="subTitle" idx="1" hasCustomPrompt="1"/>
          </p:nvPr>
        </p:nvSpPr>
        <p:spPr>
          <a:xfrm>
            <a:off x="1219200" y="5105400"/>
            <a:ext cx="6553200" cy="1143000"/>
          </a:xfrm>
        </p:spPr>
        <p:txBody>
          <a:bodyPr>
            <a:normAutofit/>
          </a:bodyPr>
          <a:lstStyle>
            <a:lvl1pPr marL="0" indent="0" algn="ctr">
              <a:buNone/>
              <a:defRPr sz="2400" b="1" baseline="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Panelists: Dr. Winifred Creamer, Stacey Erdman, Danielle </a:t>
            </a:r>
            <a:r>
              <a:rPr lang="en-US" dirty="0" err="1" smtClean="0"/>
              <a:t>Spalenka</a:t>
            </a:r>
            <a:r>
              <a:rPr lang="en-US" dirty="0" smtClean="0"/>
              <a:t/>
            </a:r>
            <a:br>
              <a:rPr lang="en-US" dirty="0" smtClean="0"/>
            </a:br>
            <a:r>
              <a:rPr lang="en-US" dirty="0" smtClean="0"/>
              <a:t>Moderator: Jaime Schumacher</a:t>
            </a:r>
            <a:endParaRPr lang="en-US" dirty="0"/>
          </a:p>
        </p:txBody>
      </p:sp>
    </p:spTree>
    <p:extLst>
      <p:ext uri="{BB962C8B-B14F-4D97-AF65-F5344CB8AC3E}">
        <p14:creationId xmlns="" xmlns:p14="http://schemas.microsoft.com/office/powerpoint/2010/main" val="5952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4800"/>
            <a:ext cx="8229600" cy="914400"/>
          </a:xfrm>
        </p:spPr>
        <p:txBody>
          <a:bodyPr/>
          <a:lstStyle>
            <a:lvl1pPr>
              <a:defRPr baseline="0"/>
            </a:lvl1pPr>
          </a:lstStyle>
          <a:p>
            <a:r>
              <a:rPr lang="en-US" dirty="0" err="1" smtClean="0"/>
              <a:t>Huskie</a:t>
            </a:r>
            <a:r>
              <a:rPr lang="en-US" dirty="0" smtClean="0"/>
              <a:t> Commons </a:t>
            </a:r>
            <a:endParaRPr lang="en-US" dirty="0"/>
          </a:p>
        </p:txBody>
      </p:sp>
      <p:sp>
        <p:nvSpPr>
          <p:cNvPr id="3" name="Content Placeholder 2"/>
          <p:cNvSpPr>
            <a:spLocks noGrp="1"/>
          </p:cNvSpPr>
          <p:nvPr>
            <p:ph idx="1"/>
          </p:nvPr>
        </p:nvSpPr>
        <p:spPr>
          <a:xfrm>
            <a:off x="457200" y="1371600"/>
            <a:ext cx="78486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D1A7-FB98-43FD-AA3D-E7C3EC56B298}" type="slidenum">
              <a:rPr lang="en-US" smtClean="0"/>
              <a:pPr/>
              <a:t>‹#›</a:t>
            </a:fld>
            <a:endParaRPr lang="en-US"/>
          </a:p>
        </p:txBody>
      </p:sp>
    </p:spTree>
    <p:extLst>
      <p:ext uri="{BB962C8B-B14F-4D97-AF65-F5344CB8AC3E}">
        <p14:creationId xmlns="" xmlns:p14="http://schemas.microsoft.com/office/powerpoint/2010/main" val="251828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head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7603597"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D1A7-FB98-43FD-AA3D-E7C3EC56B298}" type="slidenum">
              <a:rPr lang="en-US" smtClean="0"/>
              <a:pPr/>
              <a:t>‹#›</a:t>
            </a:fld>
            <a:endParaRPr lang="en-US"/>
          </a:p>
        </p:txBody>
      </p:sp>
      <p:sp>
        <p:nvSpPr>
          <p:cNvPr id="8" name="Text Placeholder 7"/>
          <p:cNvSpPr>
            <a:spLocks noGrp="1"/>
          </p:cNvSpPr>
          <p:nvPr>
            <p:ph type="body" sz="quarter" idx="13" hasCustomPrompt="1"/>
          </p:nvPr>
        </p:nvSpPr>
        <p:spPr>
          <a:xfrm>
            <a:off x="457200" y="1295400"/>
            <a:ext cx="7620000" cy="533400"/>
          </a:xfrm>
        </p:spPr>
        <p:txBody>
          <a:bodyPr/>
          <a:lstStyle>
            <a:lvl1pPr marL="0" indent="0">
              <a:buNone/>
              <a:defRPr b="1" baseline="0">
                <a:solidFill>
                  <a:srgbClr val="AF0000"/>
                </a:solidFill>
              </a:defRPr>
            </a:lvl1pPr>
          </a:lstStyle>
          <a:p>
            <a:pPr lvl="0"/>
            <a:r>
              <a:rPr lang="en-US" dirty="0" smtClean="0"/>
              <a:t>Sub-Header Text goes here</a:t>
            </a:r>
            <a:endParaRPr lang="en-US" dirty="0"/>
          </a:p>
        </p:txBody>
      </p:sp>
    </p:spTree>
    <p:extLst>
      <p:ext uri="{BB962C8B-B14F-4D97-AF65-F5344CB8AC3E}">
        <p14:creationId xmlns="" xmlns:p14="http://schemas.microsoft.com/office/powerpoint/2010/main" val="32957862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D1A7-FB98-43FD-AA3D-E7C3EC56B298}" type="slidenum">
              <a:rPr lang="en-US" smtClean="0"/>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2415109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1"/>
            <a:ext cx="40386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1"/>
            <a:ext cx="40386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D1A7-FB98-43FD-AA3D-E7C3EC56B298}" type="slidenum">
              <a:rPr lang="en-US" smtClean="0"/>
              <a:pPr/>
              <a:t>‹#›</a:t>
            </a:fld>
            <a:endParaRPr lang="en-US"/>
          </a:p>
        </p:txBody>
      </p:sp>
      <p:sp>
        <p:nvSpPr>
          <p:cNvPr id="10" name="Content Placeholder 2"/>
          <p:cNvSpPr>
            <a:spLocks noGrp="1"/>
          </p:cNvSpPr>
          <p:nvPr>
            <p:ph sz="half" idx="13"/>
          </p:nvPr>
        </p:nvSpPr>
        <p:spPr>
          <a:xfrm>
            <a:off x="457200" y="3581400"/>
            <a:ext cx="40386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14"/>
          </p:nvPr>
        </p:nvSpPr>
        <p:spPr>
          <a:xfrm>
            <a:off x="4648200" y="3581400"/>
            <a:ext cx="40386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4052249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200"/>
            <a:ext cx="3845485" cy="639762"/>
          </a:xfrm>
        </p:spPr>
        <p:txBody>
          <a:bodyPr anchor="b"/>
          <a:lstStyle>
            <a:lvl1pPr marL="0" indent="0" algn="ctr">
              <a:buNone/>
              <a:defRPr sz="2400" b="1">
                <a:solidFill>
                  <a:srgbClr val="A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58962"/>
            <a:ext cx="3845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16425" y="1219200"/>
            <a:ext cx="3813175" cy="639762"/>
          </a:xfrm>
        </p:spPr>
        <p:txBody>
          <a:bodyPr anchor="b"/>
          <a:lstStyle>
            <a:lvl1pPr marL="0" indent="0" algn="ctr">
              <a:buNone/>
              <a:defRPr sz="2400" b="1">
                <a:solidFill>
                  <a:srgbClr val="A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416425" y="1858962"/>
            <a:ext cx="38131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ED1A7-FB98-43FD-AA3D-E7C3EC56B298}" type="slidenum">
              <a:rPr lang="en-US" smtClean="0"/>
              <a:pPr/>
              <a:t>‹#›</a:t>
            </a:fld>
            <a:endParaRPr lang="en-US"/>
          </a:p>
        </p:txBody>
      </p:sp>
    </p:spTree>
    <p:extLst>
      <p:ext uri="{BB962C8B-B14F-4D97-AF65-F5344CB8AC3E}">
        <p14:creationId xmlns="" xmlns:p14="http://schemas.microsoft.com/office/powerpoint/2010/main" val="81100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ED1A7-FB98-43FD-AA3D-E7C3EC56B298}" type="slidenum">
              <a:rPr lang="en-US" smtClean="0"/>
              <a:pPr/>
              <a:t>‹#›</a:t>
            </a:fld>
            <a:endParaRPr lang="en-US"/>
          </a:p>
        </p:txBody>
      </p:sp>
    </p:spTree>
    <p:extLst>
      <p:ext uri="{BB962C8B-B14F-4D97-AF65-F5344CB8AC3E}">
        <p14:creationId xmlns="" xmlns:p14="http://schemas.microsoft.com/office/powerpoint/2010/main" val="380070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A6A54-2A6B-4242-B691-C4DE4231F394}" type="datetimeFigureOut">
              <a:rPr lang="en-US" smtClean="0"/>
              <a:pPr/>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ED1A7-FB98-43FD-AA3D-E7C3EC56B298}" type="slidenum">
              <a:rPr lang="en-US" smtClean="0"/>
              <a:pPr/>
              <a:t>‹#›</a:t>
            </a:fld>
            <a:endParaRPr lang="en-US"/>
          </a:p>
        </p:txBody>
      </p:sp>
    </p:spTree>
    <p:extLst>
      <p:ext uri="{BB962C8B-B14F-4D97-AF65-F5344CB8AC3E}">
        <p14:creationId xmlns="" xmlns:p14="http://schemas.microsoft.com/office/powerpoint/2010/main" val="405300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3000">
              <a:schemeClr val="bg1">
                <a:lumMod val="95000"/>
              </a:schemeClr>
            </a:gs>
            <a:gs pos="0">
              <a:schemeClr val="bg1">
                <a:tint val="80000"/>
                <a:satMod val="30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10" cstate="print">
            <a:extLst>
              <a:ext uri="{28A0092B-C50C-407E-A947-70E740481C1C}">
                <a14:useLocalDpi xmlns="" xmlns:a14="http://schemas.microsoft.com/office/drawing/2010/main" val="0"/>
              </a:ext>
            </a:extLst>
          </a:blip>
          <a:stretch>
            <a:fillRect/>
          </a:stretch>
        </p:blipFill>
        <p:spPr>
          <a:xfrm rot="10800000">
            <a:off x="-2" y="4962524"/>
            <a:ext cx="9144002" cy="1895476"/>
          </a:xfrm>
          <a:prstGeom prst="rect">
            <a:avLst/>
          </a:prstGeom>
          <a:effectLst>
            <a:outerShdw blurRad="50800" dist="38100" dir="16200000" rotWithShape="0">
              <a:prstClr val="black">
                <a:alpha val="40000"/>
              </a:prstClr>
            </a:outerShdw>
          </a:effectLst>
        </p:spPr>
      </p:pic>
      <p:sp>
        <p:nvSpPr>
          <p:cNvPr id="15" name="Rectangle 14"/>
          <p:cNvSpPr/>
          <p:nvPr userDrawn="1"/>
        </p:nvSpPr>
        <p:spPr>
          <a:xfrm>
            <a:off x="0" y="304800"/>
            <a:ext cx="9144000" cy="914400"/>
          </a:xfrm>
          <a:prstGeom prst="rect">
            <a:avLst/>
          </a:prstGeom>
          <a:solidFill>
            <a:srgbClr val="A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ffectLst/>
            </a:endParaRPr>
          </a:p>
        </p:txBody>
      </p:sp>
      <p:pic>
        <p:nvPicPr>
          <p:cNvPr id="7" name="Picture 6"/>
          <p:cNvPicPr>
            <a:picLocks noChangeAspect="1"/>
          </p:cNvPicPr>
          <p:nvPr userDrawn="1"/>
        </p:nvPicPr>
        <p:blipFill>
          <a:blip r:embed="rId10" cstate="print">
            <a:extLst>
              <a:ext uri="{28A0092B-C50C-407E-A947-70E740481C1C}">
                <a14:useLocalDpi xmlns="" xmlns:a14="http://schemas.microsoft.com/office/drawing/2010/main" val="0"/>
              </a:ext>
            </a:extLst>
          </a:blip>
          <a:stretch>
            <a:fillRect/>
          </a:stretch>
        </p:blipFill>
        <p:spPr>
          <a:xfrm>
            <a:off x="1" y="0"/>
            <a:ext cx="9144000" cy="1895475"/>
          </a:xfrm>
          <a:prstGeom prst="rect">
            <a:avLst/>
          </a:prstGeom>
          <a:effectLst>
            <a:outerShdw blurRad="50800" dist="38100" dir="5400000" algn="t" rotWithShape="0">
              <a:prstClr val="black">
                <a:alpha val="40000"/>
              </a:prstClr>
            </a:outerShdw>
          </a:effectLst>
        </p:spPr>
      </p:pic>
      <p:sp>
        <p:nvSpPr>
          <p:cNvPr id="2" name="Title Placeholder 1"/>
          <p:cNvSpPr>
            <a:spLocks noGrp="1"/>
          </p:cNvSpPr>
          <p:nvPr>
            <p:ph type="title"/>
          </p:nvPr>
        </p:nvSpPr>
        <p:spPr>
          <a:xfrm>
            <a:off x="457200" y="304800"/>
            <a:ext cx="8229600" cy="914400"/>
          </a:xfrm>
          <a:prstGeom prst="rect">
            <a:avLst/>
          </a:prstGeom>
        </p:spPr>
        <p:txBody>
          <a:bodyPr vert="horz" lIns="91440" tIns="45720" rIns="91440" bIns="45720" rtlCol="0" anchor="ctr">
            <a:noAutofit/>
          </a:bodyPr>
          <a:lstStyle/>
          <a:p>
            <a:r>
              <a:rPr lang="en-US" dirty="0" smtClean="0"/>
              <a:t>The Lifecycle of Scholarly Research – Leaving a Legacy</a:t>
            </a:r>
            <a:endParaRPr lang="en-US" dirty="0"/>
          </a:p>
        </p:txBody>
      </p:sp>
      <p:sp>
        <p:nvSpPr>
          <p:cNvPr id="3" name="Text Placeholder 2"/>
          <p:cNvSpPr>
            <a:spLocks noGrp="1"/>
          </p:cNvSpPr>
          <p:nvPr>
            <p:ph type="body" idx="1"/>
          </p:nvPr>
        </p:nvSpPr>
        <p:spPr>
          <a:xfrm>
            <a:off x="457200" y="1371600"/>
            <a:ext cx="8070010" cy="4648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914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6A54-2A6B-4242-B691-C4DE4231F394}" type="datetimeFigureOut">
              <a:rPr lang="en-US" smtClean="0"/>
              <a:pPr/>
              <a:t>10/23/2013</a:t>
            </a:fld>
            <a:endParaRPr lang="en-US"/>
          </a:p>
        </p:txBody>
      </p:sp>
      <p:sp>
        <p:nvSpPr>
          <p:cNvPr id="5" name="Footer Placeholder 4"/>
          <p:cNvSpPr>
            <a:spLocks noGrp="1"/>
          </p:cNvSpPr>
          <p:nvPr>
            <p:ph type="ftr" sz="quarter" idx="3"/>
          </p:nvPr>
        </p:nvSpPr>
        <p:spPr>
          <a:xfrm>
            <a:off x="4267200" y="6483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15200" y="648335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ED1A7-FB98-43FD-AA3D-E7C3EC56B298}" type="slidenum">
              <a:rPr lang="en-US" smtClean="0"/>
              <a:pPr/>
              <a:t>‹#›</a:t>
            </a:fld>
            <a:endParaRPr lang="en-US"/>
          </a:p>
        </p:txBody>
      </p:sp>
      <p:pic>
        <p:nvPicPr>
          <p:cNvPr id="10" name="Picture 9"/>
          <p:cNvPicPr>
            <a:picLocks noChangeAspect="1"/>
          </p:cNvPicPr>
          <p:nvPr userDrawn="1"/>
        </p:nvPicPr>
        <p:blipFill>
          <a:blip r:embed="rId11" cstate="print">
            <a:extLst>
              <a:ext uri="{28A0092B-C50C-407E-A947-70E740481C1C}">
                <a14:useLocalDpi xmlns="" xmlns:a14="http://schemas.microsoft.com/office/drawing/2010/main" val="0"/>
              </a:ext>
            </a:extLst>
          </a:blip>
          <a:stretch>
            <a:fillRect/>
          </a:stretch>
        </p:blipFill>
        <p:spPr>
          <a:xfrm>
            <a:off x="7848600" y="304800"/>
            <a:ext cx="678610" cy="1186679"/>
          </a:xfrm>
          <a:prstGeom prst="rect">
            <a:avLst/>
          </a:prstGeom>
        </p:spPr>
      </p:pic>
    </p:spTree>
    <p:extLst>
      <p:ext uri="{BB962C8B-B14F-4D97-AF65-F5344CB8AC3E}">
        <p14:creationId xmlns="" xmlns:p14="http://schemas.microsoft.com/office/powerpoint/2010/main" val="137637821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6" r:id="rId3"/>
    <p:sldLayoutId id="2147483661" r:id="rId4"/>
    <p:sldLayoutId id="2147483665" r:id="rId5"/>
    <p:sldLayoutId id="2147483662" r:id="rId6"/>
    <p:sldLayoutId id="2147483663" r:id="rId7"/>
    <p:sldLayoutId id="2147483664" r:id="rId8"/>
  </p:sldLayoutIdLst>
  <p:txStyles>
    <p:titleStyle>
      <a:lvl1pPr algn="l" defTabSz="914400" rtl="0" eaLnBrk="1" latinLnBrk="0" hangingPunct="1">
        <a:spcBef>
          <a:spcPct val="0"/>
        </a:spcBef>
        <a:buNone/>
        <a:defRPr sz="3200" b="1" kern="1200" baseline="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erdman@ni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429000"/>
            <a:ext cx="7924800" cy="1219200"/>
          </a:xfrm>
        </p:spPr>
        <p:txBody>
          <a:bodyPr/>
          <a:lstStyle/>
          <a:p>
            <a:r>
              <a:rPr lang="en-US" dirty="0" smtClean="0"/>
              <a:t>The Life Cycle of Scholarly Research: Leaving a Legacy</a:t>
            </a:r>
            <a:endParaRPr lang="en-US" dirty="0"/>
          </a:p>
        </p:txBody>
      </p:sp>
      <p:sp>
        <p:nvSpPr>
          <p:cNvPr id="4" name="Subtitle 3"/>
          <p:cNvSpPr>
            <a:spLocks noGrp="1"/>
          </p:cNvSpPr>
          <p:nvPr>
            <p:ph type="subTitle" idx="1"/>
          </p:nvPr>
        </p:nvSpPr>
        <p:spPr>
          <a:xfrm>
            <a:off x="1219200" y="4953000"/>
            <a:ext cx="6553200" cy="1143000"/>
          </a:xfrm>
        </p:spPr>
        <p:txBody>
          <a:bodyPr>
            <a:normAutofit fontScale="77500" lnSpcReduction="20000"/>
          </a:bodyPr>
          <a:lstStyle/>
          <a:p>
            <a:r>
              <a:rPr lang="en-US" dirty="0" smtClean="0"/>
              <a:t>Panelists: Dr. Winifred Creamer, Stacey Erdman</a:t>
            </a:r>
          </a:p>
          <a:p>
            <a:r>
              <a:rPr lang="en-US" dirty="0" smtClean="0"/>
              <a:t> Jaime Schumacher, Danielle </a:t>
            </a:r>
            <a:r>
              <a:rPr lang="en-US" dirty="0" err="1" smtClean="0"/>
              <a:t>Spalenka</a:t>
            </a:r>
            <a:endParaRPr lang="en-US" dirty="0" smtClean="0"/>
          </a:p>
          <a:p>
            <a:r>
              <a:rPr lang="en-US" dirty="0"/>
              <a:t/>
            </a:r>
            <a:br>
              <a:rPr lang="en-US" dirty="0"/>
            </a:br>
            <a:r>
              <a:rPr lang="en-US" dirty="0" smtClean="0"/>
              <a:t>	Open Access Week 2013	</a:t>
            </a:r>
            <a:endParaRPr lang="en-US" b="0" dirty="0"/>
          </a:p>
        </p:txBody>
      </p:sp>
    </p:spTree>
    <p:extLst>
      <p:ext uri="{BB962C8B-B14F-4D97-AF65-F5344CB8AC3E}">
        <p14:creationId xmlns="" xmlns:p14="http://schemas.microsoft.com/office/powerpoint/2010/main" val="239249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mj-lt"/>
              </a:rPr>
              <a:t>Huskie</a:t>
            </a:r>
            <a:r>
              <a:rPr lang="en-US" dirty="0" smtClean="0">
                <a:latin typeface="+mj-lt"/>
              </a:rPr>
              <a:t> Commons: An Institutional </a:t>
            </a:r>
            <a:br>
              <a:rPr lang="en-US" dirty="0" smtClean="0">
                <a:latin typeface="+mj-lt"/>
              </a:rPr>
            </a:br>
            <a:r>
              <a:rPr lang="en-US" dirty="0" smtClean="0">
                <a:latin typeface="+mj-lt"/>
              </a:rPr>
              <a:t>Repository for NIU</a:t>
            </a:r>
            <a:endParaRPr lang="en-US" dirty="0">
              <a:latin typeface="+mj-lt"/>
            </a:endParaRPr>
          </a:p>
        </p:txBody>
      </p:sp>
      <p:sp>
        <p:nvSpPr>
          <p:cNvPr id="3" name="Content Placeholder 2"/>
          <p:cNvSpPr>
            <a:spLocks noGrp="1"/>
          </p:cNvSpPr>
          <p:nvPr>
            <p:ph idx="1"/>
          </p:nvPr>
        </p:nvSpPr>
        <p:spPr/>
        <p:txBody>
          <a:bodyPr>
            <a:normAutofit/>
          </a:bodyPr>
          <a:lstStyle/>
          <a:p>
            <a:endParaRPr lang="en-US" dirty="0"/>
          </a:p>
          <a:p>
            <a:r>
              <a:rPr lang="en-US" sz="2800" dirty="0" smtClean="0">
                <a:latin typeface="+mn-lt"/>
              </a:rPr>
              <a:t>An </a:t>
            </a:r>
            <a:r>
              <a:rPr lang="en-US" sz="2800" b="1" i="1" dirty="0" smtClean="0">
                <a:latin typeface="+mn-lt"/>
              </a:rPr>
              <a:t>institutional repository </a:t>
            </a:r>
            <a:r>
              <a:rPr lang="en-US" sz="2800" dirty="0" smtClean="0">
                <a:latin typeface="+mn-lt"/>
              </a:rPr>
              <a:t>is a secure virtual space that allows us to protect, promote, and showcase the work of the university (scholarly articles, campus publications, official administrative records, campus conference proceedings, research data, performances, student work, theses and dissertations) in digital form, in compliance with copyright laws.</a:t>
            </a:r>
          </a:p>
          <a:p>
            <a:endParaRPr lang="en-US" dirty="0"/>
          </a:p>
        </p:txBody>
      </p:sp>
    </p:spTree>
    <p:extLst>
      <p:ext uri="{BB962C8B-B14F-4D97-AF65-F5344CB8AC3E}">
        <p14:creationId xmlns="" xmlns:p14="http://schemas.microsoft.com/office/powerpoint/2010/main" val="3729599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mj-lt"/>
              </a:rPr>
              <a:t>Huskie</a:t>
            </a:r>
            <a:r>
              <a:rPr lang="en-US" dirty="0" smtClean="0">
                <a:latin typeface="+mj-lt"/>
              </a:rPr>
              <a:t> Commons: An Institutional </a:t>
            </a:r>
            <a:br>
              <a:rPr lang="en-US" dirty="0" smtClean="0">
                <a:latin typeface="+mj-lt"/>
              </a:rPr>
            </a:br>
            <a:r>
              <a:rPr lang="en-US" dirty="0" smtClean="0">
                <a:latin typeface="+mj-lt"/>
              </a:rPr>
              <a:t>Repository for NIU</a:t>
            </a:r>
            <a:endParaRPr lang="en-US" dirty="0">
              <a:latin typeface="+mj-lt"/>
            </a:endParaRPr>
          </a:p>
        </p:txBody>
      </p:sp>
      <p:sp>
        <p:nvSpPr>
          <p:cNvPr id="3" name="Content Placeholder 2"/>
          <p:cNvSpPr>
            <a:spLocks noGrp="1"/>
          </p:cNvSpPr>
          <p:nvPr>
            <p:ph idx="1"/>
          </p:nvPr>
        </p:nvSpPr>
        <p:spPr/>
        <p:txBody>
          <a:bodyPr>
            <a:normAutofit fontScale="92500" lnSpcReduction="20000"/>
          </a:bodyPr>
          <a:lstStyle/>
          <a:p>
            <a:pPr>
              <a:buNone/>
            </a:pPr>
            <a:r>
              <a:rPr lang="en-US" b="1" dirty="0" err="1" smtClean="0">
                <a:latin typeface="+mn-lt"/>
              </a:rPr>
              <a:t>Huskie</a:t>
            </a:r>
            <a:r>
              <a:rPr lang="en-US" b="1" dirty="0" smtClean="0">
                <a:latin typeface="+mn-lt"/>
              </a:rPr>
              <a:t> Commons mission statement:</a:t>
            </a:r>
          </a:p>
          <a:p>
            <a:pPr>
              <a:buNone/>
            </a:pPr>
            <a:r>
              <a:rPr lang="en-US" sz="2800" dirty="0" smtClean="0">
                <a:latin typeface="+mn-lt"/>
              </a:rPr>
              <a:t>	The mission of the Northern Illinois University digital repository--hereafter </a:t>
            </a:r>
            <a:r>
              <a:rPr lang="en-US" sz="2800" dirty="0" err="1" smtClean="0">
                <a:latin typeface="+mn-lt"/>
              </a:rPr>
              <a:t>Huskie</a:t>
            </a:r>
            <a:r>
              <a:rPr lang="en-US" sz="2800" dirty="0" smtClean="0">
                <a:latin typeface="+mn-lt"/>
              </a:rPr>
              <a:t> Commons--is to collect, preserve, and share the intellectual output of the faculty, staff, and students in digital format. By centralizing the production of knowledge and scholarship into a one-stop "digital showplace," </a:t>
            </a:r>
            <a:r>
              <a:rPr lang="en-US" sz="2800" dirty="0" err="1" smtClean="0">
                <a:latin typeface="+mn-lt"/>
              </a:rPr>
              <a:t>Huskie</a:t>
            </a:r>
            <a:r>
              <a:rPr lang="en-US" sz="2800" dirty="0" smtClean="0">
                <a:latin typeface="+mn-lt"/>
              </a:rPr>
              <a:t> Commons stands poised to strengthen and extend NIU's teaching and learning environment more fully into a highly interdisciplinary digital realm. The Commons presents the best and brightest of NIU to the region, and even across the globe, helping the university become a true institution of "First Choice" for faculty, students, and staff.</a:t>
            </a:r>
            <a:endParaRPr lang="en-US" sz="28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mj-lt"/>
              </a:rPr>
              <a:t>Huskie</a:t>
            </a:r>
            <a:r>
              <a:rPr lang="en-US" dirty="0" smtClean="0">
                <a:latin typeface="+mj-lt"/>
              </a:rPr>
              <a:t> Commons: An Institutional </a:t>
            </a:r>
            <a:br>
              <a:rPr lang="en-US" dirty="0" smtClean="0">
                <a:latin typeface="+mj-lt"/>
              </a:rPr>
            </a:br>
            <a:r>
              <a:rPr lang="en-US" dirty="0" smtClean="0">
                <a:latin typeface="+mj-lt"/>
              </a:rPr>
              <a:t>Repository for NIU</a:t>
            </a:r>
            <a:endParaRPr lang="en-US" dirty="0">
              <a:latin typeface="+mj-lt"/>
            </a:endParaRPr>
          </a:p>
        </p:txBody>
      </p:sp>
      <p:sp>
        <p:nvSpPr>
          <p:cNvPr id="3" name="Content Placeholder 2"/>
          <p:cNvSpPr>
            <a:spLocks noGrp="1"/>
          </p:cNvSpPr>
          <p:nvPr>
            <p:ph idx="1"/>
          </p:nvPr>
        </p:nvSpPr>
        <p:spPr/>
        <p:txBody>
          <a:bodyPr>
            <a:normAutofit fontScale="92500"/>
          </a:bodyPr>
          <a:lstStyle/>
          <a:p>
            <a:r>
              <a:rPr lang="en-US" sz="2800" dirty="0" smtClean="0">
                <a:latin typeface="+mn-lt"/>
              </a:rPr>
              <a:t>Faculty focus groups began in 2010, and a pilot program started up shortly thereafter.</a:t>
            </a:r>
          </a:p>
          <a:p>
            <a:r>
              <a:rPr lang="en-US" sz="2800" dirty="0" smtClean="0">
                <a:latin typeface="+mn-lt"/>
              </a:rPr>
              <a:t>Library is working with ITS to ensure adequate technical infrastructure.</a:t>
            </a:r>
          </a:p>
          <a:p>
            <a:r>
              <a:rPr lang="en-US" sz="2800" dirty="0" smtClean="0">
                <a:latin typeface="+mn-lt"/>
              </a:rPr>
              <a:t>A campus-wide taskforce convened by the Provost brought more visibility among faculty/departments.</a:t>
            </a:r>
          </a:p>
          <a:p>
            <a:r>
              <a:rPr lang="en-US" sz="2800" dirty="0" smtClean="0">
                <a:latin typeface="+mn-lt"/>
              </a:rPr>
              <a:t>Initially collected only peer-reviewed scholarly articles, have since widened scope. </a:t>
            </a:r>
          </a:p>
          <a:p>
            <a:r>
              <a:rPr lang="en-US" sz="2800" dirty="0" smtClean="0">
                <a:latin typeface="+mn-lt"/>
              </a:rPr>
              <a:t>Policies and procedures are still being ironed out, but faculty/staff/students can contact us to participate!</a:t>
            </a:r>
            <a:endParaRPr lang="en-US" sz="28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mj-lt"/>
              </a:rPr>
              <a:t>Huskie</a:t>
            </a:r>
            <a:r>
              <a:rPr lang="en-US" dirty="0" smtClean="0">
                <a:latin typeface="+mj-lt"/>
              </a:rPr>
              <a:t> Commons: An Institutional </a:t>
            </a:r>
            <a:br>
              <a:rPr lang="en-US" dirty="0" smtClean="0">
                <a:latin typeface="+mj-lt"/>
              </a:rPr>
            </a:br>
            <a:r>
              <a:rPr lang="en-US" dirty="0" smtClean="0">
                <a:latin typeface="+mj-lt"/>
              </a:rPr>
              <a:t>Repository for NIU</a:t>
            </a:r>
            <a:endParaRPr lang="en-US" dirty="0">
              <a:latin typeface="+mj-lt"/>
            </a:endParaRPr>
          </a:p>
        </p:txBody>
      </p:sp>
      <p:pic>
        <p:nvPicPr>
          <p:cNvPr id="4" name="Content Placeholder 3" descr="hc.gif"/>
          <p:cNvPicPr>
            <a:picLocks noGrp="1" noChangeAspect="1"/>
          </p:cNvPicPr>
          <p:nvPr>
            <p:ph idx="1"/>
          </p:nvPr>
        </p:nvPicPr>
        <p:blipFill>
          <a:blip r:embed="rId2" cstate="print"/>
          <a:stretch>
            <a:fillRect/>
          </a:stretch>
        </p:blipFill>
        <p:spPr>
          <a:xfrm>
            <a:off x="1143000" y="1600200"/>
            <a:ext cx="7043697" cy="42672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smtClean="0">
                <a:latin typeface="+mn-lt"/>
              </a:rPr>
              <a:t>	For more information on depositing materials, please contact:</a:t>
            </a:r>
          </a:p>
          <a:p>
            <a:endParaRPr lang="en-US" dirty="0" smtClean="0">
              <a:latin typeface="+mn-lt"/>
            </a:endParaRPr>
          </a:p>
          <a:p>
            <a:pPr algn="ctr">
              <a:buNone/>
            </a:pPr>
            <a:r>
              <a:rPr lang="en-US" dirty="0" smtClean="0">
                <a:latin typeface="+mn-lt"/>
              </a:rPr>
              <a:t>Stacey Erdman, Digital Collections Curator</a:t>
            </a:r>
          </a:p>
          <a:p>
            <a:pPr algn="ctr">
              <a:buNone/>
            </a:pPr>
            <a:r>
              <a:rPr lang="en-US" dirty="0" smtClean="0">
                <a:latin typeface="+mn-lt"/>
              </a:rPr>
              <a:t>97 Founders Memorial Library</a:t>
            </a:r>
          </a:p>
          <a:p>
            <a:pPr algn="ctr">
              <a:buNone/>
            </a:pPr>
            <a:r>
              <a:rPr lang="en-US" dirty="0" smtClean="0">
                <a:latin typeface="+mn-lt"/>
                <a:hlinkClick r:id="rId2"/>
              </a:rPr>
              <a:t>serdman@niu.edu</a:t>
            </a:r>
            <a:endParaRPr lang="en-US" dirty="0" smtClean="0">
              <a:latin typeface="+mn-lt"/>
            </a:endParaRPr>
          </a:p>
          <a:p>
            <a:pPr algn="ctr">
              <a:buNone/>
            </a:pPr>
            <a:r>
              <a:rPr lang="en-US" dirty="0" smtClean="0">
                <a:latin typeface="+mn-lt"/>
              </a:rPr>
              <a:t>815-753-1004</a:t>
            </a:r>
            <a:endParaRPr lang="en-US"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latin typeface="+mj-lt"/>
              </a:rPr>
              <a:t>Regional History Center and </a:t>
            </a:r>
            <a:br>
              <a:rPr lang="en-US" sz="2800" dirty="0" smtClean="0">
                <a:latin typeface="+mj-lt"/>
              </a:rPr>
            </a:br>
            <a:r>
              <a:rPr lang="en-US" sz="2800" dirty="0" smtClean="0">
                <a:latin typeface="+mj-lt"/>
              </a:rPr>
              <a:t>University Archives</a:t>
            </a:r>
            <a:endParaRPr lang="en-US" sz="2800" dirty="0">
              <a:latin typeface="+mj-lt"/>
            </a:endParaRPr>
          </a:p>
        </p:txBody>
      </p:sp>
      <p:sp>
        <p:nvSpPr>
          <p:cNvPr id="4" name="Subtitle 3"/>
          <p:cNvSpPr>
            <a:spLocks noGrp="1"/>
          </p:cNvSpPr>
          <p:nvPr>
            <p:ph type="subTitle" idx="1"/>
          </p:nvPr>
        </p:nvSpPr>
        <p:spPr>
          <a:xfrm>
            <a:off x="1219200" y="4953000"/>
            <a:ext cx="6553200" cy="1143000"/>
          </a:xfrm>
        </p:spPr>
        <p:txBody>
          <a:bodyPr>
            <a:normAutofit/>
          </a:bodyPr>
          <a:lstStyle/>
          <a:p>
            <a:r>
              <a:rPr lang="en-US" dirty="0" smtClean="0"/>
              <a:t>Danielle </a:t>
            </a:r>
            <a:r>
              <a:rPr lang="en-US" dirty="0" err="1" smtClean="0"/>
              <a:t>Spalenka</a:t>
            </a:r>
            <a:endParaRPr lang="en-US" dirty="0" smtClean="0"/>
          </a:p>
          <a:p>
            <a:r>
              <a:rPr lang="en-US" dirty="0" smtClean="0"/>
              <a:t>	</a:t>
            </a:r>
            <a:endParaRPr lang="en-US"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Regional History Center</a:t>
            </a:r>
            <a:endParaRPr lang="en-US" dirty="0">
              <a:latin typeface="+mj-lt"/>
            </a:endParaRPr>
          </a:p>
        </p:txBody>
      </p:sp>
      <p:sp>
        <p:nvSpPr>
          <p:cNvPr id="3" name="Content Placeholder 2"/>
          <p:cNvSpPr>
            <a:spLocks noGrp="1"/>
          </p:cNvSpPr>
          <p:nvPr>
            <p:ph idx="1"/>
          </p:nvPr>
        </p:nvSpPr>
        <p:spPr/>
        <p:txBody>
          <a:bodyPr/>
          <a:lstStyle/>
          <a:p>
            <a:r>
              <a:rPr lang="en-US" dirty="0" smtClean="0">
                <a:latin typeface="+mj-lt"/>
              </a:rPr>
              <a:t>Mission Statement:</a:t>
            </a:r>
          </a:p>
          <a:p>
            <a:pPr lvl="1"/>
            <a:r>
              <a:rPr lang="en-US" dirty="0" smtClean="0">
                <a:latin typeface="+mj-lt"/>
              </a:rPr>
              <a:t>Collect, preserve, and make available to the public the most significant records of the northern Illinois region</a:t>
            </a:r>
          </a:p>
          <a:p>
            <a:pPr lvl="1"/>
            <a:r>
              <a:rPr lang="en-US" dirty="0" smtClean="0">
                <a:latin typeface="+mj-lt"/>
              </a:rPr>
              <a:t>Three sets of historical records</a:t>
            </a:r>
          </a:p>
          <a:p>
            <a:pPr lvl="2"/>
            <a:r>
              <a:rPr lang="en-US" dirty="0" smtClean="0">
                <a:latin typeface="+mj-lt"/>
              </a:rPr>
              <a:t>University Archives</a:t>
            </a:r>
          </a:p>
          <a:p>
            <a:pPr lvl="2"/>
            <a:r>
              <a:rPr lang="en-US" dirty="0" smtClean="0">
                <a:latin typeface="+mj-lt"/>
              </a:rPr>
              <a:t>Regional Collections</a:t>
            </a:r>
          </a:p>
          <a:p>
            <a:pPr lvl="2"/>
            <a:r>
              <a:rPr lang="en-US" dirty="0" smtClean="0">
                <a:latin typeface="+mj-lt"/>
              </a:rPr>
              <a:t>Local Government Records</a:t>
            </a:r>
            <a:endParaRPr lang="en-US"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Regional History Center</a:t>
            </a:r>
            <a:endParaRPr lang="en-US" dirty="0">
              <a:latin typeface="+mj-lt"/>
            </a:endParaRPr>
          </a:p>
        </p:txBody>
      </p:sp>
      <p:sp>
        <p:nvSpPr>
          <p:cNvPr id="3" name="Content Placeholder 2"/>
          <p:cNvSpPr>
            <a:spLocks noGrp="1"/>
          </p:cNvSpPr>
          <p:nvPr>
            <p:ph idx="1"/>
          </p:nvPr>
        </p:nvSpPr>
        <p:spPr/>
        <p:txBody>
          <a:bodyPr/>
          <a:lstStyle/>
          <a:p>
            <a:r>
              <a:rPr lang="en-US" dirty="0" smtClean="0">
                <a:latin typeface="+mj-lt"/>
              </a:rPr>
              <a:t>What is an archive?</a:t>
            </a:r>
          </a:p>
          <a:p>
            <a:pPr lvl="1"/>
            <a:r>
              <a:rPr lang="en-US" dirty="0" smtClean="0">
                <a:latin typeface="+mj-lt"/>
              </a:rPr>
              <a:t>To collect, preserve, and provide access to documents and records that have enduring historical value</a:t>
            </a:r>
          </a:p>
          <a:p>
            <a:pPr lvl="1"/>
            <a:r>
              <a:rPr lang="en-US" dirty="0" smtClean="0">
                <a:latin typeface="+mj-lt"/>
              </a:rPr>
              <a:t>Original and unique documents</a:t>
            </a:r>
          </a:p>
          <a:p>
            <a:pPr lvl="2"/>
            <a:r>
              <a:rPr lang="en-US" dirty="0" smtClean="0">
                <a:latin typeface="+mj-lt"/>
              </a:rPr>
              <a:t>Research notes</a:t>
            </a:r>
          </a:p>
          <a:p>
            <a:pPr lvl="2"/>
            <a:r>
              <a:rPr lang="en-US" dirty="0" smtClean="0">
                <a:latin typeface="+mj-lt"/>
              </a:rPr>
              <a:t>Papers</a:t>
            </a:r>
          </a:p>
          <a:p>
            <a:pPr lvl="2"/>
            <a:r>
              <a:rPr lang="en-US" dirty="0" smtClean="0">
                <a:latin typeface="+mj-lt"/>
              </a:rPr>
              <a:t>Annual reports and meeting minutes</a:t>
            </a:r>
            <a:endParaRPr lang="en-US"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r>
              <a:rPr lang="en-US" dirty="0" smtClean="0">
                <a:latin typeface="+mj-lt"/>
              </a:rPr>
              <a:t>The University Archives serves as the repository for all official records of NIU that have permanent historical or administrative value</a:t>
            </a:r>
          </a:p>
          <a:p>
            <a:endParaRPr lang="en-US" dirty="0"/>
          </a:p>
        </p:txBody>
      </p:sp>
      <p:pic>
        <p:nvPicPr>
          <p:cNvPr id="7" name="Content Placeholder 6" descr="cook.jpg"/>
          <p:cNvPicPr>
            <a:picLocks noGrp="1" noChangeAspect="1"/>
          </p:cNvPicPr>
          <p:nvPr>
            <p:ph sz="half" idx="2"/>
          </p:nvPr>
        </p:nvPicPr>
        <p:blipFill>
          <a:blip r:embed="rId2" cstate="print"/>
          <a:stretch>
            <a:fillRect/>
          </a:stretch>
        </p:blipFill>
        <p:spPr>
          <a:xfrm>
            <a:off x="5268875" y="1295400"/>
            <a:ext cx="2797249" cy="2133600"/>
          </a:xfrm>
        </p:spPr>
      </p:pic>
      <p:sp>
        <p:nvSpPr>
          <p:cNvPr id="5" name="Content Placeholder 4"/>
          <p:cNvSpPr>
            <a:spLocks noGrp="1"/>
          </p:cNvSpPr>
          <p:nvPr>
            <p:ph sz="half" idx="13"/>
          </p:nvPr>
        </p:nvSpPr>
        <p:spPr/>
        <p:txBody>
          <a:bodyPr>
            <a:normAutofit/>
          </a:bodyPr>
          <a:lstStyle/>
          <a:p>
            <a:r>
              <a:rPr lang="en-US" dirty="0" smtClean="0">
                <a:latin typeface="+mj-lt"/>
              </a:rPr>
              <a:t>We preserve all aspects of the University from its charter in 1895 to present</a:t>
            </a:r>
          </a:p>
          <a:p>
            <a:endParaRPr lang="en-US" dirty="0"/>
          </a:p>
        </p:txBody>
      </p:sp>
      <p:pic>
        <p:nvPicPr>
          <p:cNvPr id="8" name="Content Placeholder 7" descr="womensbaksetball.jpg"/>
          <p:cNvPicPr>
            <a:picLocks noGrp="1" noChangeAspect="1"/>
          </p:cNvPicPr>
          <p:nvPr>
            <p:ph sz="half" idx="14"/>
          </p:nvPr>
        </p:nvPicPr>
        <p:blipFill>
          <a:blip r:embed="rId3" cstate="print"/>
          <a:stretch>
            <a:fillRect/>
          </a:stretch>
        </p:blipFill>
        <p:spPr>
          <a:xfrm>
            <a:off x="5262034" y="3581400"/>
            <a:ext cx="2810931" cy="2133600"/>
          </a:xfrm>
        </p:spPr>
      </p:pic>
      <p:sp>
        <p:nvSpPr>
          <p:cNvPr id="2" name="Title 1"/>
          <p:cNvSpPr>
            <a:spLocks noGrp="1"/>
          </p:cNvSpPr>
          <p:nvPr>
            <p:ph type="title"/>
          </p:nvPr>
        </p:nvSpPr>
        <p:spPr/>
        <p:txBody>
          <a:bodyPr/>
          <a:lstStyle/>
          <a:p>
            <a:r>
              <a:rPr lang="en-US" dirty="0" smtClean="0">
                <a:latin typeface="+mj-lt"/>
              </a:rPr>
              <a:t>University Archives</a:t>
            </a:r>
            <a:endParaRPr lang="en-US"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University Archives</a:t>
            </a:r>
            <a:endParaRPr lang="en-US" dirty="0">
              <a:latin typeface="+mj-lt"/>
            </a:endParaRPr>
          </a:p>
        </p:txBody>
      </p:sp>
      <p:sp>
        <p:nvSpPr>
          <p:cNvPr id="3" name="Content Placeholder 2"/>
          <p:cNvSpPr>
            <a:spLocks noGrp="1"/>
          </p:cNvSpPr>
          <p:nvPr>
            <p:ph idx="1"/>
          </p:nvPr>
        </p:nvSpPr>
        <p:spPr/>
        <p:txBody>
          <a:bodyPr/>
          <a:lstStyle/>
          <a:p>
            <a:r>
              <a:rPr lang="en-US" dirty="0" smtClean="0">
                <a:latin typeface="+mj-lt"/>
              </a:rPr>
              <a:t>Types of university records</a:t>
            </a:r>
          </a:p>
          <a:p>
            <a:pPr lvl="1"/>
            <a:r>
              <a:rPr lang="en-US" dirty="0" smtClean="0">
                <a:latin typeface="+mj-lt"/>
              </a:rPr>
              <a:t>Board of Trustees proceedings</a:t>
            </a:r>
          </a:p>
          <a:p>
            <a:pPr lvl="1"/>
            <a:r>
              <a:rPr lang="en-US" dirty="0" smtClean="0">
                <a:latin typeface="+mj-lt"/>
              </a:rPr>
              <a:t>President’s and Provost’s office</a:t>
            </a:r>
          </a:p>
          <a:p>
            <a:pPr lvl="1"/>
            <a:r>
              <a:rPr lang="en-US" dirty="0" smtClean="0">
                <a:latin typeface="+mj-lt"/>
              </a:rPr>
              <a:t>College and department records</a:t>
            </a:r>
          </a:p>
          <a:p>
            <a:pPr lvl="1"/>
            <a:r>
              <a:rPr lang="en-US" dirty="0" smtClean="0">
                <a:latin typeface="+mj-lt"/>
              </a:rPr>
              <a:t>Faculty and student papers</a:t>
            </a:r>
          </a:p>
          <a:p>
            <a:pPr lvl="1"/>
            <a:r>
              <a:rPr lang="en-US" dirty="0" smtClean="0">
                <a:latin typeface="+mj-lt"/>
              </a:rPr>
              <a:t>Extensive photographs of campus life</a:t>
            </a:r>
            <a:endParaRPr lang="en-US"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sp>
        <p:nvSpPr>
          <p:cNvPr id="3" name="Content Placeholder 2"/>
          <p:cNvSpPr>
            <a:spLocks noGrp="1"/>
          </p:cNvSpPr>
          <p:nvPr>
            <p:ph idx="1"/>
          </p:nvPr>
        </p:nvSpPr>
        <p:spPr>
          <a:xfrm>
            <a:off x="457200" y="2362200"/>
            <a:ext cx="7848600" cy="3657600"/>
          </a:xfrm>
        </p:spPr>
        <p:txBody>
          <a:bodyPr/>
          <a:lstStyle/>
          <a:p>
            <a:pPr>
              <a:buNone/>
            </a:pPr>
            <a:r>
              <a:rPr lang="en-US" dirty="0" smtClean="0"/>
              <a:t>The digital objects that Dr. Creamer has created in the course of her research are more fragile than most of the artifacts she has excavated.</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latin typeface="+mj-lt"/>
              </a:rPr>
              <a:t>Not only do we accept paper records but also born-digital and electronic records</a:t>
            </a:r>
          </a:p>
          <a:p>
            <a:endParaRPr lang="en-US" dirty="0" smtClean="0">
              <a:latin typeface="+mj-lt"/>
            </a:endParaRPr>
          </a:p>
          <a:p>
            <a:r>
              <a:rPr lang="en-US" sz="2600" dirty="0" smtClean="0">
                <a:latin typeface="+mj-lt"/>
              </a:rPr>
              <a:t>Digital records preserved by University Archives will be made available to researchers through </a:t>
            </a:r>
            <a:r>
              <a:rPr lang="en-US" sz="2600" dirty="0" err="1" smtClean="0">
                <a:latin typeface="+mj-lt"/>
              </a:rPr>
              <a:t>Huskie</a:t>
            </a:r>
            <a:r>
              <a:rPr lang="en-US" sz="2600" dirty="0" smtClean="0">
                <a:latin typeface="+mj-lt"/>
              </a:rPr>
              <a:t> Commons</a:t>
            </a:r>
          </a:p>
          <a:p>
            <a:endParaRPr lang="en-US" dirty="0"/>
          </a:p>
        </p:txBody>
      </p:sp>
      <p:pic>
        <p:nvPicPr>
          <p:cNvPr id="5" name="Content Placeholder 4" descr="floppy.jpg"/>
          <p:cNvPicPr>
            <a:picLocks noGrp="1" noChangeAspect="1"/>
          </p:cNvPicPr>
          <p:nvPr>
            <p:ph sz="half" idx="2"/>
          </p:nvPr>
        </p:nvPicPr>
        <p:blipFill>
          <a:blip r:embed="rId2" cstate="print"/>
          <a:stretch>
            <a:fillRect/>
          </a:stretch>
        </p:blipFill>
        <p:spPr>
          <a:xfrm>
            <a:off x="5257800" y="1524001"/>
            <a:ext cx="3115459" cy="4074586"/>
          </a:xfrm>
        </p:spPr>
      </p:pic>
      <p:sp>
        <p:nvSpPr>
          <p:cNvPr id="2" name="Title 1"/>
          <p:cNvSpPr>
            <a:spLocks noGrp="1"/>
          </p:cNvSpPr>
          <p:nvPr>
            <p:ph type="title"/>
          </p:nvPr>
        </p:nvSpPr>
        <p:spPr/>
        <p:txBody>
          <a:bodyPr/>
          <a:lstStyle/>
          <a:p>
            <a:r>
              <a:rPr lang="en-US" dirty="0" smtClean="0">
                <a:latin typeface="+mj-lt"/>
              </a:rPr>
              <a:t>University Archives</a:t>
            </a:r>
            <a:endParaRPr lang="en-US"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latin typeface="+mj-lt"/>
              </a:rPr>
              <a:t>Should I give my materials to the archives?</a:t>
            </a:r>
          </a:p>
          <a:p>
            <a:pPr lvl="1"/>
            <a:r>
              <a:rPr lang="en-US" dirty="0" smtClean="0">
                <a:latin typeface="+mj-lt"/>
              </a:rPr>
              <a:t>Yes! Your work helps tell the story of NIU</a:t>
            </a:r>
          </a:p>
          <a:p>
            <a:pPr lvl="1"/>
            <a:r>
              <a:rPr lang="en-US" dirty="0" smtClean="0">
                <a:latin typeface="+mj-lt"/>
              </a:rPr>
              <a:t>“Archival worthy”</a:t>
            </a:r>
            <a:endParaRPr lang="en-US" dirty="0">
              <a:latin typeface="+mj-lt"/>
            </a:endParaRPr>
          </a:p>
        </p:txBody>
      </p:sp>
      <p:sp>
        <p:nvSpPr>
          <p:cNvPr id="4" name="Content Placeholder 3"/>
          <p:cNvSpPr>
            <a:spLocks noGrp="1"/>
          </p:cNvSpPr>
          <p:nvPr>
            <p:ph sz="half" idx="2"/>
          </p:nvPr>
        </p:nvSpPr>
        <p:spPr/>
        <p:txBody>
          <a:bodyPr/>
          <a:lstStyle/>
          <a:p>
            <a:r>
              <a:rPr lang="en-US" dirty="0" smtClean="0">
                <a:latin typeface="+mj-lt"/>
              </a:rPr>
              <a:t>Think about preserving your records NOW</a:t>
            </a:r>
          </a:p>
          <a:p>
            <a:pPr lvl="1"/>
            <a:r>
              <a:rPr lang="en-US" dirty="0" smtClean="0">
                <a:latin typeface="+mj-lt"/>
              </a:rPr>
              <a:t>It is much easier to simply “delete” a digital file that has archival value</a:t>
            </a:r>
          </a:p>
          <a:p>
            <a:pPr lvl="1"/>
            <a:r>
              <a:rPr lang="en-US" dirty="0" smtClean="0">
                <a:latin typeface="+mj-lt"/>
              </a:rPr>
              <a:t>Playing a more active role</a:t>
            </a:r>
          </a:p>
          <a:p>
            <a:pPr lvl="2"/>
            <a:r>
              <a:rPr lang="en-US" dirty="0" smtClean="0">
                <a:latin typeface="+mj-lt"/>
              </a:rPr>
              <a:t>E-mail us your stuff!</a:t>
            </a:r>
          </a:p>
          <a:p>
            <a:pPr lvl="3"/>
            <a:r>
              <a:rPr lang="en-US" dirty="0" smtClean="0">
                <a:latin typeface="+mj-lt"/>
              </a:rPr>
              <a:t>Memos, meeting minutes, notes, newsletters</a:t>
            </a:r>
            <a:endParaRPr lang="en-US" dirty="0">
              <a:latin typeface="+mj-lt"/>
            </a:endParaRPr>
          </a:p>
        </p:txBody>
      </p:sp>
      <p:sp>
        <p:nvSpPr>
          <p:cNvPr id="2" name="Title 1"/>
          <p:cNvSpPr>
            <a:spLocks noGrp="1"/>
          </p:cNvSpPr>
          <p:nvPr>
            <p:ph type="title"/>
          </p:nvPr>
        </p:nvSpPr>
        <p:spPr/>
        <p:txBody>
          <a:bodyPr/>
          <a:lstStyle/>
          <a:p>
            <a:r>
              <a:rPr lang="en-US" dirty="0" smtClean="0">
                <a:latin typeface="+mj-lt"/>
              </a:rPr>
              <a:t>University Archives and You</a:t>
            </a:r>
            <a:endParaRPr lang="en-US"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sp>
        <p:nvSpPr>
          <p:cNvPr id="3" name="Content Placeholder 2"/>
          <p:cNvSpPr>
            <a:spLocks noGrp="1"/>
          </p:cNvSpPr>
          <p:nvPr>
            <p:ph idx="1"/>
          </p:nvPr>
        </p:nvSpPr>
        <p:spPr>
          <a:xfrm>
            <a:off x="0" y="1676400"/>
            <a:ext cx="9144000" cy="3657600"/>
          </a:xfrm>
        </p:spPr>
        <p:txBody>
          <a:bodyPr>
            <a:normAutofit fontScale="92500" lnSpcReduction="10000"/>
          </a:bodyPr>
          <a:lstStyle/>
          <a:p>
            <a:pPr>
              <a:buNone/>
            </a:pPr>
            <a:endParaRPr lang="en-US" dirty="0" smtClean="0"/>
          </a:p>
          <a:p>
            <a:pPr algn="ctr">
              <a:buNone/>
            </a:pPr>
            <a:r>
              <a:rPr lang="en-US" sz="4000" dirty="0" smtClean="0">
                <a:latin typeface="Lucida Calligraphy" pitchFamily="66" charset="0"/>
              </a:rPr>
              <a:t>The Dead Sea Scrolls </a:t>
            </a:r>
            <a:r>
              <a:rPr lang="en-US" sz="4000" dirty="0" smtClean="0">
                <a:latin typeface="Lucida Calligraphy" pitchFamily="66" charset="0"/>
              </a:rPr>
              <a:t/>
            </a:r>
            <a:br>
              <a:rPr lang="en-US" sz="4000" dirty="0" smtClean="0">
                <a:latin typeface="Lucida Calligraphy" pitchFamily="66" charset="0"/>
              </a:rPr>
            </a:br>
            <a:r>
              <a:rPr lang="en-US" sz="2600" dirty="0" smtClean="0">
                <a:latin typeface="Lucida Calligraphy" pitchFamily="66" charset="0"/>
              </a:rPr>
              <a:t>408 B.C.E – 318 C.E.</a:t>
            </a:r>
            <a:endParaRPr lang="en-US" sz="4000" dirty="0" smtClean="0">
              <a:latin typeface="Lucida Calligraphy" pitchFamily="66" charset="0"/>
            </a:endParaRPr>
          </a:p>
          <a:p>
            <a:pPr algn="ctr">
              <a:buNone/>
            </a:pPr>
            <a:r>
              <a:rPr lang="en-US" dirty="0" smtClean="0"/>
              <a:t/>
            </a:r>
            <a:br>
              <a:rPr lang="en-US" dirty="0" smtClean="0"/>
            </a:br>
            <a:r>
              <a:rPr lang="en-US" dirty="0" smtClean="0"/>
              <a:t>vs. </a:t>
            </a:r>
            <a:br>
              <a:rPr lang="en-US" dirty="0" smtClean="0"/>
            </a:br>
            <a:endParaRPr lang="en-US" dirty="0" smtClean="0"/>
          </a:p>
          <a:p>
            <a:pPr algn="ctr">
              <a:buNone/>
            </a:pPr>
            <a:r>
              <a:rPr lang="en-US" sz="2800" dirty="0" smtClean="0">
                <a:latin typeface="Lucida Sans Typewriter" pitchFamily="49" charset="0"/>
              </a:rPr>
              <a:t>The First Presidential Campaign </a:t>
            </a:r>
            <a:r>
              <a:rPr lang="en-US" sz="2800" dirty="0" smtClean="0">
                <a:latin typeface="Lucida Sans Typewriter" pitchFamily="49" charset="0"/>
              </a:rPr>
              <a:t>Website</a:t>
            </a:r>
            <a:br>
              <a:rPr lang="en-US" sz="2800" dirty="0" smtClean="0">
                <a:latin typeface="Lucida Sans Typewriter" pitchFamily="49" charset="0"/>
              </a:rPr>
            </a:br>
            <a:r>
              <a:rPr lang="en-US" sz="2600" dirty="0" smtClean="0">
                <a:latin typeface="Lucida Sans Typewriter" pitchFamily="49" charset="0"/>
              </a:rPr>
              <a:t>1995</a:t>
            </a:r>
            <a:endParaRPr lang="en-US" sz="2800" dirty="0" smtClean="0">
              <a:latin typeface="Lucida Sans Typewriter" pitchFamily="49" charset="0"/>
            </a:endParaRP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pic>
        <p:nvPicPr>
          <p:cNvPr id="5" name="Content Placeholder 4" descr="DSScave.jpg"/>
          <p:cNvPicPr>
            <a:picLocks noGrp="1" noChangeAspect="1"/>
          </p:cNvPicPr>
          <p:nvPr>
            <p:ph idx="1"/>
          </p:nvPr>
        </p:nvPicPr>
        <p:blipFill>
          <a:blip r:embed="rId3" cstate="print"/>
          <a:stretch>
            <a:fillRect/>
          </a:stretch>
        </p:blipFill>
        <p:spPr>
          <a:xfrm>
            <a:off x="762000" y="1718846"/>
            <a:ext cx="2133600" cy="1320546"/>
          </a:xfrm>
        </p:spPr>
      </p:pic>
      <p:pic>
        <p:nvPicPr>
          <p:cNvPr id="6" name="Picture 5" descr="FixingDSS.JPG"/>
          <p:cNvPicPr>
            <a:picLocks noChangeAspect="1"/>
          </p:cNvPicPr>
          <p:nvPr/>
        </p:nvPicPr>
        <p:blipFill>
          <a:blip r:embed="rId4" cstate="print"/>
          <a:stretch>
            <a:fillRect/>
          </a:stretch>
        </p:blipFill>
        <p:spPr>
          <a:xfrm>
            <a:off x="1801832" y="4062412"/>
            <a:ext cx="2857500" cy="1500188"/>
          </a:xfrm>
          <a:prstGeom prst="rect">
            <a:avLst/>
          </a:prstGeom>
        </p:spPr>
      </p:pic>
      <p:pic>
        <p:nvPicPr>
          <p:cNvPr id="7" name="Picture 6" descr="LookingAtDSS.JPG"/>
          <p:cNvPicPr>
            <a:picLocks noChangeAspect="1"/>
          </p:cNvPicPr>
          <p:nvPr/>
        </p:nvPicPr>
        <p:blipFill>
          <a:blip r:embed="rId5" cstate="print"/>
          <a:stretch>
            <a:fillRect/>
          </a:stretch>
        </p:blipFill>
        <p:spPr>
          <a:xfrm>
            <a:off x="5689104" y="1676400"/>
            <a:ext cx="2588270" cy="3886200"/>
          </a:xfrm>
          <a:prstGeom prst="rect">
            <a:avLst/>
          </a:prstGeom>
        </p:spPr>
      </p:pic>
      <p:sp>
        <p:nvSpPr>
          <p:cNvPr id="9" name="TextBox 8"/>
          <p:cNvSpPr txBox="1"/>
          <p:nvPr/>
        </p:nvSpPr>
        <p:spPr>
          <a:xfrm>
            <a:off x="0" y="1304092"/>
            <a:ext cx="2988319" cy="338554"/>
          </a:xfrm>
          <a:prstGeom prst="rect">
            <a:avLst/>
          </a:prstGeom>
          <a:noFill/>
        </p:spPr>
        <p:txBody>
          <a:bodyPr wrap="none" rtlCol="0">
            <a:spAutoFit/>
          </a:bodyPr>
          <a:lstStyle/>
          <a:p>
            <a:r>
              <a:rPr lang="en-US" sz="1600" b="1" dirty="0" smtClean="0">
                <a:latin typeface="Lucida Calligraphy" pitchFamily="66" charset="0"/>
              </a:rPr>
              <a:t>Neglected for centuries…</a:t>
            </a:r>
            <a:endParaRPr lang="en-US" sz="1600" b="1" dirty="0">
              <a:latin typeface="Lucida Calligraphy" pitchFamily="66" charset="0"/>
            </a:endParaRPr>
          </a:p>
        </p:txBody>
      </p:sp>
      <p:sp>
        <p:nvSpPr>
          <p:cNvPr id="10" name="TextBox 9"/>
          <p:cNvSpPr txBox="1"/>
          <p:nvPr/>
        </p:nvSpPr>
        <p:spPr>
          <a:xfrm>
            <a:off x="1524000" y="3090446"/>
            <a:ext cx="1451038" cy="338554"/>
          </a:xfrm>
          <a:prstGeom prst="rect">
            <a:avLst/>
          </a:prstGeom>
          <a:noFill/>
        </p:spPr>
        <p:txBody>
          <a:bodyPr wrap="none" rtlCol="0">
            <a:spAutoFit/>
          </a:bodyPr>
          <a:lstStyle/>
          <a:p>
            <a:r>
              <a:rPr lang="en-US" sz="1600" b="1" dirty="0" smtClean="0">
                <a:latin typeface="Lucida Calligraphy" pitchFamily="66" charset="0"/>
              </a:rPr>
              <a:t>…in a cave.</a:t>
            </a:r>
            <a:endParaRPr lang="en-US" sz="1600" b="1" dirty="0">
              <a:latin typeface="Lucida Calligraphy" pitchFamily="66" charset="0"/>
            </a:endParaRPr>
          </a:p>
        </p:txBody>
      </p:sp>
      <p:sp>
        <p:nvSpPr>
          <p:cNvPr id="11" name="TextBox 10"/>
          <p:cNvSpPr txBox="1"/>
          <p:nvPr/>
        </p:nvSpPr>
        <p:spPr>
          <a:xfrm>
            <a:off x="2373332" y="3733800"/>
            <a:ext cx="2427268" cy="338554"/>
          </a:xfrm>
          <a:prstGeom prst="rect">
            <a:avLst/>
          </a:prstGeom>
          <a:noFill/>
        </p:spPr>
        <p:txBody>
          <a:bodyPr wrap="none" rtlCol="0">
            <a:spAutoFit/>
          </a:bodyPr>
          <a:lstStyle/>
          <a:p>
            <a:r>
              <a:rPr lang="en-US" sz="1600" b="1" dirty="0" smtClean="0">
                <a:latin typeface="Lucida Calligraphy" pitchFamily="66" charset="0"/>
              </a:rPr>
              <a:t>Carefully restored…</a:t>
            </a:r>
            <a:endParaRPr lang="en-US" sz="1600" b="1" dirty="0">
              <a:latin typeface="Lucida Calligraphy" pitchFamily="66" charset="0"/>
            </a:endParaRPr>
          </a:p>
        </p:txBody>
      </p:sp>
      <p:sp>
        <p:nvSpPr>
          <p:cNvPr id="12" name="TextBox 11"/>
          <p:cNvSpPr txBox="1"/>
          <p:nvPr/>
        </p:nvSpPr>
        <p:spPr>
          <a:xfrm>
            <a:off x="3962400" y="5605046"/>
            <a:ext cx="4648200" cy="338554"/>
          </a:xfrm>
          <a:prstGeom prst="rect">
            <a:avLst/>
          </a:prstGeom>
          <a:noFill/>
        </p:spPr>
        <p:txBody>
          <a:bodyPr wrap="square" rtlCol="0">
            <a:spAutoFit/>
          </a:bodyPr>
          <a:lstStyle/>
          <a:p>
            <a:r>
              <a:rPr lang="en-US" sz="1600" b="1" dirty="0" smtClean="0">
                <a:latin typeface="Lucida Calligraphy" pitchFamily="66" charset="0"/>
              </a:rPr>
              <a:t>…and preserved for future generations.</a:t>
            </a:r>
            <a:endParaRPr lang="en-US" sz="1600" b="1" dirty="0">
              <a:latin typeface="Lucida Calligraphy"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sp>
        <p:nvSpPr>
          <p:cNvPr id="3" name="Content Placeholder 2"/>
          <p:cNvSpPr>
            <a:spLocks noGrp="1"/>
          </p:cNvSpPr>
          <p:nvPr>
            <p:ph idx="1"/>
          </p:nvPr>
        </p:nvSpPr>
        <p:spPr>
          <a:xfrm>
            <a:off x="0" y="1524000"/>
            <a:ext cx="8991600" cy="762000"/>
          </a:xfrm>
        </p:spPr>
        <p:txBody>
          <a:bodyPr>
            <a:normAutofit/>
          </a:bodyPr>
          <a:lstStyle/>
          <a:p>
            <a:pPr>
              <a:buNone/>
            </a:pPr>
            <a:r>
              <a:rPr lang="en-US" sz="1800" b="1" dirty="0" smtClean="0">
                <a:latin typeface="Lucida Sans Typewriter" pitchFamily="49" charset="0"/>
              </a:rPr>
              <a:t>1996: </a:t>
            </a:r>
            <a:r>
              <a:rPr lang="en-US" sz="1800" dirty="0" smtClean="0">
                <a:latin typeface="Lucida Sans Typewriter" pitchFamily="49" charset="0"/>
              </a:rPr>
              <a:t>The first candidate to use the World Wide Web in his Presidential Campaign, William Jefferson Clinton, is elected.</a:t>
            </a:r>
          </a:p>
          <a:p>
            <a:endParaRPr lang="en-US" sz="1800" dirty="0"/>
          </a:p>
        </p:txBody>
      </p:sp>
      <p:sp>
        <p:nvSpPr>
          <p:cNvPr id="4" name="Content Placeholder 2"/>
          <p:cNvSpPr txBox="1">
            <a:spLocks/>
          </p:cNvSpPr>
          <p:nvPr/>
        </p:nvSpPr>
        <p:spPr>
          <a:xfrm>
            <a:off x="0" y="2286000"/>
            <a:ext cx="9144000" cy="4572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b="1" dirty="0" smtClean="0">
                <a:latin typeface="Lucida Sans Typewriter" pitchFamily="49" charset="0"/>
                <a:cs typeface="Arial" pitchFamily="34" charset="0"/>
              </a:rPr>
              <a:t>18 Years Later</a:t>
            </a:r>
            <a:r>
              <a:rPr kumimoji="0" lang="en-US" b="1" i="0" u="none" strike="noStrike" kern="1200" cap="none" spc="0" normalizeH="0" baseline="0" noProof="0" dirty="0" smtClean="0">
                <a:ln>
                  <a:noFill/>
                </a:ln>
                <a:solidFill>
                  <a:schemeClr val="tx1"/>
                </a:solidFill>
                <a:effectLst/>
                <a:uLnTx/>
                <a:uFillTx/>
                <a:latin typeface="Lucida Sans Typewriter" pitchFamily="49" charset="0"/>
                <a:ea typeface="+mn-ea"/>
                <a:cs typeface="Arial" pitchFamily="34" charset="0"/>
              </a:rPr>
              <a:t>: </a:t>
            </a:r>
            <a:r>
              <a:rPr kumimoji="0" lang="en-US" b="0" i="0" u="none" strike="noStrike" kern="1200" cap="none" spc="0" normalizeH="0" baseline="0" noProof="0" dirty="0" smtClean="0">
                <a:ln>
                  <a:noFill/>
                </a:ln>
                <a:solidFill>
                  <a:schemeClr val="tx1"/>
                </a:solidFill>
                <a:effectLst/>
                <a:uLnTx/>
                <a:uFillTx/>
                <a:latin typeface="Lucida Sans Typewriter" pitchFamily="49" charset="0"/>
                <a:ea typeface="+mn-ea"/>
                <a:cs typeface="Arial" pitchFamily="34" charset="0"/>
              </a:rPr>
              <a:t>All that</a:t>
            </a:r>
            <a:r>
              <a:rPr kumimoji="0" lang="en-US" b="0" i="0" u="none" strike="noStrike" kern="1200" cap="none" spc="0" normalizeH="0" noProof="0" dirty="0" smtClean="0">
                <a:ln>
                  <a:noFill/>
                </a:ln>
                <a:solidFill>
                  <a:schemeClr val="tx1"/>
                </a:solidFill>
                <a:effectLst/>
                <a:uLnTx/>
                <a:uFillTx/>
                <a:latin typeface="Lucida Sans Typewriter" pitchFamily="49" charset="0"/>
                <a:ea typeface="+mn-ea"/>
                <a:cs typeface="Arial" pitchFamily="34" charset="0"/>
              </a:rPr>
              <a:t> remains is </a:t>
            </a:r>
            <a:r>
              <a:rPr kumimoji="0" lang="en-US" b="0" i="0" u="none" strike="noStrike" kern="1200" cap="none" spc="0" normalizeH="0" baseline="0" noProof="0" dirty="0" smtClean="0">
                <a:ln>
                  <a:noFill/>
                </a:ln>
                <a:solidFill>
                  <a:schemeClr val="tx1"/>
                </a:solidFill>
                <a:effectLst/>
                <a:uLnTx/>
                <a:uFillTx/>
                <a:latin typeface="Lucida Sans Typewriter" pitchFamily="49" charset="0"/>
                <a:ea typeface="+mn-ea"/>
                <a:cs typeface="Arial" pitchFamily="34" charset="0"/>
              </a:rPr>
              <a:t>a screen shot of the initial</a:t>
            </a:r>
            <a:r>
              <a:rPr kumimoji="0" lang="en-US" b="0" i="0" u="none" strike="noStrike" kern="1200" cap="none" spc="0" normalizeH="0" noProof="0" dirty="0" smtClean="0">
                <a:ln>
                  <a:noFill/>
                </a:ln>
                <a:solidFill>
                  <a:schemeClr val="tx1"/>
                </a:solidFill>
                <a:effectLst/>
                <a:uLnTx/>
                <a:uFillTx/>
                <a:latin typeface="Lucida Sans Typewriter" pitchFamily="49" charset="0"/>
                <a:ea typeface="+mn-ea"/>
                <a:cs typeface="Arial" pitchFamily="34" charset="0"/>
              </a:rPr>
              <a:t> page</a:t>
            </a:r>
            <a:r>
              <a:rPr kumimoji="0" lang="en-US" b="0" i="0" u="none" strike="noStrike" kern="1200" cap="none" spc="0" normalizeH="0" baseline="0" noProof="0" dirty="0" smtClean="0">
                <a:ln>
                  <a:noFill/>
                </a:ln>
                <a:solidFill>
                  <a:schemeClr val="tx1"/>
                </a:solidFill>
                <a:effectLst/>
                <a:uLnTx/>
                <a:uFillTx/>
                <a:latin typeface="Lucida Sans Typewriter" pitchFamily="49" charset="0"/>
                <a:ea typeface="+mn-ea"/>
                <a:cs typeface="Arial" pitchFamily="34" charset="0"/>
              </a:rPr>
              <a:t>.</a:t>
            </a:r>
          </a:p>
          <a:p>
            <a:pPr marL="342900" marR="0" lvl="0" indent="-342900" defTabSz="914400" rtl="0" eaLnBrk="1" fontAlgn="auto" latinLnBrk="0" hangingPunct="1">
              <a:lnSpc>
                <a:spcPct val="100000"/>
              </a:lnSpc>
              <a:spcBef>
                <a:spcPct val="20000"/>
              </a:spcBef>
              <a:spcAft>
                <a:spcPts val="0"/>
              </a:spcAft>
              <a:buClrTx/>
              <a:buSzTx/>
              <a:tabLst/>
              <a:defRPr/>
            </a:pPr>
            <a:endParaRPr kumimoji="0" lang="en-US"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5" name="Picture 4" descr="'96 ClintonInNetscape.jpg"/>
          <p:cNvPicPr>
            <a:picLocks noChangeAspect="1"/>
          </p:cNvPicPr>
          <p:nvPr/>
        </p:nvPicPr>
        <p:blipFill>
          <a:blip r:embed="rId3" cstate="print"/>
          <a:stretch>
            <a:fillRect/>
          </a:stretch>
        </p:blipFill>
        <p:spPr>
          <a:xfrm>
            <a:off x="533400" y="3048000"/>
            <a:ext cx="4368800" cy="3276600"/>
          </a:xfrm>
          <a:prstGeom prst="rect">
            <a:avLst/>
          </a:prstGeom>
        </p:spPr>
      </p:pic>
      <p:sp>
        <p:nvSpPr>
          <p:cNvPr id="7" name="Content Placeholder 2"/>
          <p:cNvSpPr txBox="1">
            <a:spLocks/>
          </p:cNvSpPr>
          <p:nvPr/>
        </p:nvSpPr>
        <p:spPr>
          <a:xfrm>
            <a:off x="5181600" y="3352800"/>
            <a:ext cx="3733800" cy="2514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1" u="none" strike="noStrike" kern="1200" cap="none" spc="0" normalizeH="0" baseline="0" noProof="0" dirty="0" smtClean="0">
                <a:ln>
                  <a:noFill/>
                </a:ln>
                <a:solidFill>
                  <a:schemeClr val="tx1"/>
                </a:solidFill>
                <a:effectLst/>
                <a:uLnTx/>
                <a:uFillTx/>
                <a:latin typeface="Lucida Sans Typewriter" pitchFamily="49" charset="0"/>
                <a:ea typeface="+mn-ea"/>
                <a:cs typeface="Arial" pitchFamily="34" charset="0"/>
              </a:rPr>
              <a:t>“Historians studying the 1996</a:t>
            </a:r>
            <a:r>
              <a:rPr kumimoji="0" lang="en-US" b="1" i="1" u="none" strike="noStrike" kern="1200" cap="none" spc="0" normalizeH="0" noProof="0" dirty="0" smtClean="0">
                <a:ln>
                  <a:noFill/>
                </a:ln>
                <a:solidFill>
                  <a:schemeClr val="tx1"/>
                </a:solidFill>
                <a:effectLst/>
                <a:uLnTx/>
                <a:uFillTx/>
                <a:latin typeface="Lucida Sans Typewriter" pitchFamily="49" charset="0"/>
                <a:ea typeface="+mn-ea"/>
                <a:cs typeface="Arial" pitchFamily="34" charset="0"/>
              </a:rPr>
              <a:t> elections will have to write their accounts without these important pieces of historical evidence.” </a:t>
            </a:r>
            <a:br>
              <a:rPr kumimoji="0" lang="en-US" b="1" i="1" u="none" strike="noStrike" kern="1200" cap="none" spc="0" normalizeH="0" noProof="0" dirty="0" smtClean="0">
                <a:ln>
                  <a:noFill/>
                </a:ln>
                <a:solidFill>
                  <a:schemeClr val="tx1"/>
                </a:solidFill>
                <a:effectLst/>
                <a:uLnTx/>
                <a:uFillTx/>
                <a:latin typeface="Lucida Sans Typewriter" pitchFamily="49" charset="0"/>
                <a:ea typeface="+mn-ea"/>
                <a:cs typeface="Arial" pitchFamily="34" charset="0"/>
              </a:rPr>
            </a:br>
            <a:endParaRPr kumimoji="0" lang="en-US" b="1" i="1" u="none" strike="noStrike" kern="1200" cap="none" spc="0" normalizeH="0" noProof="0" dirty="0" smtClean="0">
              <a:ln>
                <a:noFill/>
              </a:ln>
              <a:solidFill>
                <a:schemeClr val="tx1"/>
              </a:solidFill>
              <a:effectLst/>
              <a:uLnTx/>
              <a:uFillTx/>
              <a:latin typeface="Lucida Sans Typewriter" pitchFamily="49" charset="0"/>
              <a:ea typeface="+mn-ea"/>
              <a:cs typeface="Arial" pitchFamily="34" charset="0"/>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1" u="none" strike="noStrike" kern="1200" cap="none" spc="0" normalizeH="0" noProof="0" dirty="0" smtClean="0">
                <a:ln>
                  <a:noFill/>
                </a:ln>
                <a:solidFill>
                  <a:schemeClr val="tx1"/>
                </a:solidFill>
                <a:effectLst/>
                <a:uLnTx/>
                <a:uFillTx/>
                <a:latin typeface="Lucida Sans Typewriter" pitchFamily="49" charset="0"/>
                <a:ea typeface="+mn-ea"/>
                <a:cs typeface="Arial" pitchFamily="34" charset="0"/>
              </a:rPr>
              <a:t> –The Library of Congress</a:t>
            </a:r>
            <a:endParaRPr kumimoji="0" lang="en-US" b="0" i="1" u="none" strike="noStrike" kern="1200" cap="none" spc="0" normalizeH="0" baseline="0" noProof="0" dirty="0" smtClean="0">
              <a:ln>
                <a:noFill/>
              </a:ln>
              <a:solidFill>
                <a:schemeClr val="tx1"/>
              </a:solidFill>
              <a:effectLst/>
              <a:uLnTx/>
              <a:uFillTx/>
              <a:latin typeface="Lucida Sans Typewriter" pitchFamily="49" charset="0"/>
              <a:ea typeface="+mn-ea"/>
              <a:cs typeface="Arial" pitchFamily="34" charset="0"/>
            </a:endParaRPr>
          </a:p>
          <a:p>
            <a:pPr marL="342900" marR="0" lvl="0" indent="-342900" defTabSz="914400" rtl="0" eaLnBrk="1" fontAlgn="auto" latinLnBrk="0" hangingPunct="1">
              <a:lnSpc>
                <a:spcPct val="100000"/>
              </a:lnSpc>
              <a:spcBef>
                <a:spcPct val="20000"/>
              </a:spcBef>
              <a:spcAft>
                <a:spcPts val="0"/>
              </a:spcAft>
              <a:buClrTx/>
              <a:buSzTx/>
              <a:tabLst/>
              <a:defRPr/>
            </a:pPr>
            <a:endParaRPr kumimoji="0" lang="en-US" b="0" i="1"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sp>
        <p:nvSpPr>
          <p:cNvPr id="3" name="Content Placeholder 2"/>
          <p:cNvSpPr>
            <a:spLocks noGrp="1"/>
          </p:cNvSpPr>
          <p:nvPr>
            <p:ph idx="1"/>
          </p:nvPr>
        </p:nvSpPr>
        <p:spPr>
          <a:xfrm>
            <a:off x="457200" y="1447800"/>
            <a:ext cx="7848600" cy="3657600"/>
          </a:xfrm>
        </p:spPr>
        <p:txBody>
          <a:bodyPr/>
          <a:lstStyle/>
          <a:p>
            <a:pPr>
              <a:buNone/>
            </a:pPr>
            <a:r>
              <a:rPr lang="en-US" dirty="0" smtClean="0"/>
              <a:t>But….. Why?</a:t>
            </a:r>
          </a:p>
          <a:p>
            <a:pPr>
              <a:buNone/>
            </a:pPr>
            <a:endParaRPr lang="en-US" dirty="0" smtClean="0"/>
          </a:p>
          <a:p>
            <a:pPr>
              <a:buNone/>
            </a:pPr>
            <a:r>
              <a:rPr lang="en-US" dirty="0" smtClean="0"/>
              <a:t>3 Reasons, Actually…</a:t>
            </a:r>
          </a:p>
          <a:p>
            <a:pPr lvl="2"/>
            <a:r>
              <a:rPr lang="en-US" dirty="0" smtClean="0"/>
              <a:t>Media Obsolescence</a:t>
            </a:r>
          </a:p>
          <a:p>
            <a:pPr lvl="2"/>
            <a:r>
              <a:rPr lang="en-US" dirty="0" smtClean="0"/>
              <a:t>Format</a:t>
            </a:r>
            <a:r>
              <a:rPr lang="en-US" dirty="0" smtClean="0"/>
              <a:t> </a:t>
            </a:r>
            <a:r>
              <a:rPr lang="en-US" dirty="0" smtClean="0"/>
              <a:t>Obsolescence</a:t>
            </a:r>
          </a:p>
          <a:p>
            <a:pPr lvl="2"/>
            <a:r>
              <a:rPr lang="en-US" dirty="0" smtClean="0"/>
              <a:t>Bit Rot</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pic>
        <p:nvPicPr>
          <p:cNvPr id="5" name="Picture 4" descr="rtf-error.gif"/>
          <p:cNvPicPr>
            <a:picLocks noChangeAspect="1"/>
          </p:cNvPicPr>
          <p:nvPr/>
        </p:nvPicPr>
        <p:blipFill>
          <a:blip r:embed="rId3" cstate="print"/>
          <a:stretch>
            <a:fillRect/>
          </a:stretch>
        </p:blipFill>
        <p:spPr>
          <a:xfrm>
            <a:off x="381000" y="1447800"/>
            <a:ext cx="3943350" cy="2028825"/>
          </a:xfrm>
          <a:prstGeom prst="rect">
            <a:avLst/>
          </a:prstGeom>
        </p:spPr>
      </p:pic>
      <p:pic>
        <p:nvPicPr>
          <p:cNvPr id="6" name="Picture 5" descr="old version error.png"/>
          <p:cNvPicPr>
            <a:picLocks noChangeAspect="1"/>
          </p:cNvPicPr>
          <p:nvPr/>
        </p:nvPicPr>
        <p:blipFill>
          <a:blip r:embed="rId4" cstate="print"/>
          <a:stretch>
            <a:fillRect/>
          </a:stretch>
        </p:blipFill>
        <p:spPr>
          <a:xfrm>
            <a:off x="5191125" y="2209800"/>
            <a:ext cx="3343275" cy="1733550"/>
          </a:xfrm>
          <a:prstGeom prst="rect">
            <a:avLst/>
          </a:prstGeom>
        </p:spPr>
      </p:pic>
      <p:pic>
        <p:nvPicPr>
          <p:cNvPr id="7" name="Picture 6" descr="pdf-error.gif"/>
          <p:cNvPicPr>
            <a:picLocks noChangeAspect="1"/>
          </p:cNvPicPr>
          <p:nvPr/>
        </p:nvPicPr>
        <p:blipFill>
          <a:blip r:embed="rId5" cstate="print"/>
          <a:stretch>
            <a:fillRect/>
          </a:stretch>
        </p:blipFill>
        <p:spPr>
          <a:xfrm>
            <a:off x="1545487" y="4267200"/>
            <a:ext cx="5007713" cy="17907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Digital Objects </a:t>
            </a:r>
            <a:endParaRPr lang="en-US" dirty="0"/>
          </a:p>
        </p:txBody>
      </p:sp>
      <p:sp>
        <p:nvSpPr>
          <p:cNvPr id="3" name="Content Placeholder 2"/>
          <p:cNvSpPr>
            <a:spLocks noGrp="1"/>
          </p:cNvSpPr>
          <p:nvPr>
            <p:ph idx="1"/>
          </p:nvPr>
        </p:nvSpPr>
        <p:spPr>
          <a:xfrm>
            <a:off x="457200" y="1447800"/>
            <a:ext cx="8458200" cy="4724400"/>
          </a:xfrm>
        </p:spPr>
        <p:txBody>
          <a:bodyPr>
            <a:noAutofit/>
          </a:bodyPr>
          <a:lstStyle/>
          <a:p>
            <a:pPr>
              <a:buNone/>
            </a:pPr>
            <a:r>
              <a:rPr lang="en-US" sz="3200" dirty="0" smtClean="0"/>
              <a:t>Hope Is Not Lost!</a:t>
            </a:r>
          </a:p>
          <a:p>
            <a:r>
              <a:rPr lang="en-US" sz="3200" dirty="0" smtClean="0"/>
              <a:t>Utilize Personal Archiving Best Practices </a:t>
            </a:r>
            <a:br>
              <a:rPr lang="en-US" sz="3200" dirty="0" smtClean="0"/>
            </a:br>
            <a:r>
              <a:rPr lang="en-US" sz="1800" dirty="0" smtClean="0"/>
              <a:t>(Yes, there is such a thing!)</a:t>
            </a:r>
            <a:br>
              <a:rPr lang="en-US" sz="1800" dirty="0" smtClean="0"/>
            </a:br>
            <a:r>
              <a:rPr lang="en-US" sz="1800" dirty="0" smtClean="0"/>
              <a:t>(No, it does not involve printing out all your stuff!)</a:t>
            </a:r>
            <a:endParaRPr lang="en-US" sz="2400" dirty="0" smtClean="0"/>
          </a:p>
          <a:p>
            <a:pPr lvl="2"/>
            <a:r>
              <a:rPr lang="en-US" dirty="0" smtClean="0"/>
              <a:t>http://www.digitalpreservation.gov/personalarchiving/</a:t>
            </a:r>
          </a:p>
          <a:p>
            <a:pPr algn="just"/>
            <a:r>
              <a:rPr lang="en-US" sz="3200" dirty="0" smtClean="0"/>
              <a:t>Take Advantage of University Provided Services and Resources</a:t>
            </a:r>
          </a:p>
          <a:p>
            <a:pPr lvl="2" algn="just"/>
            <a:r>
              <a:rPr lang="en-US" dirty="0" smtClean="0"/>
              <a:t>Institutional Repository</a:t>
            </a:r>
          </a:p>
          <a:p>
            <a:pPr lvl="2" algn="just"/>
            <a:r>
              <a:rPr lang="en-US" dirty="0" smtClean="0"/>
              <a:t>University Archives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505200"/>
            <a:ext cx="7924800" cy="1219200"/>
          </a:xfrm>
        </p:spPr>
        <p:txBody>
          <a:bodyPr/>
          <a:lstStyle/>
          <a:p>
            <a:r>
              <a:rPr lang="en-US" sz="2800" dirty="0" err="1" smtClean="0">
                <a:latin typeface="+mj-lt"/>
              </a:rPr>
              <a:t>Huskie</a:t>
            </a:r>
            <a:r>
              <a:rPr lang="en-US" sz="2800" dirty="0" smtClean="0">
                <a:latin typeface="+mj-lt"/>
              </a:rPr>
              <a:t> Commons – NIU’s Institutional Repository</a:t>
            </a:r>
            <a:endParaRPr lang="en-US" sz="2800" dirty="0">
              <a:latin typeface="+mj-lt"/>
            </a:endParaRPr>
          </a:p>
        </p:txBody>
      </p:sp>
      <p:sp>
        <p:nvSpPr>
          <p:cNvPr id="3" name="Subtitle 3"/>
          <p:cNvSpPr>
            <a:spLocks noGrp="1"/>
          </p:cNvSpPr>
          <p:nvPr>
            <p:ph type="subTitle" idx="1"/>
          </p:nvPr>
        </p:nvSpPr>
        <p:spPr>
          <a:xfrm>
            <a:off x="1219200" y="4953000"/>
            <a:ext cx="6553200" cy="1143000"/>
          </a:xfrm>
        </p:spPr>
        <p:txBody>
          <a:bodyPr>
            <a:normAutofit/>
          </a:bodyPr>
          <a:lstStyle/>
          <a:p>
            <a:r>
              <a:rPr lang="en-US" dirty="0" smtClean="0"/>
              <a:t>Stacey Erdman</a:t>
            </a:r>
          </a:p>
          <a:p>
            <a:r>
              <a:rPr lang="en-US" dirty="0" smtClean="0"/>
              <a:t>	</a:t>
            </a:r>
            <a:endParaRPr lang="en-US"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1764</TotalTime>
  <Words>1862</Words>
  <Application>Microsoft Office PowerPoint</Application>
  <PresentationFormat>On-screen Show (4:3)</PresentationFormat>
  <Paragraphs>161</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The Life Cycle of Scholarly Research: Leaving a Legacy</vt:lpstr>
      <vt:lpstr>Preserving Digital Objects </vt:lpstr>
      <vt:lpstr>Preserving Digital Objects </vt:lpstr>
      <vt:lpstr>Preserving Digital Objects </vt:lpstr>
      <vt:lpstr>Preserving Digital Objects </vt:lpstr>
      <vt:lpstr>Preserving Digital Objects </vt:lpstr>
      <vt:lpstr>Preserving Digital Objects </vt:lpstr>
      <vt:lpstr>Preserving Digital Objects </vt:lpstr>
      <vt:lpstr>Huskie Commons – NIU’s Institutional Repository</vt:lpstr>
      <vt:lpstr>Huskie Commons: An Institutional  Repository for NIU</vt:lpstr>
      <vt:lpstr>Huskie Commons: An Institutional  Repository for NIU</vt:lpstr>
      <vt:lpstr>Huskie Commons: An Institutional  Repository for NIU</vt:lpstr>
      <vt:lpstr>Huskie Commons: An Institutional  Repository for NIU</vt:lpstr>
      <vt:lpstr>Slide 14</vt:lpstr>
      <vt:lpstr>Regional History Center and  University Archives</vt:lpstr>
      <vt:lpstr>Regional History Center</vt:lpstr>
      <vt:lpstr>Regional History Center</vt:lpstr>
      <vt:lpstr>University Archives</vt:lpstr>
      <vt:lpstr>University Archives</vt:lpstr>
      <vt:lpstr>University Archives</vt:lpstr>
      <vt:lpstr>University Archives and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Jennice O'Brien</dc:creator>
  <cp:lastModifiedBy>Founder's Memorial Library</cp:lastModifiedBy>
  <cp:revision>145</cp:revision>
  <dcterms:created xsi:type="dcterms:W3CDTF">2010-05-18T23:17:18Z</dcterms:created>
  <dcterms:modified xsi:type="dcterms:W3CDTF">2013-10-23T17:08:25Z</dcterms:modified>
</cp:coreProperties>
</file>