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6" r:id="rId5"/>
    <p:sldId id="347" r:id="rId6"/>
    <p:sldId id="348" r:id="rId7"/>
    <p:sldId id="349" r:id="rId8"/>
    <p:sldId id="350" r:id="rId9"/>
    <p:sldId id="351" r:id="rId10"/>
    <p:sldId id="352" r:id="rId11"/>
    <p:sldId id="354" r:id="rId12"/>
    <p:sldId id="345" r:id="rId13"/>
    <p:sldId id="326" r:id="rId14"/>
    <p:sldId id="353" r:id="rId15"/>
    <p:sldId id="346" r:id="rId16"/>
    <p:sldId id="35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A485"/>
    <a:srgbClr val="008C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1611" autoAdjust="0"/>
  </p:normalViewPr>
  <p:slideViewPr>
    <p:cSldViewPr snapToGrid="0">
      <p:cViewPr varScale="1">
        <p:scale>
          <a:sx n="67" d="100"/>
          <a:sy n="67" d="100"/>
        </p:scale>
        <p:origin x="218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335911-C4C7-4599-A1FB-F86097358737}" type="datetimeFigureOut">
              <a:rPr lang="en-GB" smtClean="0"/>
              <a:t>04/05/2017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8BF6B2-4647-4E6B-8EA3-3CCA765D1C04}" type="slidenum">
              <a:rPr lang="en-GB" smtClean="0"/>
              <a:t>‹#›</a:t>
            </a:fld>
            <a:endParaRPr lang="en-GB"/>
          </a:p>
        </p:txBody>
      </p:sp>
    </p:spTree>
    <p:extLst>
      <p:ext uri="{BB962C8B-B14F-4D97-AF65-F5344CB8AC3E}">
        <p14:creationId xmlns:p14="http://schemas.microsoft.com/office/powerpoint/2010/main" val="1074517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dpconline.org/publications/technology-watch-report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dpconline.org/events"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www.jisc.ac.uk/whatwedo/topics/digitalpreservation.aspx" TargetMode="External"/><Relationship Id="rId3" Type="http://schemas.openxmlformats.org/officeDocument/2006/relationships/hyperlink" Target="http://nationalarchives.gov.uk/information-management/projects-and-work/digital-preservation.htm" TargetMode="External"/><Relationship Id="rId7" Type="http://schemas.openxmlformats.org/officeDocument/2006/relationships/hyperlink" Target="http://www.dcc.ac.uk/"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bl.uk/aboutus/stratpolprog/collectioncare/discovermore/digitalpreservation/index.html" TargetMode="External"/><Relationship Id="rId5" Type="http://schemas.openxmlformats.org/officeDocument/2006/relationships/hyperlink" Target="http://www.nationalarchives.gov.uk/documents/information-management/parsimonious-preservation-in-practice.pdf" TargetMode="External"/><Relationship Id="rId10" Type="http://schemas.openxmlformats.org/officeDocument/2006/relationships/hyperlink" Target="http://www.digitalpreservation.gov/" TargetMode="External"/><Relationship Id="rId4" Type="http://schemas.openxmlformats.org/officeDocument/2006/relationships/hyperlink" Target="http://www.nationalarchives.gov.uk/documents/information-management/parsimonious-preservation.pdf" TargetMode="External"/><Relationship Id="rId9" Type="http://schemas.openxmlformats.org/officeDocument/2006/relationships/hyperlink" Target="http://www.llgc.org.uk/index.php?id=397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digipres.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digital-archiving.blogspot.co.uk/"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digipresnews.wordpress.com/" TargetMode="External"/><Relationship Id="rId5" Type="http://schemas.openxmlformats.org/officeDocument/2006/relationships/hyperlink" Target="http://blog.nationalarchives.gov.uk/blog/tag/digital-preservation-2/" TargetMode="External"/><Relationship Id="rId4" Type="http://schemas.openxmlformats.org/officeDocument/2006/relationships/hyperlink" Target="http://blogs.loc.gov/digitalpreservation/"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iki.opf-labs.org/display/SPR/Home"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beagrie.com/krds.php" TargetMode="External"/><Relationship Id="rId5" Type="http://schemas.openxmlformats.org/officeDocument/2006/relationships/hyperlink" Target="http://www.4cproject.eu/" TargetMode="External"/><Relationship Id="rId4" Type="http://schemas.openxmlformats.org/officeDocument/2006/relationships/hyperlink" Target="http://wiki.dpconline.org/index.php?title=Digital_Preservation_Business_Case_Toolkit"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lliancepermanentaccess.org/wp-content/plugins/download-monitor/download.php?id=D35.1+Exemplar+good+governance+structure+and+data+policies"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www.jisc.ac.uk/publications/reports/2008/jiscpolicyfinalreport.aspx" TargetMode="External"/><Relationship Id="rId4" Type="http://schemas.openxmlformats.org/officeDocument/2006/relationships/hyperlink" Target="http://www.nationalarchives.gov.uk/documents/information-management/digital-preservation-policies-guidance-draft-v4.2.pdf"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cape-project.eu/"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iki.opf-labs.org/display/SP/Hom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will cover</a:t>
            </a:r>
            <a:r>
              <a:rPr lang="en-GB" baseline="0" dirty="0"/>
              <a:t> a number of activities you might consider undertaking after establishing the baseline digital preservation efforts we’ve described today. </a:t>
            </a:r>
          </a:p>
          <a:p>
            <a:endParaRPr lang="en-GB" baseline="0" dirty="0"/>
          </a:p>
          <a:p>
            <a:r>
              <a:rPr lang="en-GB" baseline="0" dirty="0"/>
              <a:t>A number of these activities are covered in our Making Progress workshops which we’ll be running later in 2016. </a:t>
            </a:r>
          </a:p>
          <a:p>
            <a:endParaRPr lang="en-GB" baseline="0" dirty="0"/>
          </a:p>
          <a:p>
            <a:r>
              <a:rPr lang="en-GB" baseline="0" dirty="0"/>
              <a:t>The presentation will also highlight some useful resources where you’ll be able to find more information on various digital preservation issues. Like all of the slides from today we’ll make these available on the DPC website after the event and you’ll find a wealth of information and links in the accompanying notes.</a:t>
            </a:r>
            <a:endParaRPr lang="en-GB" dirty="0"/>
          </a:p>
        </p:txBody>
      </p:sp>
      <p:sp>
        <p:nvSpPr>
          <p:cNvPr id="4" name="Slide Number Placeholder 3"/>
          <p:cNvSpPr>
            <a:spLocks noGrp="1"/>
          </p:cNvSpPr>
          <p:nvPr>
            <p:ph type="sldNum" sz="quarter" idx="10"/>
          </p:nvPr>
        </p:nvSpPr>
        <p:spPr/>
        <p:txBody>
          <a:bodyPr/>
          <a:lstStyle/>
          <a:p>
            <a:fld id="{028BF6B2-4647-4E6B-8EA3-3CCA765D1C04}" type="slidenum">
              <a:rPr lang="en-GB" smtClean="0"/>
              <a:t>1</a:t>
            </a:fld>
            <a:endParaRPr lang="en-GB"/>
          </a:p>
        </p:txBody>
      </p:sp>
    </p:spTree>
    <p:extLst>
      <p:ext uri="{BB962C8B-B14F-4D97-AF65-F5344CB8AC3E}">
        <p14:creationId xmlns:p14="http://schemas.microsoft.com/office/powerpoint/2010/main" val="3442452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900" dirty="0"/>
          </a:p>
          <a:p>
            <a:r>
              <a:rPr lang="en-GB" sz="1900" dirty="0"/>
              <a:t>Tech Watch Reports - (</a:t>
            </a:r>
            <a:r>
              <a:rPr lang="en-GB" sz="1900" dirty="0">
                <a:hlinkClick r:id="rId3"/>
              </a:rPr>
              <a:t>http://www.dpconline.org/publications/technology-watch-reports</a:t>
            </a:r>
            <a:r>
              <a:rPr lang="en-GB" sz="1900" dirty="0"/>
              <a:t>) </a:t>
            </a:r>
          </a:p>
          <a:p>
            <a:r>
              <a:rPr lang="en-GB" sz="1900" dirty="0"/>
              <a:t>Events - (</a:t>
            </a:r>
            <a:r>
              <a:rPr lang="en-GB" sz="1900" dirty="0">
                <a:hlinkClick r:id="rId4"/>
              </a:rPr>
              <a:t>http://www.dpconline.org/events</a:t>
            </a:r>
            <a:r>
              <a:rPr lang="en-GB" sz="1900" dirty="0"/>
              <a:t>) </a:t>
            </a:r>
          </a:p>
          <a:p>
            <a:pPr lvl="1"/>
            <a:r>
              <a:rPr lang="en-GB" dirty="0"/>
              <a:t>Making Progress: London, Dublin, Edinburgh – Sep/Oct 2016</a:t>
            </a:r>
          </a:p>
          <a:p>
            <a:pPr lvl="1"/>
            <a:r>
              <a:rPr lang="en-GB" dirty="0"/>
              <a:t>Briefing Days: Accreditation and Certification, 25</a:t>
            </a:r>
            <a:r>
              <a:rPr lang="en-GB" baseline="30000" dirty="0"/>
              <a:t>th</a:t>
            </a:r>
            <a:r>
              <a:rPr lang="en-GB" dirty="0"/>
              <a:t> May, London File Formats, 23</a:t>
            </a:r>
            <a:r>
              <a:rPr lang="en-GB" baseline="30000" dirty="0"/>
              <a:t>rd</a:t>
            </a:r>
            <a:r>
              <a:rPr lang="en-GB" dirty="0"/>
              <a:t> June, </a:t>
            </a:r>
          </a:p>
          <a:p>
            <a:endParaRPr lang="en-GB" dirty="0"/>
          </a:p>
        </p:txBody>
      </p:sp>
      <p:sp>
        <p:nvSpPr>
          <p:cNvPr id="4" name="Slide Number Placeholder 3"/>
          <p:cNvSpPr>
            <a:spLocks noGrp="1"/>
          </p:cNvSpPr>
          <p:nvPr>
            <p:ph type="sldNum" sz="quarter" idx="10"/>
          </p:nvPr>
        </p:nvSpPr>
        <p:spPr/>
        <p:txBody>
          <a:bodyPr/>
          <a:lstStyle/>
          <a:p>
            <a:fld id="{028BF6B2-4647-4E6B-8EA3-3CCA765D1C04}" type="slidenum">
              <a:rPr lang="en-GB" smtClean="0"/>
              <a:t>10</a:t>
            </a:fld>
            <a:endParaRPr lang="en-GB"/>
          </a:p>
        </p:txBody>
      </p:sp>
    </p:spTree>
    <p:extLst>
      <p:ext uri="{BB962C8B-B14F-4D97-AF65-F5344CB8AC3E}">
        <p14:creationId xmlns:p14="http://schemas.microsoft.com/office/powerpoint/2010/main" val="1615610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National Archives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hlinkClick r:id="rId3"/>
              </a:rPr>
              <a:t>http://nationalarchives.gov.uk/information-management/projects-and-work/digital-preservation.htm</a:t>
            </a:r>
            <a:r>
              <a:rPr lang="en-GB" sz="1200" dirty="0"/>
              <a:t> </a:t>
            </a:r>
          </a:p>
          <a:p>
            <a:pPr marL="171450" indent="-171450">
              <a:buFont typeface="Arial" panose="020B0604020202020204" pitchFamily="34" charset="0"/>
              <a:buChar char="•"/>
            </a:pPr>
            <a:r>
              <a:rPr lang="en-GB" baseline="0" dirty="0"/>
              <a:t>Parsimonious Preservation</a:t>
            </a:r>
            <a:endParaRPr lang="en-GB" sz="2400" baseline="0" dirty="0"/>
          </a:p>
          <a:p>
            <a:pPr marL="800100" lvl="1" indent="-342900">
              <a:buFont typeface="Arial" panose="020B0604020202020204" pitchFamily="34" charset="0"/>
              <a:buChar char="•"/>
            </a:pPr>
            <a:r>
              <a:rPr lang="en-GB" sz="2400" dirty="0">
                <a:hlinkClick r:id="rId4"/>
              </a:rPr>
              <a:t>http://www.nationalarchives.gov.uk/documents/information-management/parsimonious-preservation.pdf</a:t>
            </a:r>
            <a:r>
              <a:rPr lang="en-GB" sz="2400" dirty="0"/>
              <a:t> (2009)</a:t>
            </a:r>
          </a:p>
          <a:p>
            <a:pPr marL="800100" lvl="1" indent="-342900">
              <a:buFont typeface="Arial" panose="020B0604020202020204" pitchFamily="34" charset="0"/>
              <a:buChar char="•"/>
            </a:pPr>
            <a:r>
              <a:rPr lang="en-GB" sz="2400" dirty="0">
                <a:hlinkClick r:id="rId5"/>
              </a:rPr>
              <a:t>http://www.nationalarchives.gov.uk/documents/information-management/parsimonious-preservation-in-practice.pdf</a:t>
            </a:r>
            <a:r>
              <a:rPr lang="en-GB" sz="2400" dirty="0"/>
              <a:t> (2013)</a:t>
            </a:r>
          </a:p>
          <a:p>
            <a:pPr marL="0" lvl="0" indent="0">
              <a:buFont typeface="Arial" panose="020B0604020202020204" pitchFamily="34" charset="0"/>
              <a:buNone/>
            </a:pPr>
            <a:endParaRPr lang="en-GB" dirty="0"/>
          </a:p>
          <a:p>
            <a:pPr marL="0" lvl="0" indent="0">
              <a:buFont typeface="Arial" panose="020B0604020202020204" pitchFamily="34" charset="0"/>
              <a:buNone/>
            </a:pPr>
            <a:r>
              <a:rPr lang="en-GB" dirty="0"/>
              <a:t>British Library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hlinkClick r:id="rId6"/>
              </a:rPr>
              <a:t>http://www.bl.uk/aboutus/stratpolprog/collectioncare/discovermore/digitalpreservation/index.html</a:t>
            </a:r>
            <a:endParaRPr lang="en-GB" sz="1200" dirty="0"/>
          </a:p>
          <a:p>
            <a:pPr marL="0" lvl="0" indent="0">
              <a:buFont typeface="Arial" panose="020B0604020202020204" pitchFamily="34" charset="0"/>
              <a:buNone/>
            </a:pPr>
            <a:endParaRPr lang="en-GB" dirty="0"/>
          </a:p>
          <a:p>
            <a:pPr marL="0" lvl="0" indent="0">
              <a:buFont typeface="Arial" panose="020B0604020202020204" pitchFamily="34" charset="0"/>
              <a:buNone/>
            </a:pPr>
            <a:r>
              <a:rPr lang="en-GB" dirty="0"/>
              <a:t>DCC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hlinkClick r:id="rId7"/>
              </a:rPr>
              <a:t>http://www.dcc.ac.uk</a:t>
            </a:r>
            <a:r>
              <a:rPr lang="en-GB" dirty="0"/>
              <a:t>   </a:t>
            </a:r>
          </a:p>
          <a:p>
            <a:pPr marL="0" lvl="0" indent="0">
              <a:buFont typeface="Arial" panose="020B0604020202020204" pitchFamily="34" charset="0"/>
              <a:buNone/>
            </a:pPr>
            <a:endParaRPr lang="en-GB" dirty="0"/>
          </a:p>
          <a:p>
            <a:pPr marL="0" lvl="0" indent="0">
              <a:buFont typeface="Arial" panose="020B0604020202020204" pitchFamily="34" charset="0"/>
              <a:buNone/>
            </a:pPr>
            <a:endParaRPr lang="en-GB" dirty="0"/>
          </a:p>
          <a:p>
            <a:pPr marL="0" lvl="0" indent="0">
              <a:buFont typeface="Arial" panose="020B0604020202020204" pitchFamily="34" charset="0"/>
              <a:buNone/>
            </a:pPr>
            <a:r>
              <a:rPr lang="en-GB" dirty="0" err="1"/>
              <a:t>Jisc</a:t>
            </a: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hlinkClick r:id="rId8"/>
              </a:rPr>
              <a:t>http://www.jisc.ac.uk/whatwedo/topics/digitalpreservation.aspx</a:t>
            </a:r>
            <a:endParaRPr lang="en-GB" sz="1200" dirty="0"/>
          </a:p>
          <a:p>
            <a:pPr marL="0" lvl="0" indent="0">
              <a:buFont typeface="Arial" panose="020B0604020202020204" pitchFamily="34" charset="0"/>
              <a:buNone/>
            </a:pPr>
            <a:endParaRPr lang="en-GB" dirty="0"/>
          </a:p>
          <a:p>
            <a:pPr marL="0" lvl="0" indent="0">
              <a:buFont typeface="Arial" panose="020B0604020202020204" pitchFamily="34" charset="0"/>
              <a:buNone/>
            </a:pPr>
            <a:r>
              <a:rPr lang="en-GB" dirty="0"/>
              <a:t>Open</a:t>
            </a:r>
            <a:r>
              <a:rPr lang="en-GB" baseline="0" dirty="0"/>
              <a:t> Preservation Foundation</a:t>
            </a:r>
          </a:p>
          <a:p>
            <a:pPr marL="0" lvl="0" indent="0">
              <a:buFont typeface="Arial" panose="020B0604020202020204" pitchFamily="34" charset="0"/>
              <a:buNone/>
            </a:pPr>
            <a:r>
              <a:rPr lang="en-GB" baseline="0" dirty="0"/>
              <a:t>http://openpreservation.org/ </a:t>
            </a:r>
          </a:p>
          <a:p>
            <a:pPr marL="0" lvl="0" indent="0">
              <a:buFont typeface="Arial" panose="020B0604020202020204" pitchFamily="34" charset="0"/>
              <a:buNone/>
            </a:pPr>
            <a:endParaRPr lang="en-GB" baseline="0" dirty="0"/>
          </a:p>
          <a:p>
            <a:pPr marL="0" lvl="0" indent="0">
              <a:buFont typeface="Arial" panose="020B0604020202020204" pitchFamily="34" charset="0"/>
              <a:buNone/>
            </a:pPr>
            <a:r>
              <a:rPr lang="en-GB" baseline="0" dirty="0"/>
              <a:t>National Library of Wales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hlinkClick r:id="rId9"/>
              </a:rPr>
              <a:t>http://www.llgc.org.uk/index.php?id=3970</a:t>
            </a:r>
            <a:endParaRPr lang="en-GB" sz="1200" dirty="0"/>
          </a:p>
          <a:p>
            <a:pPr marL="0" lvl="0" indent="0">
              <a:buFont typeface="Arial" panose="020B0604020202020204" pitchFamily="34" charset="0"/>
              <a:buNone/>
            </a:pPr>
            <a:endParaRPr lang="en-GB" baseline="0" dirty="0"/>
          </a:p>
          <a:p>
            <a:pPr marL="0" lvl="0" indent="0">
              <a:buFont typeface="Arial" panose="020B0604020202020204" pitchFamily="34" charset="0"/>
              <a:buNone/>
            </a:pPr>
            <a:r>
              <a:rPr lang="en-GB" baseline="0" dirty="0"/>
              <a:t>NCDD</a:t>
            </a:r>
          </a:p>
          <a:p>
            <a:pPr marL="0" lvl="0" indent="0">
              <a:buFont typeface="Arial" panose="020B0604020202020204" pitchFamily="34" charset="0"/>
              <a:buNone/>
            </a:pPr>
            <a:r>
              <a:rPr lang="en-GB" baseline="0" dirty="0"/>
              <a:t>http://www.ncdd.nl/en/ </a:t>
            </a:r>
          </a:p>
          <a:p>
            <a:pPr marL="0" lvl="0" indent="0">
              <a:buFont typeface="Arial" panose="020B0604020202020204" pitchFamily="34" charset="0"/>
              <a:buNone/>
            </a:pPr>
            <a:endParaRPr lang="en-GB" baseline="0" dirty="0"/>
          </a:p>
          <a:p>
            <a:pPr marL="0" lvl="0" indent="0">
              <a:buFont typeface="Arial" panose="020B0604020202020204" pitchFamily="34" charset="0"/>
              <a:buNone/>
            </a:pPr>
            <a:r>
              <a:rPr lang="en-GB" baseline="0" dirty="0"/>
              <a:t>Library of Congress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ltLang="en-US" dirty="0">
                <a:latin typeface="Calibri" pitchFamily="34" charset="0"/>
                <a:hlinkClick r:id="rId10"/>
              </a:rPr>
              <a:t>http://www.digitalpreservation.gov/</a:t>
            </a:r>
            <a:endParaRPr lang="en-GB" altLang="en-US" dirty="0">
              <a:latin typeface="Calibri" pitchFamily="34" charset="0"/>
            </a:endParaRPr>
          </a:p>
          <a:p>
            <a:pPr marL="0" lv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028BF6B2-4647-4E6B-8EA3-3CCA765D1C04}" type="slidenum">
              <a:rPr lang="en-GB" smtClean="0"/>
              <a:t>11</a:t>
            </a:fld>
            <a:endParaRPr lang="en-GB"/>
          </a:p>
        </p:txBody>
      </p:sp>
    </p:spTree>
    <p:extLst>
      <p:ext uri="{BB962C8B-B14F-4D97-AF65-F5344CB8AC3E}">
        <p14:creationId xmlns:p14="http://schemas.microsoft.com/office/powerpoint/2010/main" val="1030209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http://www.digipres.org/</a:t>
            </a:r>
            <a:endParaRPr lang="en-GB" dirty="0"/>
          </a:p>
          <a:p>
            <a:endParaRPr lang="en-GB" dirty="0"/>
          </a:p>
          <a:p>
            <a:r>
              <a:rPr lang="en-GB" dirty="0"/>
              <a:t>A collaborative</a:t>
            </a:r>
            <a:r>
              <a:rPr lang="en-GB" baseline="0" dirty="0"/>
              <a:t> digital preservation community sharing solutions and experience. Particularly useful for:</a:t>
            </a:r>
            <a:endParaRPr lang="en-GB" dirty="0"/>
          </a:p>
          <a:p>
            <a:endParaRPr lang="en-GB" dirty="0"/>
          </a:p>
          <a:p>
            <a:r>
              <a:rPr lang="en-GB" dirty="0" err="1"/>
              <a:t>Coptr</a:t>
            </a:r>
            <a:r>
              <a:rPr lang="en-GB" baseline="0" dirty="0"/>
              <a:t> – a digital preservation tools registry</a:t>
            </a:r>
          </a:p>
          <a:p>
            <a:endParaRPr lang="en-GB" baseline="0" dirty="0"/>
          </a:p>
          <a:p>
            <a:r>
              <a:rPr lang="en-GB" dirty="0"/>
              <a:t>Q&amp;A</a:t>
            </a:r>
            <a:r>
              <a:rPr lang="en-GB" baseline="0" dirty="0"/>
              <a:t> section – allows users to pose questions/issues about digital preservation and the community will crowdsource answers. Interesting to browse the questions that have already been posed.</a:t>
            </a:r>
          </a:p>
          <a:p>
            <a:endParaRPr lang="en-GB" baseline="0" dirty="0"/>
          </a:p>
          <a:p>
            <a:r>
              <a:rPr lang="en-GB" baseline="0" dirty="0"/>
              <a:t>Also provides pointers to lots of other useful resources.</a:t>
            </a:r>
            <a:endParaRPr lang="en-GB" dirty="0"/>
          </a:p>
        </p:txBody>
      </p:sp>
      <p:sp>
        <p:nvSpPr>
          <p:cNvPr id="4" name="Slide Number Placeholder 3"/>
          <p:cNvSpPr>
            <a:spLocks noGrp="1"/>
          </p:cNvSpPr>
          <p:nvPr>
            <p:ph type="sldNum" sz="quarter" idx="10"/>
          </p:nvPr>
        </p:nvSpPr>
        <p:spPr/>
        <p:txBody>
          <a:bodyPr/>
          <a:lstStyle/>
          <a:p>
            <a:fld id="{028BF6B2-4647-4E6B-8EA3-3CCA765D1C04}" type="slidenum">
              <a:rPr lang="en-GB" smtClean="0"/>
              <a:t>12</a:t>
            </a:fld>
            <a:endParaRPr lang="en-GB"/>
          </a:p>
        </p:txBody>
      </p:sp>
    </p:spTree>
    <p:extLst>
      <p:ext uri="{BB962C8B-B14F-4D97-AF65-F5344CB8AC3E}">
        <p14:creationId xmlns:p14="http://schemas.microsoft.com/office/powerpoint/2010/main" val="3829935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Mailing Lists</a:t>
            </a:r>
          </a:p>
          <a:p>
            <a:pPr marL="171450" indent="-171450">
              <a:buFont typeface="Arial" panose="020B0604020202020204" pitchFamily="34" charset="0"/>
              <a:buChar char="•"/>
            </a:pPr>
            <a:r>
              <a:rPr lang="en-GB" dirty="0"/>
              <a:t>Variety</a:t>
            </a:r>
            <a:r>
              <a:rPr lang="en-GB" baseline="0" dirty="0"/>
              <a:t> of digital preservation mailing lists exist with the most prominent and useful being the </a:t>
            </a:r>
            <a:r>
              <a:rPr lang="en-GB" baseline="0" dirty="0" err="1"/>
              <a:t>JiscMAIL</a:t>
            </a:r>
            <a:r>
              <a:rPr lang="en-GB" baseline="0" dirty="0"/>
              <a:t> DIGITAL-PRESERVATION@jiscmail.ac.uk</a:t>
            </a:r>
          </a:p>
          <a:p>
            <a:pPr marL="0" indent="0">
              <a:buFont typeface="Arial" panose="020B0604020202020204" pitchFamily="34" charset="0"/>
              <a:buNone/>
            </a:pPr>
            <a:r>
              <a:rPr lang="en-GB" baseline="0" dirty="0"/>
              <a:t>Journals</a:t>
            </a:r>
          </a:p>
          <a:p>
            <a:pPr marL="0" indent="0">
              <a:buFont typeface="Arial" panose="020B0604020202020204" pitchFamily="34" charset="0"/>
              <a:buNone/>
            </a:pPr>
            <a:r>
              <a:rPr lang="en-GB" baseline="0" dirty="0"/>
              <a:t>International Journal of Digital Curation - http://www.ijdc.net/, </a:t>
            </a:r>
            <a:r>
              <a:rPr lang="en-GB" baseline="0" dirty="0" err="1"/>
              <a:t>Dlib</a:t>
            </a:r>
            <a:r>
              <a:rPr lang="en-GB" baseline="0" dirty="0"/>
              <a:t> - http://www.dlib.org/</a:t>
            </a:r>
          </a:p>
          <a:p>
            <a:pPr marL="0" indent="0">
              <a:buFont typeface="Arial" panose="020B0604020202020204" pitchFamily="34" charset="0"/>
              <a:buNone/>
            </a:pPr>
            <a:r>
              <a:rPr lang="en-GB" baseline="0" dirty="0"/>
              <a:t>Training Events</a:t>
            </a:r>
          </a:p>
          <a:p>
            <a:pPr marL="0" indent="0">
              <a:buFont typeface="Arial" panose="020B0604020202020204" pitchFamily="34" charset="0"/>
              <a:buNone/>
            </a:pPr>
            <a:r>
              <a:rPr lang="en-GB" baseline="0" dirty="0"/>
              <a:t>DPTP – http://www.dptp.org</a:t>
            </a:r>
          </a:p>
          <a:p>
            <a:pPr marL="0" indent="0">
              <a:buFont typeface="Arial" panose="020B0604020202020204" pitchFamily="34" charset="0"/>
              <a:buNone/>
            </a:pPr>
            <a:r>
              <a:rPr lang="en-GB" baseline="0" dirty="0"/>
              <a:t>Conferences</a:t>
            </a:r>
          </a:p>
          <a:p>
            <a:pPr marL="0" indent="0">
              <a:buFont typeface="Arial" panose="020B0604020202020204" pitchFamily="34" charset="0"/>
              <a:buNone/>
            </a:pPr>
            <a:r>
              <a:rPr lang="en-GB" baseline="0" dirty="0" err="1"/>
              <a:t>iPRES</a:t>
            </a:r>
            <a:r>
              <a:rPr lang="en-GB" baseline="0"/>
              <a:t> - https://ipres-conference.org/, PASIG - http://www.preservationandarchivingsig.org/</a:t>
            </a:r>
            <a:endParaRPr lang="en-GB" dirty="0"/>
          </a:p>
          <a:p>
            <a:r>
              <a:rPr lang="en-GB" dirty="0"/>
              <a:t>Blogs</a:t>
            </a:r>
          </a:p>
          <a:p>
            <a:pPr eaLnBrk="1" hangingPunct="1"/>
            <a:r>
              <a:rPr lang="en-GB" sz="2800" dirty="0">
                <a:hlinkClick r:id="rId3"/>
              </a:rPr>
              <a:t>http://digital-archiving.blogspot.co.uk/</a:t>
            </a:r>
            <a:endParaRPr lang="en-GB" sz="2800" dirty="0"/>
          </a:p>
          <a:p>
            <a:pPr lvl="1" eaLnBrk="1" hangingPunct="1"/>
            <a:r>
              <a:rPr lang="en-GB" dirty="0"/>
              <a:t> Digital Archiving at the University of York</a:t>
            </a:r>
            <a:endParaRPr lang="en-GB" dirty="0">
              <a:cs typeface="Arial" charset="0"/>
            </a:endParaRPr>
          </a:p>
          <a:p>
            <a:r>
              <a:rPr lang="en-GB" altLang="en-US" sz="2800" dirty="0">
                <a:hlinkClick r:id="rId4"/>
              </a:rPr>
              <a:t>http://blogs.loc.gov/digitalpreservation/</a:t>
            </a:r>
            <a:endParaRPr lang="en-GB" altLang="en-US" sz="2800" dirty="0"/>
          </a:p>
          <a:p>
            <a:pPr lvl="1"/>
            <a:r>
              <a:rPr lang="en-GB" altLang="en-US" dirty="0"/>
              <a:t>The Signal – Library of Congress digital preservation blog </a:t>
            </a:r>
            <a:endParaRPr lang="en-GB" dirty="0">
              <a:cs typeface="Arial" charset="0"/>
            </a:endParaRPr>
          </a:p>
          <a:p>
            <a:pPr eaLnBrk="1" hangingPunct="1"/>
            <a:r>
              <a:rPr lang="en-GB" sz="2800" dirty="0">
                <a:cs typeface="Arial" charset="0"/>
                <a:hlinkClick r:id="rId5"/>
              </a:rPr>
              <a:t>http://blog.nationalarchives.gov.uk/blog/tag/digital-preservation-2/</a:t>
            </a:r>
            <a:endParaRPr lang="en-GB" sz="2800" dirty="0">
              <a:cs typeface="Arial" charset="0"/>
            </a:endParaRPr>
          </a:p>
          <a:p>
            <a:pPr lvl="1" eaLnBrk="1" hangingPunct="1"/>
            <a:r>
              <a:rPr lang="en-GB" dirty="0">
                <a:cs typeface="Arial" charset="0"/>
              </a:rPr>
              <a:t>The National Archives – entries tagged “digital preservation”</a:t>
            </a:r>
          </a:p>
          <a:p>
            <a:r>
              <a:rPr lang="en-GB" sz="2800" dirty="0">
                <a:cs typeface="Arial" charset="0"/>
                <a:hlinkClick r:id="rId6"/>
              </a:rPr>
              <a:t>http://digipresnews.wordpress.com</a:t>
            </a:r>
            <a:endParaRPr lang="en-GB" sz="2800" dirty="0">
              <a:cs typeface="Arial" charset="0"/>
            </a:endParaRPr>
          </a:p>
          <a:p>
            <a:pPr lvl="1"/>
            <a:r>
              <a:rPr lang="en-GB" dirty="0">
                <a:cs typeface="Arial" charset="0"/>
              </a:rPr>
              <a:t>Weekly DP news and opinion from DPC’s own Paul Wheatley</a:t>
            </a:r>
            <a:endParaRPr lang="en-GB" dirty="0">
              <a:cs typeface="+mn-cs"/>
            </a:endParaRPr>
          </a:p>
          <a:p>
            <a:pPr lvl="0"/>
            <a:r>
              <a:rPr lang="en-GB" dirty="0">
                <a:cs typeface="+mn-cs"/>
              </a:rPr>
              <a:t>Social</a:t>
            </a:r>
            <a:r>
              <a:rPr lang="en-GB" baseline="0" dirty="0">
                <a:cs typeface="+mn-cs"/>
              </a:rPr>
              <a:t> Media</a:t>
            </a:r>
          </a:p>
          <a:p>
            <a:r>
              <a:rPr lang="en-GB" dirty="0"/>
              <a:t>Twitter</a:t>
            </a:r>
          </a:p>
          <a:p>
            <a:pPr lvl="1"/>
            <a:r>
              <a:rPr lang="en-GB" dirty="0"/>
              <a:t>@</a:t>
            </a:r>
            <a:r>
              <a:rPr lang="en-GB" dirty="0" err="1"/>
              <a:t>WilliamKilbride</a:t>
            </a:r>
            <a:endParaRPr lang="en-GB" dirty="0"/>
          </a:p>
          <a:p>
            <a:pPr lvl="1"/>
            <a:r>
              <a:rPr lang="en-GB" dirty="0"/>
              <a:t>@</a:t>
            </a:r>
            <a:r>
              <a:rPr lang="en-GB" dirty="0" err="1"/>
              <a:t>prwheatley</a:t>
            </a:r>
            <a:endParaRPr lang="en-GB" dirty="0"/>
          </a:p>
          <a:p>
            <a:pPr lvl="1"/>
            <a:r>
              <a:rPr lang="en-GB" dirty="0"/>
              <a:t>@</a:t>
            </a:r>
            <a:r>
              <a:rPr lang="en-GB" dirty="0" err="1"/>
              <a:t>SharonMcMeekin</a:t>
            </a:r>
            <a:endParaRPr lang="en-GB" dirty="0"/>
          </a:p>
          <a:p>
            <a:pPr lvl="1"/>
            <a:r>
              <a:rPr lang="en-GB" dirty="0"/>
              <a:t>@</a:t>
            </a:r>
            <a:r>
              <a:rPr lang="en-GB" dirty="0" err="1"/>
              <a:t>sdaythomson</a:t>
            </a:r>
            <a:endParaRPr lang="en-GB" dirty="0"/>
          </a:p>
          <a:p>
            <a:pPr lvl="1"/>
            <a:r>
              <a:rPr lang="en-GB" dirty="0"/>
              <a:t>#</a:t>
            </a:r>
            <a:r>
              <a:rPr lang="en-GB" dirty="0" err="1"/>
              <a:t>digitalpreservation</a:t>
            </a:r>
            <a:endParaRPr lang="en-GB" dirty="0"/>
          </a:p>
          <a:p>
            <a:r>
              <a:rPr lang="en-GB" dirty="0"/>
              <a:t>LinkedIn</a:t>
            </a:r>
          </a:p>
          <a:p>
            <a:pPr lvl="1"/>
            <a:r>
              <a:rPr lang="en-GB" dirty="0"/>
              <a:t>Various digital preservation related groups </a:t>
            </a:r>
          </a:p>
          <a:p>
            <a:pPr lvl="0"/>
            <a:endParaRPr lang="en-GB" dirty="0">
              <a:cs typeface="+mn-cs"/>
            </a:endParaRPr>
          </a:p>
        </p:txBody>
      </p:sp>
      <p:sp>
        <p:nvSpPr>
          <p:cNvPr id="4" name="Slide Number Placeholder 3"/>
          <p:cNvSpPr>
            <a:spLocks noGrp="1"/>
          </p:cNvSpPr>
          <p:nvPr>
            <p:ph type="sldNum" sz="quarter" idx="10"/>
          </p:nvPr>
        </p:nvSpPr>
        <p:spPr/>
        <p:txBody>
          <a:bodyPr/>
          <a:lstStyle/>
          <a:p>
            <a:fld id="{028BF6B2-4647-4E6B-8EA3-3CCA765D1C04}" type="slidenum">
              <a:rPr lang="en-GB" smtClean="0"/>
              <a:t>13</a:t>
            </a:fld>
            <a:endParaRPr lang="en-GB"/>
          </a:p>
        </p:txBody>
      </p:sp>
    </p:spTree>
    <p:extLst>
      <p:ext uri="{BB962C8B-B14F-4D97-AF65-F5344CB8AC3E}">
        <p14:creationId xmlns:p14="http://schemas.microsoft.com/office/powerpoint/2010/main" val="1356149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important first step is to ensure you</a:t>
            </a:r>
            <a:r>
              <a:rPr lang="en-GB" baseline="0" dirty="0"/>
              <a:t> have support within your organisation for digital preservation work and there are a range of advocacy activities that can help establish this.</a:t>
            </a:r>
          </a:p>
          <a:p>
            <a:endParaRPr lang="en-GB" baseline="0" dirty="0"/>
          </a:p>
          <a:p>
            <a:r>
              <a:rPr lang="en-GB" baseline="0" dirty="0"/>
              <a:t>Developing a sound business case will help you to gain support at an management level, particularly when trying to secure additional funding. There are a number of useful tools and guides available on this subject including:</a:t>
            </a:r>
          </a:p>
          <a:p>
            <a:endParaRPr lang="en-GB" baseline="0" dirty="0"/>
          </a:p>
          <a:p>
            <a:r>
              <a:rPr lang="en-GB" sz="3100" dirty="0"/>
              <a:t>Spruce – </a:t>
            </a:r>
            <a:r>
              <a:rPr lang="en-GB" sz="3100" b="1" dirty="0"/>
              <a:t>S</a:t>
            </a:r>
            <a:r>
              <a:rPr lang="en-GB" sz="3100" dirty="0"/>
              <a:t>ustainable </a:t>
            </a:r>
            <a:r>
              <a:rPr lang="en-GB" sz="3100" b="1" dirty="0"/>
              <a:t>Pr</a:t>
            </a:r>
            <a:r>
              <a:rPr lang="en-GB" sz="3100" dirty="0"/>
              <a:t>eservation </a:t>
            </a:r>
            <a:r>
              <a:rPr lang="en-GB" sz="3100" b="1" dirty="0"/>
              <a:t>U</a:t>
            </a:r>
            <a:r>
              <a:rPr lang="en-GB" sz="3100" dirty="0"/>
              <a:t>sing </a:t>
            </a:r>
            <a:r>
              <a:rPr lang="en-GB" sz="3100" b="1" dirty="0"/>
              <a:t>C</a:t>
            </a:r>
            <a:r>
              <a:rPr lang="en-GB" sz="3100" dirty="0"/>
              <a:t>ommunity </a:t>
            </a:r>
            <a:r>
              <a:rPr lang="en-GB" sz="3100" b="1" dirty="0"/>
              <a:t>E</a:t>
            </a:r>
            <a:r>
              <a:rPr lang="en-GB" sz="3100" dirty="0"/>
              <a:t>ngagement) (JISC funded)</a:t>
            </a:r>
          </a:p>
          <a:p>
            <a:pPr lvl="1"/>
            <a:r>
              <a:rPr lang="en-GB" sz="2100" dirty="0">
                <a:hlinkClick r:id="rId3"/>
              </a:rPr>
              <a:t>http://wiki.opf-labs.org/display/SPR/Home</a:t>
            </a:r>
            <a:endParaRPr lang="en-GB" sz="2100" dirty="0"/>
          </a:p>
          <a:p>
            <a:pPr lvl="1"/>
            <a:r>
              <a:rPr lang="en-GB" sz="2100" dirty="0"/>
              <a:t>Business Case Toolkit: </a:t>
            </a:r>
            <a:r>
              <a:rPr lang="en-GB" sz="2100" dirty="0">
                <a:latin typeface="Calibri" pitchFamily="34" charset="0"/>
                <a:cs typeface="Calibri" pitchFamily="34" charset="0"/>
                <a:hlinkClick r:id="rId4"/>
              </a:rPr>
              <a:t>http://wiki.dpconline.org/index.php?title=Digital_Preservation_Business_Case_Toolkit</a:t>
            </a:r>
            <a:r>
              <a:rPr lang="en-GB" sz="2100" dirty="0">
                <a:latin typeface="Calibri" pitchFamily="34" charset="0"/>
                <a:cs typeface="Calibri" pitchFamily="34" charset="0"/>
              </a:rPr>
              <a:t> </a:t>
            </a:r>
          </a:p>
          <a:p>
            <a:pPr lvl="0"/>
            <a:r>
              <a:rPr lang="en-GB" sz="3100" dirty="0"/>
              <a:t>APARSEN - Example Business Cases</a:t>
            </a:r>
          </a:p>
          <a:p>
            <a:pPr lvl="0"/>
            <a:r>
              <a:rPr lang="en-GB" sz="3100" dirty="0"/>
              <a:t>http://www.alliancepermanentaccess.org/wp-content/uploads/sites/7/downloads/2014/06/APARSEN-REP-D36_2-01-1_0_incURN.pdf </a:t>
            </a:r>
            <a:r>
              <a:rPr lang="en-GB" sz="1800" dirty="0"/>
              <a:t> </a:t>
            </a:r>
          </a:p>
          <a:p>
            <a:pPr lvl="0"/>
            <a:endParaRPr lang="en-GB" sz="1800" dirty="0"/>
          </a:p>
          <a:p>
            <a:r>
              <a:rPr lang="en-GB" sz="3100" dirty="0"/>
              <a:t>4C Project – Collaboration to Clarify the Costs of Curation (EU funded)</a:t>
            </a:r>
          </a:p>
          <a:p>
            <a:pPr lvl="1"/>
            <a:r>
              <a:rPr lang="en-GB" sz="2100" dirty="0">
                <a:hlinkClick r:id="rId5"/>
              </a:rPr>
              <a:t>http://www.4cproject.eu/</a:t>
            </a:r>
            <a:endParaRPr lang="en-GB" sz="2100" dirty="0"/>
          </a:p>
          <a:p>
            <a:pPr lvl="0"/>
            <a:endParaRPr lang="en-GB" sz="1600" dirty="0"/>
          </a:p>
          <a:p>
            <a:r>
              <a:rPr lang="en-GB" sz="3100" dirty="0"/>
              <a:t>Being able to clearly state the benefits</a:t>
            </a:r>
            <a:r>
              <a:rPr lang="en-GB" sz="3100" baseline="0" dirty="0"/>
              <a:t> of digital preservation activities and the risks if no action is taken is also key in helping to convey the importance of digital preservation. Resources that can help with this include:</a:t>
            </a:r>
            <a:endParaRPr lang="en-GB" sz="3100" dirty="0"/>
          </a:p>
          <a:p>
            <a:endParaRPr lang="en-GB" sz="3100" dirty="0"/>
          </a:p>
          <a:p>
            <a:r>
              <a:rPr lang="en-GB" sz="3100" dirty="0"/>
              <a:t>Keeping Research Data Safe - Benefits Framework which incorporates</a:t>
            </a:r>
            <a:r>
              <a:rPr lang="en-GB" sz="3100" baseline="0" dirty="0"/>
              <a:t> a list of generic benefits</a:t>
            </a:r>
            <a:endParaRPr lang="en-GB" sz="3600" dirty="0"/>
          </a:p>
          <a:p>
            <a:pPr lvl="1"/>
            <a:r>
              <a:rPr lang="en-GB" sz="2100" dirty="0">
                <a:hlinkClick r:id="rId6"/>
              </a:rPr>
              <a:t>http://www.beagrie.com/krds.php</a:t>
            </a:r>
            <a:r>
              <a:rPr lang="en-GB" sz="1600" dirty="0"/>
              <a:t> </a:t>
            </a:r>
          </a:p>
          <a:p>
            <a:pPr lvl="0"/>
            <a:endParaRPr lang="en-GB" sz="3100" dirty="0"/>
          </a:p>
          <a:p>
            <a:pPr lvl="0"/>
            <a:r>
              <a:rPr lang="en-GB" sz="3100" dirty="0"/>
              <a:t>And</a:t>
            </a:r>
            <a:r>
              <a:rPr lang="en-GB" sz="3100" baseline="0" dirty="0"/>
              <a:t> </a:t>
            </a:r>
            <a:r>
              <a:rPr lang="en-GB" sz="3100" dirty="0"/>
              <a:t>DRAMBORA which includes a similar list of risks</a:t>
            </a:r>
          </a:p>
          <a:p>
            <a:pPr lvl="0"/>
            <a:r>
              <a:rPr lang="en-GB" sz="3100" dirty="0"/>
              <a:t>http://www.repositoryaudit.eu/ </a:t>
            </a:r>
          </a:p>
          <a:p>
            <a:pPr lvl="0"/>
            <a:endParaRPr lang="en-GB" sz="3100" dirty="0"/>
          </a:p>
          <a:p>
            <a:pPr lvl="0"/>
            <a:r>
              <a:rPr lang="en-GB" sz="3100" dirty="0"/>
              <a:t>Successful advocacy</a:t>
            </a:r>
            <a:r>
              <a:rPr lang="en-GB" sz="3100" baseline="0" dirty="0"/>
              <a:t> also relies on identifying and engaging relevant stakeholders who can support your work through effort or funding, or by acting as advocates on your behalf.</a:t>
            </a:r>
          </a:p>
          <a:p>
            <a:pPr lvl="0"/>
            <a:endParaRPr lang="en-GB" sz="3100" baseline="0" dirty="0"/>
          </a:p>
          <a:p>
            <a:pPr lvl="0"/>
            <a:r>
              <a:rPr lang="en-GB" sz="3100" baseline="0" dirty="0"/>
              <a:t>You should also be careful to align preservation aims with your organisation’s wider goals by consulting corporate plans and strategy documents.</a:t>
            </a:r>
            <a:endParaRPr lang="en-GB" sz="3100" dirty="0"/>
          </a:p>
        </p:txBody>
      </p:sp>
      <p:sp>
        <p:nvSpPr>
          <p:cNvPr id="4" name="Slide Number Placeholder 3"/>
          <p:cNvSpPr>
            <a:spLocks noGrp="1"/>
          </p:cNvSpPr>
          <p:nvPr>
            <p:ph type="sldNum" sz="quarter" idx="10"/>
          </p:nvPr>
        </p:nvSpPr>
        <p:spPr/>
        <p:txBody>
          <a:bodyPr/>
          <a:lstStyle/>
          <a:p>
            <a:fld id="{028BF6B2-4647-4E6B-8EA3-3CCA765D1C04}" type="slidenum">
              <a:rPr lang="en-GB" smtClean="0"/>
              <a:t>2</a:t>
            </a:fld>
            <a:endParaRPr lang="en-GB"/>
          </a:p>
        </p:txBody>
      </p:sp>
    </p:spTree>
    <p:extLst>
      <p:ext uri="{BB962C8B-B14F-4D97-AF65-F5344CB8AC3E}">
        <p14:creationId xmlns:p14="http://schemas.microsoft.com/office/powerpoint/2010/main" val="429061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dirty="0"/>
              <a:t>Evidence has proven that organisation’s with a robust and well-considered digital preservation policy are more</a:t>
            </a:r>
            <a:r>
              <a:rPr lang="en-GB" sz="2800" baseline="0" dirty="0"/>
              <a:t> successful at implementing digital preservation.</a:t>
            </a:r>
          </a:p>
          <a:p>
            <a:endParaRPr lang="en-GB" sz="2800" baseline="0" dirty="0"/>
          </a:p>
          <a:p>
            <a:r>
              <a:rPr lang="en-GB" sz="2800" baseline="0" dirty="0"/>
              <a:t>A good policy will </a:t>
            </a:r>
          </a:p>
          <a:p>
            <a:pPr marL="457200" indent="-457200">
              <a:buFont typeface="Arial" panose="020B0604020202020204" pitchFamily="34" charset="0"/>
              <a:buChar char="•"/>
            </a:pPr>
            <a:r>
              <a:rPr lang="en-GB" sz="2800" baseline="0" dirty="0"/>
              <a:t>provide you with another advocacy tool to add to your arsenal</a:t>
            </a:r>
          </a:p>
          <a:p>
            <a:pPr marL="457200" indent="-457200">
              <a:buFont typeface="Arial" panose="020B0604020202020204" pitchFamily="34" charset="0"/>
              <a:buChar char="•"/>
            </a:pPr>
            <a:r>
              <a:rPr lang="en-GB" sz="2800" baseline="0" dirty="0"/>
              <a:t>clearly state your aims and objectives, and can be aspirational when you start out</a:t>
            </a:r>
          </a:p>
          <a:p>
            <a:pPr marL="457200" indent="-457200">
              <a:buFont typeface="Arial" panose="020B0604020202020204" pitchFamily="34" charset="0"/>
              <a:buChar char="•"/>
            </a:pPr>
            <a:r>
              <a:rPr lang="en-GB" sz="2800" baseline="0" dirty="0"/>
              <a:t>Act as the main reference point for decision-making in relation to digital preservation</a:t>
            </a:r>
          </a:p>
          <a:p>
            <a:pPr marL="457200" indent="-457200">
              <a:buFont typeface="Arial" panose="020B0604020202020204" pitchFamily="34" charset="0"/>
              <a:buChar char="•"/>
            </a:pPr>
            <a:endParaRPr lang="en-GB" sz="2800" dirty="0"/>
          </a:p>
          <a:p>
            <a:pPr marL="0" indent="0">
              <a:buFont typeface="Arial" panose="020B0604020202020204" pitchFamily="34" charset="0"/>
              <a:buNone/>
            </a:pPr>
            <a:r>
              <a:rPr lang="en-GB" sz="2800" dirty="0"/>
              <a:t>There are a wide variety of resources which will guide you in what to include within your digital</a:t>
            </a:r>
            <a:r>
              <a:rPr lang="en-GB" sz="2800" baseline="0" dirty="0"/>
              <a:t> preservation policy (links below). Also be careful to consider your own organisation and it’s approach to policy development: make sure your policy is aligned with other organisational policies, using an established format and is ratified by relevant stakeholders.</a:t>
            </a:r>
          </a:p>
          <a:p>
            <a:pPr marL="0" indent="0">
              <a:buFont typeface="Arial" panose="020B0604020202020204" pitchFamily="34" charset="0"/>
              <a:buNone/>
            </a:pPr>
            <a:endParaRPr lang="en-GB" sz="2800" dirty="0"/>
          </a:p>
          <a:p>
            <a:r>
              <a:rPr lang="en-GB" sz="2800" dirty="0"/>
              <a:t>APARSEN Recommendations for DP Policies</a:t>
            </a:r>
          </a:p>
          <a:p>
            <a:pPr lvl="1"/>
            <a:r>
              <a:rPr lang="en-GB" sz="1800" dirty="0">
                <a:hlinkClick r:id="rId3"/>
              </a:rPr>
              <a:t>http://www.alliancepermanentaccess.org/wp-content/plugins/download-monitor/download.php?id=D35.1+Exemplar+good+governance+structure+and+data+policies</a:t>
            </a:r>
            <a:r>
              <a:rPr lang="en-GB" sz="1800" dirty="0"/>
              <a:t> </a:t>
            </a:r>
          </a:p>
          <a:p>
            <a:r>
              <a:rPr lang="en-GB" sz="2800" dirty="0"/>
              <a:t>National Archives</a:t>
            </a:r>
          </a:p>
          <a:p>
            <a:pPr lvl="1"/>
            <a:r>
              <a:rPr lang="en-GB" sz="1800" dirty="0">
                <a:hlinkClick r:id="rId4"/>
              </a:rPr>
              <a:t>http://www.nationalarchives.gov.uk/documents/information-management/digital-preservation-policies-guidance-draft-v4.2.pdf</a:t>
            </a:r>
            <a:r>
              <a:rPr lang="en-GB" sz="1800" dirty="0"/>
              <a:t> </a:t>
            </a:r>
          </a:p>
          <a:p>
            <a:r>
              <a:rPr lang="en-GB" sz="2800" dirty="0" err="1"/>
              <a:t>Jisc</a:t>
            </a:r>
            <a:r>
              <a:rPr lang="en-GB" sz="2800" dirty="0"/>
              <a:t> Digital Preservation Policies Study</a:t>
            </a:r>
          </a:p>
          <a:p>
            <a:pPr lvl="1"/>
            <a:r>
              <a:rPr lang="en-GB" sz="1800" dirty="0">
                <a:hlinkClick r:id="rId5"/>
              </a:rPr>
              <a:t>http://www.jisc.ac.uk/publications/reports/2008/jiscpolicyfinalreport.aspx</a:t>
            </a:r>
            <a:r>
              <a:rPr lang="en-GB" sz="1800" dirty="0"/>
              <a:t> </a:t>
            </a:r>
          </a:p>
          <a:p>
            <a:pPr lvl="0"/>
            <a:r>
              <a:rPr lang="en-GB" sz="1800" dirty="0"/>
              <a:t>Library</a:t>
            </a:r>
            <a:r>
              <a:rPr lang="en-GB" sz="1800" baseline="0" dirty="0"/>
              <a:t> of Congress</a:t>
            </a:r>
          </a:p>
          <a:p>
            <a:pPr lvl="0"/>
            <a:r>
              <a:rPr lang="en-GB" sz="1800" baseline="0" dirty="0"/>
              <a:t>http://blogs.loc.gov/digitalpreservation/2013/08/analysis-of-current-digital-preservation-policies-archives-libraries-and-museums/</a:t>
            </a:r>
          </a:p>
          <a:p>
            <a:pPr lvl="0"/>
            <a:r>
              <a:rPr lang="en-GB" sz="1800" baseline="0" dirty="0"/>
              <a:t>SCAPE Catalogue of Policy Elements</a:t>
            </a:r>
          </a:p>
          <a:p>
            <a:pPr lvl="0"/>
            <a:r>
              <a:rPr lang="en-GB" sz="1800" baseline="0" dirty="0"/>
              <a:t>http://wiki.opf-labs.org/display/SP/Catalogue+of+Preservation+Policy+Elements</a:t>
            </a:r>
          </a:p>
          <a:p>
            <a:pPr lvl="0"/>
            <a:r>
              <a:rPr lang="en-GB" sz="1800" baseline="0" dirty="0"/>
              <a:t>DPM Tools and Techniques</a:t>
            </a:r>
          </a:p>
          <a:p>
            <a:pPr lvl="0"/>
            <a:r>
              <a:rPr lang="en-GB" sz="1800" dirty="0"/>
              <a:t>http://dpworkshop.org/workshops/management-tools </a:t>
            </a:r>
          </a:p>
          <a:p>
            <a:endParaRPr lang="en-GB" dirty="0"/>
          </a:p>
        </p:txBody>
      </p:sp>
      <p:sp>
        <p:nvSpPr>
          <p:cNvPr id="4" name="Slide Number Placeholder 3"/>
          <p:cNvSpPr>
            <a:spLocks noGrp="1"/>
          </p:cNvSpPr>
          <p:nvPr>
            <p:ph type="sldNum" sz="quarter" idx="10"/>
          </p:nvPr>
        </p:nvSpPr>
        <p:spPr/>
        <p:txBody>
          <a:bodyPr/>
          <a:lstStyle/>
          <a:p>
            <a:fld id="{028BF6B2-4647-4E6B-8EA3-3CCA765D1C04}" type="slidenum">
              <a:rPr lang="en-GB" smtClean="0"/>
              <a:t>3</a:t>
            </a:fld>
            <a:endParaRPr lang="en-GB"/>
          </a:p>
        </p:txBody>
      </p:sp>
    </p:spTree>
    <p:extLst>
      <p:ext uri="{BB962C8B-B14F-4D97-AF65-F5344CB8AC3E}">
        <p14:creationId xmlns:p14="http://schemas.microsoft.com/office/powerpoint/2010/main" val="3570359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APARSEN Storage Report</a:t>
            </a:r>
          </a:p>
          <a:p>
            <a:r>
              <a:rPr lang="en-GB" dirty="0"/>
              <a:t>http://www.alliancepermanentaccess.org/wp-content/uploads/sites/7/downloads/2014/06/APARSEN-REP-D23_2-01-1_2_incURN.pdf </a:t>
            </a:r>
          </a:p>
          <a:p>
            <a:endParaRPr lang="en-GB" dirty="0"/>
          </a:p>
          <a:p>
            <a:r>
              <a:rPr lang="en-GB" dirty="0"/>
              <a:t>Preservation Planning</a:t>
            </a:r>
          </a:p>
          <a:p>
            <a:r>
              <a:rPr lang="en-GB" dirty="0"/>
              <a:t>PLANETS</a:t>
            </a:r>
          </a:p>
          <a:p>
            <a:r>
              <a:rPr lang="en-GB" dirty="0"/>
              <a:t>http://www.planets-project.eu/</a:t>
            </a:r>
          </a:p>
          <a:p>
            <a:endParaRPr lang="en-GB" dirty="0"/>
          </a:p>
          <a:p>
            <a:r>
              <a:rPr lang="en-GB" sz="3100" dirty="0"/>
              <a:t>Scape – </a:t>
            </a:r>
            <a:r>
              <a:rPr lang="en-GB" sz="3100" b="1" dirty="0"/>
              <a:t>Sca</a:t>
            </a:r>
            <a:r>
              <a:rPr lang="en-GB" sz="3100" dirty="0"/>
              <a:t>lable </a:t>
            </a:r>
            <a:r>
              <a:rPr lang="en-GB" sz="3100" b="1" dirty="0"/>
              <a:t>P</a:t>
            </a:r>
            <a:r>
              <a:rPr lang="en-GB" sz="3100" dirty="0"/>
              <a:t>reservation </a:t>
            </a:r>
            <a:r>
              <a:rPr lang="en-GB" sz="3100" b="1" dirty="0"/>
              <a:t>E</a:t>
            </a:r>
            <a:r>
              <a:rPr lang="en-GB" sz="3100" dirty="0"/>
              <a:t>nvironments (EU funded)</a:t>
            </a:r>
          </a:p>
          <a:p>
            <a:pPr lvl="1"/>
            <a:r>
              <a:rPr lang="en-GB" sz="2100" dirty="0">
                <a:hlinkClick r:id="rId3"/>
              </a:rPr>
              <a:t>http://www.scape-project.eu/</a:t>
            </a:r>
            <a:endParaRPr lang="en-GB" sz="2100" dirty="0"/>
          </a:p>
          <a:p>
            <a:pPr lvl="1"/>
            <a:r>
              <a:rPr lang="en-GB" sz="2100" dirty="0">
                <a:hlinkClick r:id="rId4"/>
              </a:rPr>
              <a:t>http://wiki.opf-labs.org/display/SP/Home</a:t>
            </a:r>
            <a:endParaRPr lang="en-GB" sz="2100" dirty="0"/>
          </a:p>
          <a:p>
            <a:endParaRPr lang="en-GB" dirty="0"/>
          </a:p>
        </p:txBody>
      </p:sp>
      <p:sp>
        <p:nvSpPr>
          <p:cNvPr id="4" name="Slide Number Placeholder 3"/>
          <p:cNvSpPr>
            <a:spLocks noGrp="1"/>
          </p:cNvSpPr>
          <p:nvPr>
            <p:ph type="sldNum" sz="quarter" idx="10"/>
          </p:nvPr>
        </p:nvSpPr>
        <p:spPr/>
        <p:txBody>
          <a:bodyPr/>
          <a:lstStyle/>
          <a:p>
            <a:fld id="{028BF6B2-4647-4E6B-8EA3-3CCA765D1C04}" type="slidenum">
              <a:rPr lang="en-GB" smtClean="0"/>
              <a:t>4</a:t>
            </a:fld>
            <a:endParaRPr lang="en-GB"/>
          </a:p>
        </p:txBody>
      </p:sp>
    </p:spTree>
    <p:extLst>
      <p:ext uri="{BB962C8B-B14F-4D97-AF65-F5344CB8AC3E}">
        <p14:creationId xmlns:p14="http://schemas.microsoft.com/office/powerpoint/2010/main" val="1397143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28BF6B2-4647-4E6B-8EA3-3CCA765D1C04}" type="slidenum">
              <a:rPr lang="en-GB" smtClean="0"/>
              <a:t>5</a:t>
            </a:fld>
            <a:endParaRPr lang="en-GB"/>
          </a:p>
        </p:txBody>
      </p:sp>
    </p:spTree>
    <p:extLst>
      <p:ext uri="{BB962C8B-B14F-4D97-AF65-F5344CB8AC3E}">
        <p14:creationId xmlns:p14="http://schemas.microsoft.com/office/powerpoint/2010/main" val="2158027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28BF6B2-4647-4E6B-8EA3-3CCA765D1C04}" type="slidenum">
              <a:rPr lang="en-GB" smtClean="0"/>
              <a:t>6</a:t>
            </a:fld>
            <a:endParaRPr lang="en-GB"/>
          </a:p>
        </p:txBody>
      </p:sp>
    </p:spTree>
    <p:extLst>
      <p:ext uri="{BB962C8B-B14F-4D97-AF65-F5344CB8AC3E}">
        <p14:creationId xmlns:p14="http://schemas.microsoft.com/office/powerpoint/2010/main" val="4195388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Important to identify</a:t>
            </a:r>
            <a:r>
              <a:rPr lang="en-GB" baseline="0" dirty="0"/>
              <a:t> the skills you already have in-house through a process such as a skills audit. Following this up with ongoing plans for staff development based on the gaps identified. A highly regarded resource in this area is the </a:t>
            </a:r>
            <a:r>
              <a:rPr lang="en-GB" baseline="0" dirty="0" err="1"/>
              <a:t>DigCurV</a:t>
            </a:r>
            <a:r>
              <a:rPr lang="en-GB" baseline="0" dirty="0"/>
              <a:t> Curriculum Framework (http://www.digcur-education.org/) which describes key competencies for staff working in digital preservation at various points in their career, identified in the framework as ‘Practitioner’, ‘Manager’ and ‘Executive’. The framework is an excellent basis for both a skill audit and ongoing development. It is also reassuring as specialist digital preservation knowledge forms only a small fraction of the skills identified as necessary for carrying out digital preservation!</a:t>
            </a:r>
          </a:p>
          <a:p>
            <a:pPr lvl="0"/>
            <a:endParaRPr lang="en-GB" baseline="0" dirty="0"/>
          </a:p>
          <a:p>
            <a:pPr lvl="0"/>
            <a:r>
              <a:rPr lang="en-GB" baseline="0" dirty="0"/>
              <a:t>We’ve also found that peer to peer learning and support is key to developing your digital preservation skills, and contacts made at events such as this can prove endlessly useful.</a:t>
            </a:r>
          </a:p>
          <a:p>
            <a:endParaRPr lang="en-GB" dirty="0"/>
          </a:p>
          <a:p>
            <a:r>
              <a:rPr lang="en-GB" dirty="0"/>
              <a:t>DPTP - http://dptp.org/</a:t>
            </a:r>
          </a:p>
        </p:txBody>
      </p:sp>
      <p:sp>
        <p:nvSpPr>
          <p:cNvPr id="4" name="Slide Number Placeholder 3"/>
          <p:cNvSpPr>
            <a:spLocks noGrp="1"/>
          </p:cNvSpPr>
          <p:nvPr>
            <p:ph type="sldNum" sz="quarter" idx="10"/>
          </p:nvPr>
        </p:nvSpPr>
        <p:spPr/>
        <p:txBody>
          <a:bodyPr/>
          <a:lstStyle/>
          <a:p>
            <a:fld id="{028BF6B2-4647-4E6B-8EA3-3CCA765D1C04}" type="slidenum">
              <a:rPr lang="en-GB" smtClean="0"/>
              <a:t>7</a:t>
            </a:fld>
            <a:endParaRPr lang="en-GB"/>
          </a:p>
        </p:txBody>
      </p:sp>
    </p:spTree>
    <p:extLst>
      <p:ext uri="{BB962C8B-B14F-4D97-AF65-F5344CB8AC3E}">
        <p14:creationId xmlns:p14="http://schemas.microsoft.com/office/powerpoint/2010/main" val="1712691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European</a:t>
            </a:r>
            <a:r>
              <a:rPr lang="en-GB" baseline="0" dirty="0"/>
              <a:t> Framework for Certification agreed by EU</a:t>
            </a:r>
            <a:endParaRPr lang="en-GB" dirty="0"/>
          </a:p>
          <a:p>
            <a:pPr marL="514350" indent="-514350">
              <a:buFont typeface="+mj-lt"/>
              <a:buAutoNum type="arabicPeriod"/>
            </a:pPr>
            <a:r>
              <a:rPr lang="en-GB" dirty="0"/>
              <a:t>Basic Certification</a:t>
            </a:r>
          </a:p>
          <a:p>
            <a:pPr marL="914400" lvl="1" indent="-514350"/>
            <a:r>
              <a:rPr lang="en-GB" dirty="0"/>
              <a:t>Self-assessment using Data Seal of Approval</a:t>
            </a:r>
          </a:p>
          <a:p>
            <a:pPr marL="514350" indent="-514350">
              <a:buFont typeface="+mj-lt"/>
              <a:buAutoNum type="arabicPeriod"/>
            </a:pPr>
            <a:r>
              <a:rPr lang="en-GB" dirty="0"/>
              <a:t>Extended Certification</a:t>
            </a:r>
          </a:p>
          <a:p>
            <a:pPr marL="914400" lvl="1" indent="-514350"/>
            <a:r>
              <a:rPr lang="en-GB" dirty="0"/>
              <a:t>Self-audit based on ISO 16363 or DIN 31644</a:t>
            </a:r>
          </a:p>
          <a:p>
            <a:pPr marL="514350" indent="-514350">
              <a:buFont typeface="+mj-lt"/>
              <a:buAutoNum type="arabicPeriod"/>
            </a:pPr>
            <a:r>
              <a:rPr lang="en-GB" dirty="0"/>
              <a:t>Formal Certification</a:t>
            </a:r>
          </a:p>
          <a:p>
            <a:pPr marL="914400" lvl="1" indent="-514350"/>
            <a:r>
              <a:rPr lang="en-GB" dirty="0"/>
              <a:t>Full audit based on ISO 16363 or DIN 31644</a:t>
            </a:r>
          </a:p>
          <a:p>
            <a:pPr marL="914400" lvl="1" indent="-514350"/>
            <a:endParaRPr lang="en-GB" dirty="0"/>
          </a:p>
          <a:p>
            <a:r>
              <a:rPr lang="en-GB" dirty="0"/>
              <a:t>Alternatives</a:t>
            </a:r>
            <a:r>
              <a:rPr lang="en-GB" baseline="0" dirty="0"/>
              <a:t> are also in development including coverage of digital issues within the </a:t>
            </a:r>
            <a:r>
              <a:rPr lang="en-GB" dirty="0"/>
              <a:t>ARA Accreditation scheme</a:t>
            </a:r>
          </a:p>
        </p:txBody>
      </p:sp>
      <p:sp>
        <p:nvSpPr>
          <p:cNvPr id="4" name="Slide Number Placeholder 3"/>
          <p:cNvSpPr>
            <a:spLocks noGrp="1"/>
          </p:cNvSpPr>
          <p:nvPr>
            <p:ph type="sldNum" sz="quarter" idx="10"/>
          </p:nvPr>
        </p:nvSpPr>
        <p:spPr/>
        <p:txBody>
          <a:bodyPr/>
          <a:lstStyle/>
          <a:p>
            <a:fld id="{028BF6B2-4647-4E6B-8EA3-3CCA765D1C04}" type="slidenum">
              <a:rPr lang="en-GB" smtClean="0"/>
              <a:t>8</a:t>
            </a:fld>
            <a:endParaRPr lang="en-GB"/>
          </a:p>
        </p:txBody>
      </p:sp>
    </p:spTree>
    <p:extLst>
      <p:ext uri="{BB962C8B-B14F-4D97-AF65-F5344CB8AC3E}">
        <p14:creationId xmlns:p14="http://schemas.microsoft.com/office/powerpoint/2010/main" val="613387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http://www.dpconline.org</a:t>
            </a:r>
          </a:p>
        </p:txBody>
      </p:sp>
      <p:sp>
        <p:nvSpPr>
          <p:cNvPr id="4" name="Slide Number Placeholder 3"/>
          <p:cNvSpPr>
            <a:spLocks noGrp="1"/>
          </p:cNvSpPr>
          <p:nvPr>
            <p:ph type="sldNum" sz="quarter" idx="10"/>
          </p:nvPr>
        </p:nvSpPr>
        <p:spPr/>
        <p:txBody>
          <a:bodyPr/>
          <a:lstStyle/>
          <a:p>
            <a:pPr>
              <a:defRPr/>
            </a:pPr>
            <a:fld id="{8B6B58D3-F4D4-4008-B64A-3C0D6B329CD1}" type="slidenum">
              <a:rPr lang="en-GB" smtClean="0"/>
              <a:pPr>
                <a:defRPr/>
              </a:pPr>
              <a:t>9</a:t>
            </a:fld>
            <a:endParaRPr lang="en-GB"/>
          </a:p>
        </p:txBody>
      </p:sp>
    </p:spTree>
    <p:extLst>
      <p:ext uri="{BB962C8B-B14F-4D97-AF65-F5344CB8AC3E}">
        <p14:creationId xmlns:p14="http://schemas.microsoft.com/office/powerpoint/2010/main" val="1306021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18763-5124-4125-AF8B-924805BA2B60}" type="datetimeFigureOut">
              <a:rPr lang="en-GB" smtClean="0"/>
              <a:t>04/05/2017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7E9A0-5A4F-4945-B350-852E65DC4EBB}" type="slidenum">
              <a:rPr lang="en-GB" smtClean="0"/>
              <a:t>‹#›</a:t>
            </a:fld>
            <a:endParaRPr lang="en-GB"/>
          </a:p>
        </p:txBody>
      </p:sp>
    </p:spTree>
    <p:extLst>
      <p:ext uri="{BB962C8B-B14F-4D97-AF65-F5344CB8AC3E}">
        <p14:creationId xmlns:p14="http://schemas.microsoft.com/office/powerpoint/2010/main" val="266702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18763-5124-4125-AF8B-924805BA2B60}" type="datetimeFigureOut">
              <a:rPr lang="en-GB" smtClean="0"/>
              <a:t>04/05/2017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7E9A0-5A4F-4945-B350-852E65DC4EBB}" type="slidenum">
              <a:rPr lang="en-GB" smtClean="0"/>
              <a:t>‹#›</a:t>
            </a:fld>
            <a:endParaRPr lang="en-GB"/>
          </a:p>
        </p:txBody>
      </p:sp>
    </p:spTree>
    <p:extLst>
      <p:ext uri="{BB962C8B-B14F-4D97-AF65-F5344CB8AC3E}">
        <p14:creationId xmlns:p14="http://schemas.microsoft.com/office/powerpoint/2010/main" val="172317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18763-5124-4125-AF8B-924805BA2B60}" type="datetimeFigureOut">
              <a:rPr lang="en-GB" smtClean="0"/>
              <a:t>04/05/2017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7E9A0-5A4F-4945-B350-852E65DC4EBB}" type="slidenum">
              <a:rPr lang="en-GB" smtClean="0"/>
              <a:t>‹#›</a:t>
            </a:fld>
            <a:endParaRPr lang="en-GB"/>
          </a:p>
        </p:txBody>
      </p:sp>
    </p:spTree>
    <p:extLst>
      <p:ext uri="{BB962C8B-B14F-4D97-AF65-F5344CB8AC3E}">
        <p14:creationId xmlns:p14="http://schemas.microsoft.com/office/powerpoint/2010/main" val="3410647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18763-5124-4125-AF8B-924805BA2B60}" type="datetimeFigureOut">
              <a:rPr lang="en-GB" smtClean="0"/>
              <a:t>04/05/2017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7E9A0-5A4F-4945-B350-852E65DC4EBB}"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70912" y="0"/>
            <a:ext cx="1598488" cy="1542819"/>
          </a:xfrm>
          <a:prstGeom prst="rect">
            <a:avLst/>
          </a:prstGeom>
        </p:spPr>
      </p:pic>
    </p:spTree>
    <p:extLst>
      <p:ext uri="{BB962C8B-B14F-4D97-AF65-F5344CB8AC3E}">
        <p14:creationId xmlns:p14="http://schemas.microsoft.com/office/powerpoint/2010/main" val="2570534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218763-5124-4125-AF8B-924805BA2B60}" type="datetimeFigureOut">
              <a:rPr lang="en-GB" smtClean="0"/>
              <a:t>04/05/2017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7E9A0-5A4F-4945-B350-852E65DC4EBB}" type="slidenum">
              <a:rPr lang="en-GB" smtClean="0"/>
              <a:t>‹#›</a:t>
            </a:fld>
            <a:endParaRPr lang="en-GB"/>
          </a:p>
        </p:txBody>
      </p:sp>
    </p:spTree>
    <p:extLst>
      <p:ext uri="{BB962C8B-B14F-4D97-AF65-F5344CB8AC3E}">
        <p14:creationId xmlns:p14="http://schemas.microsoft.com/office/powerpoint/2010/main" val="2406618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218763-5124-4125-AF8B-924805BA2B60}" type="datetimeFigureOut">
              <a:rPr lang="en-GB" smtClean="0"/>
              <a:t>04/05/2017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67E9A0-5A4F-4945-B350-852E65DC4EBB}" type="slidenum">
              <a:rPr lang="en-GB" smtClean="0"/>
              <a:t>‹#›</a:t>
            </a:fld>
            <a:endParaRPr lang="en-GB"/>
          </a:p>
        </p:txBody>
      </p:sp>
    </p:spTree>
    <p:extLst>
      <p:ext uri="{BB962C8B-B14F-4D97-AF65-F5344CB8AC3E}">
        <p14:creationId xmlns:p14="http://schemas.microsoft.com/office/powerpoint/2010/main" val="2227467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218763-5124-4125-AF8B-924805BA2B60}" type="datetimeFigureOut">
              <a:rPr lang="en-GB" smtClean="0"/>
              <a:t>04/05/2017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67E9A0-5A4F-4945-B350-852E65DC4EBB}" type="slidenum">
              <a:rPr lang="en-GB" smtClean="0"/>
              <a:t>‹#›</a:t>
            </a:fld>
            <a:endParaRPr lang="en-GB"/>
          </a:p>
        </p:txBody>
      </p:sp>
    </p:spTree>
    <p:extLst>
      <p:ext uri="{BB962C8B-B14F-4D97-AF65-F5344CB8AC3E}">
        <p14:creationId xmlns:p14="http://schemas.microsoft.com/office/powerpoint/2010/main" val="16204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218763-5124-4125-AF8B-924805BA2B60}" type="datetimeFigureOut">
              <a:rPr lang="en-GB" smtClean="0"/>
              <a:t>04/05/2017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67E9A0-5A4F-4945-B350-852E65DC4EBB}" type="slidenum">
              <a:rPr lang="en-GB" smtClean="0"/>
              <a:t>‹#›</a:t>
            </a:fld>
            <a:endParaRPr lang="en-GB"/>
          </a:p>
        </p:txBody>
      </p:sp>
    </p:spTree>
    <p:extLst>
      <p:ext uri="{BB962C8B-B14F-4D97-AF65-F5344CB8AC3E}">
        <p14:creationId xmlns:p14="http://schemas.microsoft.com/office/powerpoint/2010/main" val="3145404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18763-5124-4125-AF8B-924805BA2B60}" type="datetimeFigureOut">
              <a:rPr lang="en-GB" smtClean="0"/>
              <a:t>04/05/2017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67E9A0-5A4F-4945-B350-852E65DC4EBB}" type="slidenum">
              <a:rPr lang="en-GB" smtClean="0"/>
              <a:t>‹#›</a:t>
            </a:fld>
            <a:endParaRPr lang="en-GB"/>
          </a:p>
        </p:txBody>
      </p:sp>
    </p:spTree>
    <p:extLst>
      <p:ext uri="{BB962C8B-B14F-4D97-AF65-F5344CB8AC3E}">
        <p14:creationId xmlns:p14="http://schemas.microsoft.com/office/powerpoint/2010/main" val="2939973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18763-5124-4125-AF8B-924805BA2B60}" type="datetimeFigureOut">
              <a:rPr lang="en-GB" smtClean="0"/>
              <a:t>04/05/2017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67E9A0-5A4F-4945-B350-852E65DC4EBB}" type="slidenum">
              <a:rPr lang="en-GB" smtClean="0"/>
              <a:t>‹#›</a:t>
            </a:fld>
            <a:endParaRPr lang="en-GB"/>
          </a:p>
        </p:txBody>
      </p:sp>
    </p:spTree>
    <p:extLst>
      <p:ext uri="{BB962C8B-B14F-4D97-AF65-F5344CB8AC3E}">
        <p14:creationId xmlns:p14="http://schemas.microsoft.com/office/powerpoint/2010/main" val="3516084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18763-5124-4125-AF8B-924805BA2B60}" type="datetimeFigureOut">
              <a:rPr lang="en-GB" smtClean="0"/>
              <a:t>04/05/2017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67E9A0-5A4F-4945-B350-852E65DC4EBB}" type="slidenum">
              <a:rPr lang="en-GB" smtClean="0"/>
              <a:t>‹#›</a:t>
            </a:fld>
            <a:endParaRPr lang="en-GB"/>
          </a:p>
        </p:txBody>
      </p:sp>
    </p:spTree>
    <p:extLst>
      <p:ext uri="{BB962C8B-B14F-4D97-AF65-F5344CB8AC3E}">
        <p14:creationId xmlns:p14="http://schemas.microsoft.com/office/powerpoint/2010/main" val="3439062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18763-5124-4125-AF8B-924805BA2B60}" type="datetimeFigureOut">
              <a:rPr lang="en-GB" smtClean="0"/>
              <a:t>04/05/2017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7E9A0-5A4F-4945-B350-852E65DC4EBB}" type="slidenum">
              <a:rPr lang="en-GB" smtClean="0"/>
              <a:t>‹#›</a:t>
            </a:fld>
            <a:endParaRPr lang="en-GB"/>
          </a:p>
        </p:txBody>
      </p:sp>
    </p:spTree>
    <p:extLst>
      <p:ext uri="{BB962C8B-B14F-4D97-AF65-F5344CB8AC3E}">
        <p14:creationId xmlns:p14="http://schemas.microsoft.com/office/powerpoint/2010/main" val="449014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7.jpeg"/><Relationship Id="rId3" Type="http://schemas.openxmlformats.org/officeDocument/2006/relationships/hyperlink" Target="http://www.dcc.ac.uk/" TargetMode="External"/><Relationship Id="rId7" Type="http://schemas.openxmlformats.org/officeDocument/2006/relationships/hyperlink" Target="http://www.digitalpreservation.gov/" TargetMode="External"/><Relationship Id="rId12"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hyperlink" Target="http://www.bl.uk/aboutus/stratpolprog/collectioncare/discovermore/digitalpreservation/index.html" TargetMode="External"/><Relationship Id="rId5" Type="http://schemas.openxmlformats.org/officeDocument/2006/relationships/hyperlink" Target="http://www.jisc.ac.uk/whatwedo/topics/digitalpreservation.aspx" TargetMode="External"/><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hyperlink" Target="http://www.llgc.org.uk/index.php?id=3970" TargetMode="External"/><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8924" y="3785197"/>
            <a:ext cx="3189883" cy="3078793"/>
          </a:xfrm>
          <a:prstGeom prst="rect">
            <a:avLst/>
          </a:prstGeom>
        </p:spPr>
      </p:pic>
      <p:sp>
        <p:nvSpPr>
          <p:cNvPr id="6" name="Rectangle 5"/>
          <p:cNvSpPr/>
          <p:nvPr/>
        </p:nvSpPr>
        <p:spPr>
          <a:xfrm>
            <a:off x="-1651000" y="-172719"/>
            <a:ext cx="12623800" cy="3825836"/>
          </a:xfrm>
          <a:prstGeom prst="rect">
            <a:avLst/>
          </a:prstGeom>
          <a:solidFill>
            <a:srgbClr val="54A485"/>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8135" y="657801"/>
            <a:ext cx="9144000" cy="2387600"/>
          </a:xfrm>
        </p:spPr>
        <p:txBody>
          <a:bodyPr>
            <a:normAutofit/>
          </a:bodyPr>
          <a:lstStyle/>
          <a:p>
            <a:r>
              <a:rPr lang="en-US" dirty="0">
                <a:solidFill>
                  <a:schemeClr val="bg1"/>
                </a:solidFill>
              </a:rPr>
              <a:t>Next Steps</a:t>
            </a:r>
            <a:br>
              <a:rPr lang="en-US" dirty="0">
                <a:solidFill>
                  <a:schemeClr val="bg1"/>
                </a:solidFill>
              </a:rPr>
            </a:br>
            <a:endParaRPr lang="en-GB" dirty="0">
              <a:solidFill>
                <a:schemeClr val="bg1"/>
              </a:solidFill>
            </a:endParaRPr>
          </a:p>
        </p:txBody>
      </p:sp>
    </p:spTree>
    <p:extLst>
      <p:ext uri="{BB962C8B-B14F-4D97-AF65-F5344CB8AC3E}">
        <p14:creationId xmlns:p14="http://schemas.microsoft.com/office/powerpoint/2010/main" val="4057999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Some DPC Resources</a:t>
            </a:r>
          </a:p>
        </p:txBody>
      </p:sp>
      <p:sp>
        <p:nvSpPr>
          <p:cNvPr id="6" name="Content Placeholder 5"/>
          <p:cNvSpPr>
            <a:spLocks noGrp="1"/>
          </p:cNvSpPr>
          <p:nvPr>
            <p:ph idx="1"/>
          </p:nvPr>
        </p:nvSpPr>
        <p:spPr>
          <a:xfrm>
            <a:off x="5498122" y="2285495"/>
            <a:ext cx="3270740" cy="3676040"/>
          </a:xfrm>
        </p:spPr>
        <p:txBody>
          <a:bodyPr>
            <a:normAutofit/>
          </a:bodyPr>
          <a:lstStyle/>
          <a:p>
            <a:r>
              <a:rPr lang="en-GB" dirty="0"/>
              <a:t>Tech Watch reports</a:t>
            </a:r>
            <a:endParaRPr lang="en-GB" sz="1900" dirty="0"/>
          </a:p>
          <a:p>
            <a:r>
              <a:rPr lang="en-GB" dirty="0"/>
              <a:t>Events</a:t>
            </a:r>
          </a:p>
          <a:p>
            <a:r>
              <a:rPr lang="en-GB" dirty="0"/>
              <a:t>Webinars</a:t>
            </a:r>
          </a:p>
          <a:p>
            <a:r>
              <a:rPr lang="en-GB" dirty="0"/>
              <a:t>Digital Preservation Handbook </a:t>
            </a:r>
          </a:p>
          <a:p>
            <a:r>
              <a:rPr lang="en-GB" dirty="0"/>
              <a:t>Leadership Programme</a:t>
            </a:r>
          </a:p>
          <a:p>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73" y="2120867"/>
            <a:ext cx="4988282" cy="4005296"/>
          </a:xfrm>
          <a:prstGeom prst="rect">
            <a:avLst/>
          </a:prstGeom>
        </p:spPr>
      </p:pic>
      <p:sp>
        <p:nvSpPr>
          <p:cNvPr id="7" name="TextBox 6"/>
          <p:cNvSpPr txBox="1"/>
          <p:nvPr/>
        </p:nvSpPr>
        <p:spPr>
          <a:xfrm>
            <a:off x="272173" y="6126163"/>
            <a:ext cx="4993041" cy="307777"/>
          </a:xfrm>
          <a:prstGeom prst="rect">
            <a:avLst/>
          </a:prstGeom>
          <a:noFill/>
        </p:spPr>
        <p:txBody>
          <a:bodyPr wrap="square" rtlCol="0">
            <a:spAutoFit/>
          </a:bodyPr>
          <a:lstStyle/>
          <a:p>
            <a:r>
              <a:rPr lang="en-GB" sz="1400" dirty="0"/>
              <a:t>Illustration by </a:t>
            </a:r>
            <a:r>
              <a:rPr lang="en-GB" sz="1400" dirty="0" err="1"/>
              <a:t>Jørgen</a:t>
            </a:r>
            <a:r>
              <a:rPr lang="en-GB" sz="1400" dirty="0"/>
              <a:t> Stamp digitalbevaring.dk CC BY 2.5 Denmark</a:t>
            </a:r>
          </a:p>
        </p:txBody>
      </p:sp>
    </p:spTree>
    <p:extLst>
      <p:ext uri="{BB962C8B-B14F-4D97-AF65-F5344CB8AC3E}">
        <p14:creationId xmlns:p14="http://schemas.microsoft.com/office/powerpoint/2010/main" val="24143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Organisations</a:t>
            </a:r>
          </a:p>
        </p:txBody>
      </p:sp>
      <p:pic>
        <p:nvPicPr>
          <p:cNvPr id="4" name="Picture 3">
            <a:hlinkClick r:id="rId3"/>
          </p:cNvPr>
          <p:cNvPicPr>
            <a:picLocks noChangeAspect="1" noChangeArrowheads="1"/>
          </p:cNvPicPr>
          <p:nvPr/>
        </p:nvPicPr>
        <p:blipFill>
          <a:blip r:embed="rId4"/>
          <a:srcRect/>
          <a:stretch>
            <a:fillRect/>
          </a:stretch>
        </p:blipFill>
        <p:spPr bwMode="auto">
          <a:xfrm>
            <a:off x="615535" y="2194185"/>
            <a:ext cx="1764505" cy="386194"/>
          </a:xfrm>
          <a:prstGeom prst="rect">
            <a:avLst/>
          </a:prstGeom>
          <a:noFill/>
        </p:spPr>
      </p:pic>
      <p:pic>
        <p:nvPicPr>
          <p:cNvPr id="5" name="Picture 4">
            <a:hlinkClick r:id="rId5"/>
          </p:cNvPr>
          <p:cNvPicPr>
            <a:picLocks noChangeAspect="1" noChangeArrowheads="1"/>
          </p:cNvPicPr>
          <p:nvPr/>
        </p:nvPicPr>
        <p:blipFill>
          <a:blip r:embed="rId6"/>
          <a:srcRect/>
          <a:stretch>
            <a:fillRect/>
          </a:stretch>
        </p:blipFill>
        <p:spPr bwMode="auto">
          <a:xfrm>
            <a:off x="3314291" y="1696029"/>
            <a:ext cx="1607344" cy="1065642"/>
          </a:xfrm>
          <a:prstGeom prst="rect">
            <a:avLst/>
          </a:prstGeom>
          <a:noFill/>
          <a:ln w="9525">
            <a:noFill/>
            <a:miter lim="800000"/>
            <a:headEnd/>
            <a:tailEnd/>
          </a:ln>
        </p:spPr>
      </p:pic>
      <p:pic>
        <p:nvPicPr>
          <p:cNvPr id="7" name="Picture 1">
            <a:hlinkClick r:id="rId7"/>
          </p:cNvPr>
          <p:cNvPicPr>
            <a:picLocks noChangeAspect="1" noChangeArrowheads="1"/>
          </p:cNvPicPr>
          <p:nvPr/>
        </p:nvPicPr>
        <p:blipFill>
          <a:blip r:embed="rId8"/>
          <a:srcRect/>
          <a:stretch>
            <a:fillRect/>
          </a:stretch>
        </p:blipFill>
        <p:spPr bwMode="auto">
          <a:xfrm>
            <a:off x="931913" y="5427141"/>
            <a:ext cx="2951156" cy="673538"/>
          </a:xfrm>
          <a:prstGeom prst="rect">
            <a:avLst/>
          </a:prstGeom>
          <a:noFill/>
        </p:spPr>
      </p:pic>
      <p:pic>
        <p:nvPicPr>
          <p:cNvPr id="8" name="Picture 2">
            <a:hlinkClick r:id="rId9"/>
          </p:cNvPr>
          <p:cNvPicPr>
            <a:picLocks noChangeAspect="1" noChangeArrowheads="1"/>
          </p:cNvPicPr>
          <p:nvPr/>
        </p:nvPicPr>
        <p:blipFill>
          <a:blip r:embed="rId10"/>
          <a:srcRect/>
          <a:stretch>
            <a:fillRect/>
          </a:stretch>
        </p:blipFill>
        <p:spPr bwMode="auto">
          <a:xfrm>
            <a:off x="5045026" y="3473954"/>
            <a:ext cx="1193755" cy="1112974"/>
          </a:xfrm>
          <a:prstGeom prst="rect">
            <a:avLst/>
          </a:prstGeom>
          <a:noFill/>
          <a:ln w="9525">
            <a:noFill/>
            <a:miter lim="800000"/>
            <a:headEnd/>
            <a:tailEnd/>
          </a:ln>
        </p:spPr>
      </p:pic>
      <p:pic>
        <p:nvPicPr>
          <p:cNvPr id="9" name="Picture 4">
            <a:hlinkClick r:id="rId11"/>
          </p:cNvPr>
          <p:cNvPicPr>
            <a:picLocks noChangeAspect="1" noChangeArrowheads="1"/>
          </p:cNvPicPr>
          <p:nvPr/>
        </p:nvPicPr>
        <p:blipFill>
          <a:blip r:embed="rId12"/>
          <a:srcRect/>
          <a:stretch>
            <a:fillRect/>
          </a:stretch>
        </p:blipFill>
        <p:spPr bwMode="auto">
          <a:xfrm>
            <a:off x="2267305" y="3295034"/>
            <a:ext cx="776520" cy="1531470"/>
          </a:xfrm>
          <a:prstGeom prst="rect">
            <a:avLst/>
          </a:prstGeom>
          <a:noFill/>
          <a:ln w="9525">
            <a:noFill/>
            <a:miter lim="800000"/>
            <a:headEnd/>
            <a:tailEnd/>
          </a:ln>
        </p:spPr>
      </p:pic>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38781" y="1871131"/>
            <a:ext cx="1655064" cy="917448"/>
          </a:xfrm>
          <a:prstGeom prst="rect">
            <a:avLst/>
          </a:prstGeom>
        </p:spPr>
      </p:pic>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09185" y="4586928"/>
            <a:ext cx="2759582" cy="1590045"/>
          </a:xfrm>
          <a:prstGeom prst="rect">
            <a:avLst/>
          </a:prstGeom>
        </p:spPr>
      </p:pic>
    </p:spTree>
    <p:extLst>
      <p:ext uri="{BB962C8B-B14F-4D97-AF65-F5344CB8AC3E}">
        <p14:creationId xmlns:p14="http://schemas.microsoft.com/office/powerpoint/2010/main" val="1700963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err="1"/>
              <a:t>DigiPres</a:t>
            </a:r>
            <a:r>
              <a:rPr lang="en-GB" sz="4000" dirty="0"/>
              <a:t> Commons</a:t>
            </a:r>
          </a:p>
        </p:txBody>
      </p:sp>
      <p:sp>
        <p:nvSpPr>
          <p:cNvPr id="5" name="Content Placeholder 3"/>
          <p:cNvSpPr txBox="1">
            <a:spLocks/>
          </p:cNvSpPr>
          <p:nvPr/>
        </p:nvSpPr>
        <p:spPr>
          <a:xfrm>
            <a:off x="2600792" y="1600200"/>
            <a:ext cx="3882453"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pic>
        <p:nvPicPr>
          <p:cNvPr id="6" name="Content Placeholder 5"/>
          <p:cNvPicPr>
            <a:picLocks noChangeAspect="1"/>
          </p:cNvPicPr>
          <p:nvPr/>
        </p:nvPicPr>
        <p:blipFill rotWithShape="1">
          <a:blip r:embed="rId3"/>
          <a:srcRect l="6046" t="7333" r="5909"/>
          <a:stretch/>
        </p:blipFill>
        <p:spPr>
          <a:xfrm>
            <a:off x="1753849" y="1963083"/>
            <a:ext cx="5636301" cy="3890686"/>
          </a:xfrm>
          <a:prstGeom prst="rect">
            <a:avLst/>
          </a:prstGeom>
        </p:spPr>
      </p:pic>
    </p:spTree>
    <p:extLst>
      <p:ext uri="{BB962C8B-B14F-4D97-AF65-F5344CB8AC3E}">
        <p14:creationId xmlns:p14="http://schemas.microsoft.com/office/powerpoint/2010/main" val="706678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Information Resources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1429" y="1958193"/>
            <a:ext cx="3007232" cy="4194296"/>
          </a:xfrm>
        </p:spPr>
      </p:pic>
      <p:sp>
        <p:nvSpPr>
          <p:cNvPr id="5" name="TextBox 4"/>
          <p:cNvSpPr txBox="1"/>
          <p:nvPr/>
        </p:nvSpPr>
        <p:spPr>
          <a:xfrm>
            <a:off x="4419600" y="2347181"/>
            <a:ext cx="3892061" cy="3416320"/>
          </a:xfrm>
          <a:prstGeom prst="rect">
            <a:avLst/>
          </a:prstGeom>
          <a:noFill/>
        </p:spPr>
        <p:txBody>
          <a:bodyPr wrap="square" rtlCol="0">
            <a:spAutoFit/>
          </a:bodyPr>
          <a:lstStyle/>
          <a:p>
            <a:pPr marL="457200" indent="-457200">
              <a:buFont typeface="Arial" panose="020B0604020202020204" pitchFamily="34" charset="0"/>
              <a:buChar char="•"/>
            </a:pPr>
            <a:r>
              <a:rPr lang="en-GB" sz="3600" dirty="0"/>
              <a:t>Mailing Lists</a:t>
            </a:r>
          </a:p>
          <a:p>
            <a:pPr marL="457200" indent="-457200">
              <a:buFont typeface="Arial" panose="020B0604020202020204" pitchFamily="34" charset="0"/>
              <a:buChar char="•"/>
            </a:pPr>
            <a:r>
              <a:rPr lang="en-GB" sz="3600" dirty="0"/>
              <a:t>Journals</a:t>
            </a:r>
          </a:p>
          <a:p>
            <a:pPr marL="457200" indent="-457200">
              <a:buFont typeface="Arial" panose="020B0604020202020204" pitchFamily="34" charset="0"/>
              <a:buChar char="•"/>
            </a:pPr>
            <a:r>
              <a:rPr lang="en-GB" sz="3600" dirty="0"/>
              <a:t>Training Events</a:t>
            </a:r>
          </a:p>
          <a:p>
            <a:pPr marL="457200" indent="-457200">
              <a:buFont typeface="Arial" panose="020B0604020202020204" pitchFamily="34" charset="0"/>
              <a:buChar char="•"/>
            </a:pPr>
            <a:r>
              <a:rPr lang="en-GB" sz="3600" dirty="0"/>
              <a:t>Conferences</a:t>
            </a:r>
          </a:p>
          <a:p>
            <a:pPr marL="457200" indent="-457200">
              <a:buFont typeface="Arial" panose="020B0604020202020204" pitchFamily="34" charset="0"/>
              <a:buChar char="•"/>
            </a:pPr>
            <a:r>
              <a:rPr lang="en-GB" sz="3600" dirty="0"/>
              <a:t>Blogs</a:t>
            </a:r>
          </a:p>
          <a:p>
            <a:pPr marL="457200" indent="-457200">
              <a:buFont typeface="Arial" panose="020B0604020202020204" pitchFamily="34" charset="0"/>
              <a:buChar char="•"/>
            </a:pPr>
            <a:r>
              <a:rPr lang="en-GB" sz="3600" dirty="0"/>
              <a:t>Social Media</a:t>
            </a:r>
          </a:p>
        </p:txBody>
      </p:sp>
      <p:sp>
        <p:nvSpPr>
          <p:cNvPr id="6" name="TextBox 5"/>
          <p:cNvSpPr txBox="1"/>
          <p:nvPr/>
        </p:nvSpPr>
        <p:spPr>
          <a:xfrm>
            <a:off x="164618" y="6419993"/>
            <a:ext cx="4993041" cy="307777"/>
          </a:xfrm>
          <a:prstGeom prst="rect">
            <a:avLst/>
          </a:prstGeom>
          <a:noFill/>
        </p:spPr>
        <p:txBody>
          <a:bodyPr wrap="square" rtlCol="0">
            <a:spAutoFit/>
          </a:bodyPr>
          <a:lstStyle/>
          <a:p>
            <a:r>
              <a:rPr lang="en-GB" sz="1400" dirty="0"/>
              <a:t>Illustration by </a:t>
            </a:r>
            <a:r>
              <a:rPr lang="en-GB" sz="1400" dirty="0" err="1"/>
              <a:t>Jørgen</a:t>
            </a:r>
            <a:r>
              <a:rPr lang="en-GB" sz="1400" dirty="0"/>
              <a:t> Stamp digitalbevaring.dk CC BY 2.5 Denmark</a:t>
            </a:r>
          </a:p>
        </p:txBody>
      </p:sp>
    </p:spTree>
    <p:extLst>
      <p:ext uri="{BB962C8B-B14F-4D97-AF65-F5344CB8AC3E}">
        <p14:creationId xmlns:p14="http://schemas.microsoft.com/office/powerpoint/2010/main" val="3592450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Advocacy</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7729" y="3570966"/>
            <a:ext cx="5648542" cy="2947065"/>
          </a:xfrm>
        </p:spPr>
      </p:pic>
      <p:sp>
        <p:nvSpPr>
          <p:cNvPr id="7" name="TextBox 6"/>
          <p:cNvSpPr txBox="1"/>
          <p:nvPr/>
        </p:nvSpPr>
        <p:spPr>
          <a:xfrm>
            <a:off x="398584" y="1534875"/>
            <a:ext cx="8745416" cy="2062103"/>
          </a:xfrm>
          <a:prstGeom prst="rect">
            <a:avLst/>
          </a:prstGeom>
          <a:noFill/>
        </p:spPr>
        <p:txBody>
          <a:bodyPr wrap="square" numCol="2" rtlCol="0">
            <a:spAutoFit/>
          </a:bodyPr>
          <a:lstStyle/>
          <a:p>
            <a:pPr marL="285750" indent="-285750">
              <a:buFont typeface="Arial" panose="020B0604020202020204" pitchFamily="34" charset="0"/>
              <a:buChar char="•"/>
            </a:pPr>
            <a:r>
              <a:rPr lang="en-GB" sz="3200" dirty="0"/>
              <a:t>Develop a Business Case</a:t>
            </a:r>
          </a:p>
          <a:p>
            <a:pPr marL="285750" indent="-285750">
              <a:buFont typeface="Arial" panose="020B0604020202020204" pitchFamily="34" charset="0"/>
              <a:buChar char="•"/>
            </a:pPr>
            <a:r>
              <a:rPr lang="en-GB" sz="3200" dirty="0"/>
              <a:t>Identify the benefits and risks</a:t>
            </a:r>
          </a:p>
          <a:p>
            <a:pPr marL="285750" indent="-285750">
              <a:buFont typeface="Arial" panose="020B0604020202020204" pitchFamily="34" charset="0"/>
              <a:buChar char="•"/>
            </a:pPr>
            <a:r>
              <a:rPr lang="en-GB" sz="3200" dirty="0"/>
              <a:t>Identify stakeholders</a:t>
            </a:r>
          </a:p>
          <a:p>
            <a:pPr marL="285750" indent="-285750">
              <a:buFont typeface="Arial" panose="020B0604020202020204" pitchFamily="34" charset="0"/>
              <a:buChar char="•"/>
            </a:pPr>
            <a:r>
              <a:rPr lang="en-GB" sz="3200" dirty="0"/>
              <a:t>Align with organisational goals</a:t>
            </a:r>
          </a:p>
        </p:txBody>
      </p:sp>
      <p:sp>
        <p:nvSpPr>
          <p:cNvPr id="3" name="TextBox 2"/>
          <p:cNvSpPr txBox="1"/>
          <p:nvPr/>
        </p:nvSpPr>
        <p:spPr>
          <a:xfrm>
            <a:off x="2075479" y="6518031"/>
            <a:ext cx="4993041" cy="307777"/>
          </a:xfrm>
          <a:prstGeom prst="rect">
            <a:avLst/>
          </a:prstGeom>
          <a:noFill/>
        </p:spPr>
        <p:txBody>
          <a:bodyPr wrap="square" rtlCol="0">
            <a:spAutoFit/>
          </a:bodyPr>
          <a:lstStyle/>
          <a:p>
            <a:r>
              <a:rPr lang="en-GB" sz="1400" dirty="0"/>
              <a:t>Illustration by </a:t>
            </a:r>
            <a:r>
              <a:rPr lang="en-GB" sz="1400" dirty="0" err="1"/>
              <a:t>Jørgen</a:t>
            </a:r>
            <a:r>
              <a:rPr lang="en-GB" sz="1400" dirty="0"/>
              <a:t> Stamp digitalbevaring.dk CC BY 2.5 Denmark</a:t>
            </a:r>
          </a:p>
        </p:txBody>
      </p:sp>
    </p:spTree>
    <p:extLst>
      <p:ext uri="{BB962C8B-B14F-4D97-AF65-F5344CB8AC3E}">
        <p14:creationId xmlns:p14="http://schemas.microsoft.com/office/powerpoint/2010/main" val="1330101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Policy and Strategy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3449" y="2486353"/>
            <a:ext cx="2231781" cy="3973061"/>
          </a:xfrm>
        </p:spPr>
      </p:pic>
      <p:sp>
        <p:nvSpPr>
          <p:cNvPr id="5" name="TextBox 4"/>
          <p:cNvSpPr txBox="1"/>
          <p:nvPr/>
        </p:nvSpPr>
        <p:spPr>
          <a:xfrm>
            <a:off x="628650" y="1714280"/>
            <a:ext cx="8116765" cy="584775"/>
          </a:xfrm>
          <a:prstGeom prst="rect">
            <a:avLst/>
          </a:prstGeom>
          <a:noFill/>
        </p:spPr>
        <p:txBody>
          <a:bodyPr wrap="square" rtlCol="0">
            <a:spAutoFit/>
          </a:bodyPr>
          <a:lstStyle/>
          <a:p>
            <a:r>
              <a:rPr lang="en-GB" sz="3200" dirty="0"/>
              <a:t>Important to develop robust policy and strategy</a:t>
            </a:r>
          </a:p>
        </p:txBody>
      </p:sp>
      <p:sp>
        <p:nvSpPr>
          <p:cNvPr id="6" name="TextBox 5"/>
          <p:cNvSpPr txBox="1"/>
          <p:nvPr/>
        </p:nvSpPr>
        <p:spPr>
          <a:xfrm>
            <a:off x="3634154" y="2486353"/>
            <a:ext cx="4783016" cy="3539430"/>
          </a:xfrm>
          <a:prstGeom prst="rect">
            <a:avLst/>
          </a:prstGeom>
          <a:noFill/>
        </p:spPr>
        <p:txBody>
          <a:bodyPr wrap="square" rtlCol="0">
            <a:spAutoFit/>
          </a:bodyPr>
          <a:lstStyle/>
          <a:p>
            <a:pPr marL="285750" indent="-285750">
              <a:buFont typeface="Arial" panose="020B0604020202020204" pitchFamily="34" charset="0"/>
              <a:buChar char="•"/>
            </a:pPr>
            <a:r>
              <a:rPr lang="en-GB" sz="3200" dirty="0"/>
              <a:t>An advocacy tool</a:t>
            </a:r>
          </a:p>
          <a:p>
            <a:pPr marL="285750" indent="-285750">
              <a:buFont typeface="Arial" panose="020B0604020202020204" pitchFamily="34" charset="0"/>
              <a:buChar char="•"/>
            </a:pPr>
            <a:r>
              <a:rPr lang="en-GB" sz="3200" dirty="0"/>
              <a:t>Can set aims and objectives</a:t>
            </a:r>
          </a:p>
          <a:p>
            <a:pPr marL="285750" indent="-285750">
              <a:buFont typeface="Arial" panose="020B0604020202020204" pitchFamily="34" charset="0"/>
              <a:buChar char="•"/>
            </a:pPr>
            <a:r>
              <a:rPr lang="en-GB" sz="3200" dirty="0"/>
              <a:t>Main reference point of decision-making</a:t>
            </a:r>
          </a:p>
          <a:p>
            <a:pPr marL="285750" indent="-285750">
              <a:buFont typeface="Arial" panose="020B0604020202020204" pitchFamily="34" charset="0"/>
              <a:buChar char="•"/>
            </a:pPr>
            <a:r>
              <a:rPr lang="en-GB" sz="3200" dirty="0"/>
              <a:t>Lots of help available with what to include</a:t>
            </a:r>
          </a:p>
        </p:txBody>
      </p:sp>
      <p:sp>
        <p:nvSpPr>
          <p:cNvPr id="7" name="TextBox 6"/>
          <p:cNvSpPr txBox="1"/>
          <p:nvPr/>
        </p:nvSpPr>
        <p:spPr>
          <a:xfrm>
            <a:off x="141172" y="6492823"/>
            <a:ext cx="4993041" cy="307777"/>
          </a:xfrm>
          <a:prstGeom prst="rect">
            <a:avLst/>
          </a:prstGeom>
          <a:noFill/>
        </p:spPr>
        <p:txBody>
          <a:bodyPr wrap="square" rtlCol="0">
            <a:spAutoFit/>
          </a:bodyPr>
          <a:lstStyle/>
          <a:p>
            <a:r>
              <a:rPr lang="en-GB" sz="1400" dirty="0"/>
              <a:t>Illustration by </a:t>
            </a:r>
            <a:r>
              <a:rPr lang="en-GB" sz="1400" dirty="0" err="1"/>
              <a:t>Jørgen</a:t>
            </a:r>
            <a:r>
              <a:rPr lang="en-GB" sz="1400" dirty="0"/>
              <a:t> Stamp digitalbevaring.dk CC BY 2.5 Denmark</a:t>
            </a:r>
          </a:p>
        </p:txBody>
      </p:sp>
    </p:spTree>
    <p:extLst>
      <p:ext uri="{BB962C8B-B14F-4D97-AF65-F5344CB8AC3E}">
        <p14:creationId xmlns:p14="http://schemas.microsoft.com/office/powerpoint/2010/main" val="1545882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Storage and Systems</a:t>
            </a:r>
          </a:p>
        </p:txBody>
      </p:sp>
      <p:sp>
        <p:nvSpPr>
          <p:cNvPr id="3" name="Content Placeholder 2"/>
          <p:cNvSpPr>
            <a:spLocks noGrp="1"/>
          </p:cNvSpPr>
          <p:nvPr>
            <p:ph idx="1"/>
          </p:nvPr>
        </p:nvSpPr>
        <p:spPr>
          <a:xfrm>
            <a:off x="445478" y="1813902"/>
            <a:ext cx="4021014" cy="4540006"/>
          </a:xfrm>
        </p:spPr>
        <p:txBody>
          <a:bodyPr>
            <a:noAutofit/>
          </a:bodyPr>
          <a:lstStyle/>
          <a:p>
            <a:r>
              <a:rPr lang="en-GB" sz="3200" dirty="0"/>
              <a:t>Plan for development and ongoing management</a:t>
            </a:r>
          </a:p>
          <a:p>
            <a:r>
              <a:rPr lang="en-GB" sz="3200" dirty="0"/>
              <a:t>Requirements analysis and system procurement</a:t>
            </a:r>
          </a:p>
          <a:p>
            <a:r>
              <a:rPr lang="en-GB" sz="3200" dirty="0"/>
              <a:t>Clear policy and procedures</a:t>
            </a:r>
          </a:p>
          <a:p>
            <a:r>
              <a:rPr lang="en-GB" sz="3200" dirty="0"/>
              <a:t>Preservation Planning</a:t>
            </a:r>
          </a:p>
          <a:p>
            <a:endParaRPr lang="en-GB"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257405"/>
            <a:ext cx="4281638" cy="3487778"/>
          </a:xfrm>
          <a:prstGeom prst="rect">
            <a:avLst/>
          </a:prstGeom>
        </p:spPr>
      </p:pic>
      <p:sp>
        <p:nvSpPr>
          <p:cNvPr id="5" name="TextBox 4"/>
          <p:cNvSpPr txBox="1"/>
          <p:nvPr/>
        </p:nvSpPr>
        <p:spPr>
          <a:xfrm>
            <a:off x="4150959" y="6477121"/>
            <a:ext cx="4993041" cy="307777"/>
          </a:xfrm>
          <a:prstGeom prst="rect">
            <a:avLst/>
          </a:prstGeom>
          <a:noFill/>
        </p:spPr>
        <p:txBody>
          <a:bodyPr wrap="square" rtlCol="0">
            <a:spAutoFit/>
          </a:bodyPr>
          <a:lstStyle/>
          <a:p>
            <a:r>
              <a:rPr lang="en-GB" sz="1400" dirty="0"/>
              <a:t>Illustration by </a:t>
            </a:r>
            <a:r>
              <a:rPr lang="en-GB" sz="1400" dirty="0" err="1"/>
              <a:t>Jørgen</a:t>
            </a:r>
            <a:r>
              <a:rPr lang="en-GB" sz="1400" dirty="0"/>
              <a:t> Stamp digitalbevaring.dk CC BY 2.5 Denmark</a:t>
            </a:r>
          </a:p>
        </p:txBody>
      </p:sp>
    </p:spTree>
    <p:extLst>
      <p:ext uri="{BB962C8B-B14F-4D97-AF65-F5344CB8AC3E}">
        <p14:creationId xmlns:p14="http://schemas.microsoft.com/office/powerpoint/2010/main" val="4035114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Keep Track </a:t>
            </a:r>
            <a:r>
              <a:rPr lang="en-GB"/>
              <a:t>of Your Data</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8449" y="1690689"/>
            <a:ext cx="3736474" cy="2816053"/>
          </a:xfrm>
        </p:spPr>
      </p:pic>
      <p:sp>
        <p:nvSpPr>
          <p:cNvPr id="5" name="TextBox 4"/>
          <p:cNvSpPr txBox="1"/>
          <p:nvPr/>
        </p:nvSpPr>
        <p:spPr>
          <a:xfrm>
            <a:off x="2483482" y="3798277"/>
            <a:ext cx="6031868" cy="2831544"/>
          </a:xfrm>
          <a:prstGeom prst="rect">
            <a:avLst/>
          </a:prstGeom>
          <a:noFill/>
        </p:spPr>
        <p:txBody>
          <a:bodyPr wrap="square" rtlCol="0">
            <a:spAutoFit/>
          </a:bodyPr>
          <a:lstStyle/>
          <a:p>
            <a:pPr marL="457200" indent="-457200">
              <a:buFont typeface="Arial" panose="020B0604020202020204" pitchFamily="34" charset="0"/>
              <a:buChar char="•"/>
            </a:pPr>
            <a:r>
              <a:rPr lang="en-GB" sz="3200" dirty="0"/>
              <a:t>Ongoing programme of collection audits</a:t>
            </a:r>
          </a:p>
          <a:p>
            <a:pPr marL="457200" indent="-457200">
              <a:buFont typeface="Arial" panose="020B0604020202020204" pitchFamily="34" charset="0"/>
              <a:buChar char="•"/>
            </a:pPr>
            <a:r>
              <a:rPr lang="en-GB" sz="3200" dirty="0"/>
              <a:t>Manage access and fixity checks</a:t>
            </a:r>
          </a:p>
          <a:p>
            <a:pPr marL="457200" indent="-457200">
              <a:buFont typeface="Arial" panose="020B0604020202020204" pitchFamily="34" charset="0"/>
              <a:buChar char="•"/>
            </a:pPr>
            <a:r>
              <a:rPr lang="en-GB" sz="3200" dirty="0"/>
              <a:t>Procedures for updating Digital Asset Register</a:t>
            </a:r>
          </a:p>
          <a:p>
            <a:endParaRPr lang="en-GB" dirty="0"/>
          </a:p>
        </p:txBody>
      </p:sp>
      <p:sp>
        <p:nvSpPr>
          <p:cNvPr id="6" name="TextBox 5"/>
          <p:cNvSpPr txBox="1"/>
          <p:nvPr/>
        </p:nvSpPr>
        <p:spPr>
          <a:xfrm>
            <a:off x="152894" y="6460441"/>
            <a:ext cx="4993041" cy="307777"/>
          </a:xfrm>
          <a:prstGeom prst="rect">
            <a:avLst/>
          </a:prstGeom>
          <a:noFill/>
        </p:spPr>
        <p:txBody>
          <a:bodyPr wrap="square" rtlCol="0">
            <a:spAutoFit/>
          </a:bodyPr>
          <a:lstStyle/>
          <a:p>
            <a:r>
              <a:rPr lang="en-GB" sz="1400" dirty="0"/>
              <a:t>Illustration by </a:t>
            </a:r>
            <a:r>
              <a:rPr lang="en-GB" sz="1400" dirty="0" err="1"/>
              <a:t>Jørgen</a:t>
            </a:r>
            <a:r>
              <a:rPr lang="en-GB" sz="1400" dirty="0"/>
              <a:t> Stamp digitalbevaring.dk CC BY 2.5 Denmark</a:t>
            </a:r>
          </a:p>
        </p:txBody>
      </p:sp>
    </p:spTree>
    <p:extLst>
      <p:ext uri="{BB962C8B-B14F-4D97-AF65-F5344CB8AC3E}">
        <p14:creationId xmlns:p14="http://schemas.microsoft.com/office/powerpoint/2010/main" val="877114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Collaboration</a:t>
            </a:r>
          </a:p>
        </p:txBody>
      </p:sp>
      <p:sp>
        <p:nvSpPr>
          <p:cNvPr id="3" name="Content Placeholder 2"/>
          <p:cNvSpPr>
            <a:spLocks noGrp="1"/>
          </p:cNvSpPr>
          <p:nvPr>
            <p:ph idx="1"/>
          </p:nvPr>
        </p:nvSpPr>
        <p:spPr>
          <a:xfrm>
            <a:off x="628650" y="1817077"/>
            <a:ext cx="7886700" cy="4359886"/>
          </a:xfrm>
        </p:spPr>
        <p:txBody>
          <a:bodyPr>
            <a:normAutofit/>
          </a:bodyPr>
          <a:lstStyle/>
          <a:p>
            <a:r>
              <a:rPr lang="en-GB" sz="3200" dirty="0"/>
              <a:t>Establish Digital Preservation working party</a:t>
            </a:r>
          </a:p>
          <a:p>
            <a:r>
              <a:rPr lang="en-GB" sz="3200" dirty="0"/>
              <a:t>Identify allies in relevant departments</a:t>
            </a:r>
          </a:p>
          <a:p>
            <a:r>
              <a:rPr lang="en-GB" sz="3200" dirty="0"/>
              <a:t>Engage Stakeholders</a:t>
            </a:r>
          </a:p>
          <a:p>
            <a:r>
              <a:rPr lang="en-GB" sz="3200" dirty="0"/>
              <a:t>Develop joint-projects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788" y="4122215"/>
            <a:ext cx="4538423" cy="2440140"/>
          </a:xfrm>
          <a:prstGeom prst="rect">
            <a:avLst/>
          </a:prstGeom>
        </p:spPr>
      </p:pic>
      <p:sp>
        <p:nvSpPr>
          <p:cNvPr id="5" name="TextBox 4"/>
          <p:cNvSpPr txBox="1"/>
          <p:nvPr/>
        </p:nvSpPr>
        <p:spPr>
          <a:xfrm>
            <a:off x="2075478" y="6550223"/>
            <a:ext cx="4993041" cy="307777"/>
          </a:xfrm>
          <a:prstGeom prst="rect">
            <a:avLst/>
          </a:prstGeom>
          <a:noFill/>
        </p:spPr>
        <p:txBody>
          <a:bodyPr wrap="square" rtlCol="0">
            <a:spAutoFit/>
          </a:bodyPr>
          <a:lstStyle/>
          <a:p>
            <a:r>
              <a:rPr lang="en-GB" sz="1400" dirty="0"/>
              <a:t>Illustration by </a:t>
            </a:r>
            <a:r>
              <a:rPr lang="en-GB" sz="1400" dirty="0" err="1"/>
              <a:t>Jørgen</a:t>
            </a:r>
            <a:r>
              <a:rPr lang="en-GB" sz="1400" dirty="0"/>
              <a:t> Stamp digitalbevaring.dk CC BY 2.5 Denmark</a:t>
            </a:r>
          </a:p>
        </p:txBody>
      </p:sp>
    </p:spTree>
    <p:extLst>
      <p:ext uri="{BB962C8B-B14F-4D97-AF65-F5344CB8AC3E}">
        <p14:creationId xmlns:p14="http://schemas.microsoft.com/office/powerpoint/2010/main" val="1097325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Staff Training &amp; Development</a:t>
            </a:r>
          </a:p>
        </p:txBody>
      </p:sp>
      <p:sp>
        <p:nvSpPr>
          <p:cNvPr id="3" name="Content Placeholder 2"/>
          <p:cNvSpPr>
            <a:spLocks noGrp="1"/>
          </p:cNvSpPr>
          <p:nvPr>
            <p:ph idx="1"/>
          </p:nvPr>
        </p:nvSpPr>
        <p:spPr>
          <a:xfrm>
            <a:off x="628650" y="1570892"/>
            <a:ext cx="7886700" cy="4606071"/>
          </a:xfrm>
        </p:spPr>
        <p:txBody>
          <a:bodyPr>
            <a:normAutofit/>
          </a:bodyPr>
          <a:lstStyle/>
          <a:p>
            <a:r>
              <a:rPr lang="en-GB" sz="3600" dirty="0"/>
              <a:t>Skills audit</a:t>
            </a:r>
          </a:p>
          <a:p>
            <a:r>
              <a:rPr lang="en-GB" sz="3600" dirty="0"/>
              <a:t>Plan for staff development</a:t>
            </a:r>
          </a:p>
          <a:p>
            <a:r>
              <a:rPr lang="en-GB" sz="3600" dirty="0"/>
              <a:t>Identify useful resources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207" y="3685181"/>
            <a:ext cx="6267739" cy="2662316"/>
          </a:xfrm>
          <a:prstGeom prst="rect">
            <a:avLst/>
          </a:prstGeom>
        </p:spPr>
      </p:pic>
      <p:sp>
        <p:nvSpPr>
          <p:cNvPr id="5" name="TextBox 4"/>
          <p:cNvSpPr txBox="1"/>
          <p:nvPr/>
        </p:nvSpPr>
        <p:spPr>
          <a:xfrm>
            <a:off x="2075479" y="6518031"/>
            <a:ext cx="4993041" cy="307777"/>
          </a:xfrm>
          <a:prstGeom prst="rect">
            <a:avLst/>
          </a:prstGeom>
          <a:noFill/>
        </p:spPr>
        <p:txBody>
          <a:bodyPr wrap="square" rtlCol="0">
            <a:spAutoFit/>
          </a:bodyPr>
          <a:lstStyle/>
          <a:p>
            <a:r>
              <a:rPr lang="en-GB" sz="1400" dirty="0"/>
              <a:t>Illustration by </a:t>
            </a:r>
            <a:r>
              <a:rPr lang="en-GB" sz="1400" dirty="0" err="1"/>
              <a:t>Jørgen</a:t>
            </a:r>
            <a:r>
              <a:rPr lang="en-GB" sz="1400" dirty="0"/>
              <a:t> Stamp digitalbevaring.dk CC BY 2.5 Denmark</a:t>
            </a:r>
          </a:p>
        </p:txBody>
      </p:sp>
    </p:spTree>
    <p:extLst>
      <p:ext uri="{BB962C8B-B14F-4D97-AF65-F5344CB8AC3E}">
        <p14:creationId xmlns:p14="http://schemas.microsoft.com/office/powerpoint/2010/main" val="902200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Accreditation/Certification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49380" y="3086509"/>
            <a:ext cx="4257018" cy="3408076"/>
          </a:xfrm>
        </p:spPr>
      </p:pic>
      <p:sp>
        <p:nvSpPr>
          <p:cNvPr id="5" name="TextBox 4"/>
          <p:cNvSpPr txBox="1"/>
          <p:nvPr/>
        </p:nvSpPr>
        <p:spPr>
          <a:xfrm>
            <a:off x="628650" y="1828799"/>
            <a:ext cx="6869723" cy="1569660"/>
          </a:xfrm>
          <a:prstGeom prst="rect">
            <a:avLst/>
          </a:prstGeom>
          <a:noFill/>
        </p:spPr>
        <p:txBody>
          <a:bodyPr wrap="square" rtlCol="0">
            <a:spAutoFit/>
          </a:bodyPr>
          <a:lstStyle/>
          <a:p>
            <a:pPr marL="285750" indent="-285750">
              <a:buFont typeface="Arial" panose="020B0604020202020204" pitchFamily="34" charset="0"/>
              <a:buChar char="•"/>
            </a:pPr>
            <a:r>
              <a:rPr lang="en-GB" sz="3200" dirty="0"/>
              <a:t>Self-assessment</a:t>
            </a:r>
          </a:p>
          <a:p>
            <a:pPr marL="285750" indent="-285750">
              <a:buFont typeface="Arial" panose="020B0604020202020204" pitchFamily="34" charset="0"/>
              <a:buChar char="•"/>
            </a:pPr>
            <a:r>
              <a:rPr lang="en-GB" sz="3200" dirty="0"/>
              <a:t>Peer assessment</a:t>
            </a:r>
          </a:p>
          <a:p>
            <a:pPr marL="285750" indent="-285750">
              <a:buFont typeface="Arial" panose="020B0604020202020204" pitchFamily="34" charset="0"/>
              <a:buChar char="•"/>
            </a:pPr>
            <a:r>
              <a:rPr lang="en-GB" sz="3200" dirty="0"/>
              <a:t>Formal accreditation/certification</a:t>
            </a:r>
          </a:p>
        </p:txBody>
      </p:sp>
      <p:sp>
        <p:nvSpPr>
          <p:cNvPr id="6" name="TextBox 5"/>
          <p:cNvSpPr txBox="1"/>
          <p:nvPr/>
        </p:nvSpPr>
        <p:spPr>
          <a:xfrm>
            <a:off x="3974618" y="6482862"/>
            <a:ext cx="4993041" cy="307777"/>
          </a:xfrm>
          <a:prstGeom prst="rect">
            <a:avLst/>
          </a:prstGeom>
          <a:noFill/>
        </p:spPr>
        <p:txBody>
          <a:bodyPr wrap="square" rtlCol="0">
            <a:spAutoFit/>
          </a:bodyPr>
          <a:lstStyle/>
          <a:p>
            <a:r>
              <a:rPr lang="en-GB" sz="1400" dirty="0"/>
              <a:t>Illustration by </a:t>
            </a:r>
            <a:r>
              <a:rPr lang="en-GB" sz="1400" dirty="0" err="1"/>
              <a:t>Jørgen</a:t>
            </a:r>
            <a:r>
              <a:rPr lang="en-GB" sz="1400" dirty="0"/>
              <a:t> Stamp digitalbevaring.dk CC BY 2.5 Denmark</a:t>
            </a:r>
          </a:p>
        </p:txBody>
      </p:sp>
    </p:spTree>
    <p:extLst>
      <p:ext uri="{BB962C8B-B14F-4D97-AF65-F5344CB8AC3E}">
        <p14:creationId xmlns:p14="http://schemas.microsoft.com/office/powerpoint/2010/main" val="1758413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Digital Preservation Coalition</a:t>
            </a:r>
          </a:p>
        </p:txBody>
      </p:sp>
      <p:sp>
        <p:nvSpPr>
          <p:cNvPr id="11" name="Content Placeholder 4"/>
          <p:cNvSpPr>
            <a:spLocks noGrp="1"/>
          </p:cNvSpPr>
          <p:nvPr>
            <p:ph sz="half" idx="1"/>
          </p:nvPr>
        </p:nvSpPr>
        <p:spPr>
          <a:xfrm>
            <a:off x="269823" y="1600200"/>
            <a:ext cx="3913869" cy="2633597"/>
          </a:xfrm>
        </p:spPr>
        <p:txBody>
          <a:bodyPr>
            <a:normAutofit/>
          </a:bodyPr>
          <a:lstStyle/>
          <a:p>
            <a:r>
              <a:rPr lang="en-GB" dirty="0"/>
              <a:t>60+ Members</a:t>
            </a:r>
          </a:p>
          <a:p>
            <a:r>
              <a:rPr lang="en-GB" dirty="0"/>
              <a:t>Commercial Supporters</a:t>
            </a:r>
          </a:p>
          <a:p>
            <a:r>
              <a:rPr lang="en-GB" dirty="0"/>
              <a:t>Member Support</a:t>
            </a:r>
          </a:p>
          <a:p>
            <a:r>
              <a:rPr lang="en-GB" dirty="0"/>
              <a:t>Networking</a:t>
            </a:r>
          </a:p>
          <a:p>
            <a:r>
              <a:rPr lang="en-GB" dirty="0"/>
              <a:t>Training </a:t>
            </a: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6621" y="3294346"/>
            <a:ext cx="6089562" cy="3157797"/>
          </a:xfrm>
          <a:prstGeom prst="rect">
            <a:avLst/>
          </a:prstGeom>
        </p:spPr>
      </p:pic>
      <p:sp>
        <p:nvSpPr>
          <p:cNvPr id="7" name="Content Placeholder 4"/>
          <p:cNvSpPr txBox="1">
            <a:spLocks/>
          </p:cNvSpPr>
          <p:nvPr/>
        </p:nvSpPr>
        <p:spPr>
          <a:xfrm>
            <a:off x="4601481" y="1600200"/>
            <a:ext cx="3913869" cy="18194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Advocacy</a:t>
            </a:r>
          </a:p>
          <a:p>
            <a:r>
              <a:rPr lang="en-GB" dirty="0"/>
              <a:t>Publications</a:t>
            </a:r>
          </a:p>
          <a:p>
            <a:r>
              <a:rPr lang="en-GB" dirty="0"/>
              <a:t>Research and Practice</a:t>
            </a:r>
          </a:p>
          <a:p>
            <a:endParaRPr lang="en-GB" dirty="0"/>
          </a:p>
        </p:txBody>
      </p:sp>
    </p:spTree>
    <p:extLst>
      <p:ext uri="{BB962C8B-B14F-4D97-AF65-F5344CB8AC3E}">
        <p14:creationId xmlns:p14="http://schemas.microsoft.com/office/powerpoint/2010/main" val="15679850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9A12ADEB0E794F9A53CB1E6BDEBEF9" ma:contentTypeVersion="2" ma:contentTypeDescription="Create a new document." ma:contentTypeScope="" ma:versionID="7983560228525d04e20844e66bd1922d">
  <xsd:schema xmlns:xsd="http://www.w3.org/2001/XMLSchema" xmlns:xs="http://www.w3.org/2001/XMLSchema" xmlns:p="http://schemas.microsoft.com/office/2006/metadata/properties" xmlns:ns2="e3cce8e0-2e05-4967-9afc-6d8fd6e34cbf" targetNamespace="http://schemas.microsoft.com/office/2006/metadata/properties" ma:root="true" ma:fieldsID="5bed088e7bede50c134824f3be36690c" ns2:_="">
    <xsd:import namespace="e3cce8e0-2e05-4967-9afc-6d8fd6e34cbf"/>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ce8e0-2e05-4967-9afc-6d8fd6e34cb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8A9B66-4B3D-4131-8531-943C175B26A6}">
  <ds:schemaRefs>
    <ds:schemaRef ds:uri="http://purl.org/dc/terms/"/>
    <ds:schemaRef ds:uri="http://schemas.microsoft.com/office/infopath/2007/PartnerControls"/>
    <ds:schemaRef ds:uri="http://schemas.microsoft.com/office/2006/documentManagement/types"/>
    <ds:schemaRef ds:uri="http://schemas.microsoft.com/office/2006/metadata/properties"/>
    <ds:schemaRef ds:uri="e3cce8e0-2e05-4967-9afc-6d8fd6e34cbf"/>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F54E703-72D8-46F0-A650-5C397D4149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cce8e0-2e05-4967-9afc-6d8fd6e34c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D96EB1-8EB3-4729-8472-A46DABE88C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2853</TotalTime>
  <Words>1722</Words>
  <Application>Microsoft Office PowerPoint</Application>
  <PresentationFormat>On-screen Show (4:3)</PresentationFormat>
  <Paragraphs>222</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Next Steps </vt:lpstr>
      <vt:lpstr>Advocacy</vt:lpstr>
      <vt:lpstr>Policy and Strategy</vt:lpstr>
      <vt:lpstr>Storage and Systems</vt:lpstr>
      <vt:lpstr>Keep Track of Your Data</vt:lpstr>
      <vt:lpstr>Collaboration</vt:lpstr>
      <vt:lpstr>Staff Training &amp; Development</vt:lpstr>
      <vt:lpstr>Accreditation/Certification</vt:lpstr>
      <vt:lpstr>Digital Preservation Coalition</vt:lpstr>
      <vt:lpstr>Some DPC Resources</vt:lpstr>
      <vt:lpstr>Other Organisations</vt:lpstr>
      <vt:lpstr>DigiPres Commons</vt:lpstr>
      <vt:lpstr>Information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Digital Preservation</dc:title>
  <dc:creator>Sharon McMeekin</dc:creator>
  <cp:lastModifiedBy>Sharon McMeekin</cp:lastModifiedBy>
  <cp:revision>195</cp:revision>
  <dcterms:created xsi:type="dcterms:W3CDTF">2016-03-02T16:49:36Z</dcterms:created>
  <dcterms:modified xsi:type="dcterms:W3CDTF">2017-05-04T14:15:57Z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0x010100749A12ADEB0E794F9A53CB1E6BDEBEF9</vt:lpwstr>
  </property>
</Properties>
</file>