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6" r:id="rId5"/>
    <p:sldId id="286" r:id="rId6"/>
    <p:sldId id="287" r:id="rId7"/>
    <p:sldId id="288" r:id="rId8"/>
    <p:sldId id="292" r:id="rId9"/>
    <p:sldId id="289" r:id="rId10"/>
    <p:sldId id="291" r:id="rId11"/>
    <p:sldId id="290" r:id="rId12"/>
    <p:sldId id="293" r:id="rId13"/>
    <p:sldId id="295" r:id="rId14"/>
    <p:sldId id="296" r:id="rId15"/>
    <p:sldId id="297" r:id="rId16"/>
    <p:sldId id="29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A485"/>
    <a:srgbClr val="008C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4243" autoAdjust="0"/>
  </p:normalViewPr>
  <p:slideViewPr>
    <p:cSldViewPr snapToGrid="0">
      <p:cViewPr varScale="1">
        <p:scale>
          <a:sx n="70" d="100"/>
          <a:sy n="70" d="100"/>
        </p:scale>
        <p:origin x="20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35911-C4C7-4599-A1FB-F86097358737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BF6B2-4647-4E6B-8EA3-3CCA765D1C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517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BF6B2-4647-4E6B-8EA3-3CCA765D1C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452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http://www.securelyrooted.com/dpcmm/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BF6B2-4647-4E6B-8EA3-3CCA765D1C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397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n-GB" sz="2000" dirty="0">
                <a:latin typeface="+mn-lt"/>
              </a:rPr>
              <a:t>How much of the organisation is in scope?</a:t>
            </a:r>
          </a:p>
          <a:p>
            <a:pPr lvl="1">
              <a:spcBef>
                <a:spcPct val="20000"/>
              </a:spcBef>
            </a:pPr>
            <a:r>
              <a:rPr lang="en-GB" sz="2000" dirty="0">
                <a:latin typeface="+mn-lt"/>
              </a:rPr>
              <a:t>Just your team or IT, management etc.</a:t>
            </a:r>
          </a:p>
          <a:p>
            <a:pPr>
              <a:spcBef>
                <a:spcPct val="20000"/>
              </a:spcBef>
            </a:pPr>
            <a:endParaRPr lang="en-GB" sz="2000" dirty="0">
              <a:latin typeface="+mn-lt"/>
            </a:endParaRPr>
          </a:p>
          <a:p>
            <a:pPr>
              <a:spcBef>
                <a:spcPct val="20000"/>
              </a:spcBef>
            </a:pPr>
            <a:r>
              <a:rPr lang="en-GB" sz="2000" dirty="0">
                <a:latin typeface="+mn-lt"/>
              </a:rPr>
              <a:t>How much can you rely on others?</a:t>
            </a:r>
          </a:p>
          <a:p>
            <a:pPr lvl="1">
              <a:spcBef>
                <a:spcPct val="20000"/>
              </a:spcBef>
            </a:pPr>
            <a:r>
              <a:rPr lang="en-GB" sz="2000" dirty="0">
                <a:latin typeface="+mn-lt"/>
              </a:rPr>
              <a:t>What about outsourced services?</a:t>
            </a:r>
          </a:p>
          <a:p>
            <a:pPr lvl="1">
              <a:spcBef>
                <a:spcPct val="20000"/>
              </a:spcBef>
            </a:pPr>
            <a:r>
              <a:rPr lang="en-GB" sz="2000" dirty="0">
                <a:latin typeface="+mn-lt"/>
              </a:rPr>
              <a:t>What to do about collaborative services?</a:t>
            </a:r>
          </a:p>
          <a:p>
            <a:pPr lvl="1">
              <a:spcBef>
                <a:spcPct val="20000"/>
              </a:spcBef>
            </a:pPr>
            <a:r>
              <a:rPr lang="en-GB" sz="2000" dirty="0">
                <a:latin typeface="+mn-lt"/>
              </a:rPr>
              <a:t>What about purchased products?</a:t>
            </a:r>
          </a:p>
          <a:p>
            <a:pPr>
              <a:spcBef>
                <a:spcPct val="20000"/>
              </a:spcBef>
            </a:pPr>
            <a:endParaRPr lang="en-GB" sz="2000" dirty="0">
              <a:latin typeface="+mn-lt"/>
            </a:endParaRPr>
          </a:p>
          <a:p>
            <a:pPr>
              <a:spcBef>
                <a:spcPct val="20000"/>
              </a:spcBef>
            </a:pPr>
            <a:r>
              <a:rPr lang="en-GB" sz="2000" dirty="0">
                <a:latin typeface="+mn-lt"/>
              </a:rPr>
              <a:t>What to gain from the exercise?</a:t>
            </a:r>
          </a:p>
          <a:p>
            <a:pPr lvl="1">
              <a:spcBef>
                <a:spcPct val="20000"/>
              </a:spcBef>
            </a:pPr>
            <a:r>
              <a:rPr lang="en-GB" sz="2000" dirty="0">
                <a:latin typeface="+mn-lt"/>
              </a:rPr>
              <a:t>Your own improvements?</a:t>
            </a:r>
          </a:p>
          <a:p>
            <a:pPr lvl="1">
              <a:spcBef>
                <a:spcPct val="20000"/>
              </a:spcBef>
            </a:pPr>
            <a:r>
              <a:rPr lang="en-GB" sz="2000" dirty="0">
                <a:latin typeface="+mn-lt"/>
              </a:rPr>
              <a:t>Investment? </a:t>
            </a:r>
          </a:p>
          <a:p>
            <a:pPr lvl="1">
              <a:spcBef>
                <a:spcPct val="20000"/>
              </a:spcBef>
            </a:pPr>
            <a:r>
              <a:rPr lang="en-GB" sz="2000" dirty="0">
                <a:latin typeface="+mn-lt"/>
              </a:rPr>
              <a:t>Work planning?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BF6B2-4647-4E6B-8EA3-3CCA765D1C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783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en-GB" sz="1200" dirty="0">
                <a:latin typeface="+mn-lt"/>
              </a:rPr>
              <a:t>http://www.securelyrooted.com/dpcmm/</a:t>
            </a:r>
          </a:p>
          <a:p>
            <a:pPr>
              <a:spcBef>
                <a:spcPct val="20000"/>
              </a:spcBef>
            </a:pPr>
            <a:endParaRPr lang="en-GB" sz="1200" dirty="0">
              <a:latin typeface="+mn-lt"/>
            </a:endParaRPr>
          </a:p>
          <a:p>
            <a:pPr>
              <a:spcBef>
                <a:spcPct val="20000"/>
              </a:spcBef>
            </a:pPr>
            <a:r>
              <a:rPr lang="en-GB" sz="1200" dirty="0">
                <a:latin typeface="+mn-lt"/>
              </a:rPr>
              <a:t>Based on software development maturity models.</a:t>
            </a:r>
          </a:p>
          <a:p>
            <a:pPr>
              <a:spcBef>
                <a:spcPct val="20000"/>
              </a:spcBef>
            </a:pPr>
            <a:r>
              <a:rPr lang="en-GB" sz="1200" dirty="0">
                <a:latin typeface="+mn-lt"/>
              </a:rPr>
              <a:t>Very closely related to the OAIS standard and related</a:t>
            </a:r>
            <a:r>
              <a:rPr lang="en-GB" sz="1200" baseline="0" dirty="0">
                <a:latin typeface="+mn-lt"/>
              </a:rPr>
              <a:t> certification standard</a:t>
            </a:r>
            <a:endParaRPr lang="en-GB" sz="1200" dirty="0">
              <a:latin typeface="+mn-lt"/>
            </a:endParaRPr>
          </a:p>
          <a:p>
            <a:pPr>
              <a:spcBef>
                <a:spcPct val="20000"/>
              </a:spcBef>
            </a:pPr>
            <a:r>
              <a:rPr lang="en-GB" sz="1200" dirty="0">
                <a:latin typeface="+mn-lt"/>
              </a:rPr>
              <a:t>Two main goals: to help practitioners assess their DP</a:t>
            </a:r>
            <a:r>
              <a:rPr lang="en-GB" sz="1200" baseline="0" dirty="0">
                <a:latin typeface="+mn-lt"/>
              </a:rPr>
              <a:t> capabilities and identify gaps, also to help gather information that can be used for advocacy purposes, drawing attention to the importance of digital preservation.</a:t>
            </a:r>
            <a:endParaRPr lang="en-GB" sz="1200" dirty="0">
              <a:latin typeface="+mn-lt"/>
            </a:endParaRPr>
          </a:p>
          <a:p>
            <a:pPr>
              <a:spcBef>
                <a:spcPct val="20000"/>
              </a:spcBef>
            </a:pPr>
            <a:r>
              <a:rPr lang="en-GB" sz="1200" dirty="0">
                <a:latin typeface="+mn-lt"/>
              </a:rPr>
              <a:t>15 Components abstracted from OAIS to develop ‘best practice’</a:t>
            </a:r>
          </a:p>
          <a:p>
            <a:pPr>
              <a:spcBef>
                <a:spcPct val="20000"/>
              </a:spcBef>
            </a:pPr>
            <a:endParaRPr lang="en-GB" sz="1200" dirty="0">
              <a:latin typeface="+mn-lt"/>
            </a:endParaRPr>
          </a:p>
          <a:p>
            <a:pPr>
              <a:spcBef>
                <a:spcPct val="20000"/>
              </a:spcBef>
            </a:pPr>
            <a:r>
              <a:rPr lang="en-GB" sz="1200" dirty="0">
                <a:latin typeface="+mn-lt"/>
              </a:rPr>
              <a:t>7 infrastructure components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Policy, Strategy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Governance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Collaboration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Technical Expertise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Open standards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Designated Community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1200" dirty="0">
              <a:latin typeface="+mn-lt"/>
            </a:endParaRPr>
          </a:p>
          <a:p>
            <a:pPr>
              <a:spcBef>
                <a:spcPct val="20000"/>
              </a:spcBef>
            </a:pPr>
            <a:r>
              <a:rPr lang="en-GB" sz="1200" dirty="0">
                <a:latin typeface="+mn-lt"/>
              </a:rPr>
              <a:t>8 preservation service components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Ingest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Storage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Media Renewal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Integrity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Security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Metadata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Access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latin typeface="+mn-lt"/>
              </a:rPr>
              <a:t>Record Survey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1200" dirty="0">
              <a:latin typeface="+mn-lt"/>
            </a:endParaRPr>
          </a:p>
          <a:p>
            <a:pPr marL="0" indent="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GB" sz="1200" dirty="0">
                <a:latin typeface="+mn-lt"/>
              </a:rPr>
              <a:t>Each component</a:t>
            </a:r>
            <a:r>
              <a:rPr lang="en-GB" sz="1200" baseline="0" dirty="0">
                <a:latin typeface="+mn-lt"/>
              </a:rPr>
              <a:t> is scored 0-4 based on the organisation’s capability in that area.</a:t>
            </a:r>
            <a:endParaRPr lang="en-GB" sz="1200" dirty="0">
              <a:latin typeface="+mn-lt"/>
            </a:endParaRPr>
          </a:p>
          <a:p>
            <a:pPr marL="0" indent="0">
              <a:spcBef>
                <a:spcPct val="20000"/>
              </a:spcBef>
              <a:buFont typeface="Arial" panose="020B0604020202020204" pitchFamily="34" charset="0"/>
              <a:buNone/>
            </a:pPr>
            <a:endParaRPr lang="en-GB" sz="1200" dirty="0">
              <a:latin typeface="+mn-lt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BF6B2-4647-4E6B-8EA3-3CCA765D1C0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224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http://www.digitalpreservation.gov/documents/NDSA_Levels_Archiving_2013.pdf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BF6B2-4647-4E6B-8EA3-3CCA765D1C0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363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8763-5124-4125-AF8B-924805BA2B60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E9A0-5A4F-4945-B350-852E65DC4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026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8763-5124-4125-AF8B-924805BA2B60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E9A0-5A4F-4945-B350-852E65DC4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170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8763-5124-4125-AF8B-924805BA2B60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E9A0-5A4F-4945-B350-852E65DC4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64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8763-5124-4125-AF8B-924805BA2B60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E9A0-5A4F-4945-B350-852E65DC4EB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912" y="0"/>
            <a:ext cx="1598488" cy="154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3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8763-5124-4125-AF8B-924805BA2B60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E9A0-5A4F-4945-B350-852E65DC4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618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8763-5124-4125-AF8B-924805BA2B60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E9A0-5A4F-4945-B350-852E65DC4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467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8763-5124-4125-AF8B-924805BA2B60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E9A0-5A4F-4945-B350-852E65DC4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4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8763-5124-4125-AF8B-924805BA2B60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E9A0-5A4F-4945-B350-852E65DC4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40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8763-5124-4125-AF8B-924805BA2B60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E9A0-5A4F-4945-B350-852E65DC4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97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8763-5124-4125-AF8B-924805BA2B60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E9A0-5A4F-4945-B350-852E65DC4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084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8763-5124-4125-AF8B-924805BA2B60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7E9A0-5A4F-4945-B350-852E65DC4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06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18763-5124-4125-AF8B-924805BA2B60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7E9A0-5A4F-4945-B350-852E65DC4E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01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924" y="3785197"/>
            <a:ext cx="3189883" cy="30787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651000" y="-172719"/>
            <a:ext cx="12623800" cy="3825836"/>
          </a:xfrm>
          <a:prstGeom prst="rect">
            <a:avLst/>
          </a:prstGeom>
          <a:solidFill>
            <a:srgbClr val="54A485"/>
          </a:solidFill>
          <a:ln w="603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8135" y="961913"/>
            <a:ext cx="9144000" cy="1556571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Assessing Digital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Preservation Readiness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999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Categories and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3568212" cy="4351338"/>
          </a:xfrm>
        </p:spPr>
        <p:txBody>
          <a:bodyPr/>
          <a:lstStyle/>
          <a:p>
            <a:r>
              <a:rPr lang="en-GB" dirty="0"/>
              <a:t>Storage and Geographic Location</a:t>
            </a:r>
          </a:p>
          <a:p>
            <a:r>
              <a:rPr lang="en-GB" dirty="0"/>
              <a:t>File Fixity and Data Integrity</a:t>
            </a:r>
          </a:p>
          <a:p>
            <a:r>
              <a:rPr lang="en-GB" dirty="0"/>
              <a:t>Information Security</a:t>
            </a:r>
          </a:p>
          <a:p>
            <a:r>
              <a:rPr lang="en-GB" dirty="0"/>
              <a:t>Metadata</a:t>
            </a:r>
          </a:p>
          <a:p>
            <a:r>
              <a:rPr lang="en-GB" dirty="0"/>
              <a:t>File Formats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37538" y="1825625"/>
            <a:ext cx="44547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Level 1 – Protect Your Data</a:t>
            </a:r>
          </a:p>
          <a:p>
            <a:r>
              <a:rPr lang="en-GB" dirty="0"/>
              <a:t>Level 2 – Know Your Data</a:t>
            </a:r>
          </a:p>
          <a:p>
            <a:r>
              <a:rPr lang="en-GB" dirty="0"/>
              <a:t>Level 3 – Monitor Your Data</a:t>
            </a:r>
          </a:p>
          <a:p>
            <a:r>
              <a:rPr lang="en-GB" dirty="0"/>
              <a:t>Level 4 – Repair Your Data</a:t>
            </a:r>
          </a:p>
        </p:txBody>
      </p:sp>
    </p:spTree>
    <p:extLst>
      <p:ext uri="{BB962C8B-B14F-4D97-AF65-F5344CB8AC3E}">
        <p14:creationId xmlns:p14="http://schemas.microsoft.com/office/powerpoint/2010/main" val="931514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File Formats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376339"/>
              </p:ext>
            </p:extLst>
          </p:nvPr>
        </p:nvGraphicFramePr>
        <p:xfrm>
          <a:off x="468924" y="1547654"/>
          <a:ext cx="8288213" cy="460436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254368">
                  <a:extLst>
                    <a:ext uri="{9D8B030D-6E8A-4147-A177-3AD203B41FA5}">
                      <a16:colId xmlns:a16="http://schemas.microsoft.com/office/drawing/2014/main" val="2400891042"/>
                    </a:ext>
                  </a:extLst>
                </a:gridCol>
                <a:gridCol w="1664677">
                  <a:extLst>
                    <a:ext uri="{9D8B030D-6E8A-4147-A177-3AD203B41FA5}">
                      <a16:colId xmlns:a16="http://schemas.microsoft.com/office/drawing/2014/main" val="1691512908"/>
                    </a:ext>
                  </a:extLst>
                </a:gridCol>
                <a:gridCol w="1793631">
                  <a:extLst>
                    <a:ext uri="{9D8B030D-6E8A-4147-A177-3AD203B41FA5}">
                      <a16:colId xmlns:a16="http://schemas.microsoft.com/office/drawing/2014/main" val="1366612175"/>
                    </a:ext>
                  </a:extLst>
                </a:gridCol>
                <a:gridCol w="1887415">
                  <a:extLst>
                    <a:ext uri="{9D8B030D-6E8A-4147-A177-3AD203B41FA5}">
                      <a16:colId xmlns:a16="http://schemas.microsoft.com/office/drawing/2014/main" val="2100227733"/>
                    </a:ext>
                  </a:extLst>
                </a:gridCol>
                <a:gridCol w="1688122">
                  <a:extLst>
                    <a:ext uri="{9D8B030D-6E8A-4147-A177-3AD203B41FA5}">
                      <a16:colId xmlns:a16="http://schemas.microsoft.com/office/drawing/2014/main" val="3850379562"/>
                    </a:ext>
                  </a:extLst>
                </a:gridCol>
              </a:tblGrid>
              <a:tr h="1449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Level One (Protect Your Data)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Level Two (Know Your Data)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Level Three (Monitor Your Data)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Level Four (Repair Your Data)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extLst>
                  <a:ext uri="{0D108BD9-81ED-4DB2-BD59-A6C34878D82A}">
                    <a16:rowId xmlns:a16="http://schemas.microsoft.com/office/drawing/2014/main" val="3236609820"/>
                  </a:ext>
                </a:extLst>
              </a:tr>
              <a:tr h="28993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Metadata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- Inventory of content and its storage location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- Ensure backup and non-collocation of inventory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- Store administrative metadata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- Store transformative metadata and log events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- Store standard technical and descriptive metadata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- Store standard preservation metadata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6" marR="46906" marT="0" marB="0"/>
                </a:tc>
                <a:extLst>
                  <a:ext uri="{0D108BD9-81ED-4DB2-BD59-A6C34878D82A}">
                    <a16:rowId xmlns:a16="http://schemas.microsoft.com/office/drawing/2014/main" val="2579366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353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Building on Results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66" y="1776446"/>
            <a:ext cx="4416772" cy="4374029"/>
          </a:xfrm>
        </p:spPr>
      </p:pic>
      <p:sp>
        <p:nvSpPr>
          <p:cNvPr id="7" name="TextBox 6"/>
          <p:cNvSpPr txBox="1"/>
          <p:nvPr/>
        </p:nvSpPr>
        <p:spPr>
          <a:xfrm>
            <a:off x="141667" y="6377277"/>
            <a:ext cx="4993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Illustration by </a:t>
            </a:r>
            <a:r>
              <a:rPr lang="en-GB" sz="1400" dirty="0" err="1"/>
              <a:t>Jørgen</a:t>
            </a:r>
            <a:r>
              <a:rPr lang="en-GB" sz="1400" dirty="0"/>
              <a:t> Stamp digitalbevaring.dk CC BY 2.5 Denmark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58861" y="2193745"/>
            <a:ext cx="39272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Identify stress points/risks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Help set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Prioritise developments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Use as an advocacy tool</a:t>
            </a:r>
          </a:p>
        </p:txBody>
      </p:sp>
    </p:spTree>
    <p:extLst>
      <p:ext uri="{BB962C8B-B14F-4D97-AF65-F5344CB8AC3E}">
        <p14:creationId xmlns:p14="http://schemas.microsoft.com/office/powerpoint/2010/main" val="3106908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Other Side of the Coin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688" y="2754923"/>
            <a:ext cx="4368826" cy="3497587"/>
          </a:xfrm>
        </p:spPr>
      </p:pic>
      <p:sp>
        <p:nvSpPr>
          <p:cNvPr id="5" name="TextBox 4"/>
          <p:cNvSpPr txBox="1"/>
          <p:nvPr/>
        </p:nvSpPr>
        <p:spPr>
          <a:xfrm>
            <a:off x="433754" y="1969478"/>
            <a:ext cx="37044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Accreditation or Certification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Consider when establishing aims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Choose the best fit for your organisation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943580" y="6365554"/>
            <a:ext cx="4993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Illustration by </a:t>
            </a:r>
            <a:r>
              <a:rPr lang="en-GB" sz="1400" dirty="0" err="1"/>
              <a:t>Jørgen</a:t>
            </a:r>
            <a:r>
              <a:rPr lang="en-GB" sz="1400" dirty="0"/>
              <a:t> Stamp digitalbevaring.dk CC BY 2.5 Denmark</a:t>
            </a:r>
          </a:p>
        </p:txBody>
      </p:sp>
    </p:spTree>
    <p:extLst>
      <p:ext uri="{BB962C8B-B14F-4D97-AF65-F5344CB8AC3E}">
        <p14:creationId xmlns:p14="http://schemas.microsoft.com/office/powerpoint/2010/main" val="38784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Assessing Readiness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55631"/>
            <a:ext cx="4353658" cy="3739660"/>
          </a:xfrm>
        </p:spPr>
        <p:txBody>
          <a:bodyPr>
            <a:normAutofit/>
          </a:bodyPr>
          <a:lstStyle/>
          <a:p>
            <a:r>
              <a:rPr lang="en-GB" sz="4000" dirty="0"/>
              <a:t>How are we doing just now?</a:t>
            </a:r>
          </a:p>
          <a:p>
            <a:r>
              <a:rPr lang="en-GB" sz="4000" dirty="0"/>
              <a:t>How do we want to improve?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63" y="1966969"/>
            <a:ext cx="2889518" cy="40686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8402" y="6412523"/>
            <a:ext cx="4993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Illustration by </a:t>
            </a:r>
            <a:r>
              <a:rPr lang="en-GB" sz="1400" dirty="0" err="1"/>
              <a:t>Jørgen</a:t>
            </a:r>
            <a:r>
              <a:rPr lang="en-GB" sz="1400" dirty="0"/>
              <a:t> Stamp digitalbevaring.dk CC BY 2.5 Denmark</a:t>
            </a:r>
          </a:p>
        </p:txBody>
      </p:sp>
    </p:spTree>
    <p:extLst>
      <p:ext uri="{BB962C8B-B14F-4D97-AF65-F5344CB8AC3E}">
        <p14:creationId xmlns:p14="http://schemas.microsoft.com/office/powerpoint/2010/main" val="2030974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Benchmarking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199" y="1473159"/>
            <a:ext cx="3716215" cy="4351338"/>
          </a:xfrm>
        </p:spPr>
        <p:txBody>
          <a:bodyPr>
            <a:noAutofit/>
          </a:bodyPr>
          <a:lstStyle/>
          <a:p>
            <a:pPr marL="342900" indent="-342900"/>
            <a:r>
              <a:rPr lang="en-GB" sz="3200" dirty="0"/>
              <a:t>Strengths and weaknesses</a:t>
            </a:r>
          </a:p>
          <a:p>
            <a:pPr marL="342900" indent="-342900"/>
            <a:r>
              <a:rPr lang="en-GB" sz="3200" dirty="0"/>
              <a:t>Goals and timescales</a:t>
            </a:r>
          </a:p>
          <a:p>
            <a:pPr marL="342900" indent="-342900"/>
            <a:r>
              <a:rPr lang="en-GB" sz="3200" dirty="0"/>
              <a:t>Incremental development</a:t>
            </a:r>
          </a:p>
          <a:p>
            <a:pPr marL="342900" indent="-342900"/>
            <a:r>
              <a:rPr lang="en-GB" sz="3200" dirty="0"/>
              <a:t>Planned improvements</a:t>
            </a:r>
          </a:p>
          <a:p>
            <a:pPr marL="342900" indent="-342900"/>
            <a:r>
              <a:rPr lang="en-GB" sz="3200" dirty="0"/>
              <a:t>Not just about techniques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97" y="2227548"/>
            <a:ext cx="4381417" cy="3547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6679" y="6406045"/>
            <a:ext cx="4993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Illustration by </a:t>
            </a:r>
            <a:r>
              <a:rPr lang="en-GB" sz="1400" dirty="0" err="1"/>
              <a:t>Jørgen</a:t>
            </a:r>
            <a:r>
              <a:rPr lang="en-GB" sz="1400" dirty="0"/>
              <a:t> Stamp digitalbevaring.dk CC BY 2.5 Denmark</a:t>
            </a:r>
          </a:p>
        </p:txBody>
      </p:sp>
    </p:spTree>
    <p:extLst>
      <p:ext uri="{BB962C8B-B14F-4D97-AF65-F5344CB8AC3E}">
        <p14:creationId xmlns:p14="http://schemas.microsoft.com/office/powerpoint/2010/main" val="1149909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Maturity Models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287" y="2086708"/>
            <a:ext cx="3550395" cy="4103702"/>
          </a:xfrm>
        </p:spPr>
      </p:pic>
      <p:sp>
        <p:nvSpPr>
          <p:cNvPr id="5" name="TextBox 4"/>
          <p:cNvSpPr txBox="1"/>
          <p:nvPr/>
        </p:nvSpPr>
        <p:spPr>
          <a:xfrm>
            <a:off x="375139" y="1584013"/>
            <a:ext cx="498230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Today: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Digital Preservation Capability Maturity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NDSA Levels of Digital Preservation</a:t>
            </a:r>
          </a:p>
          <a:p>
            <a:r>
              <a:rPr lang="en-GB" sz="2800" dirty="0"/>
              <a:t>But also: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Adrian Brown’s advice on Maturity Modelling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AIDA and CARDIO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Cornell’s 5 stages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DRAMBORA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150959" y="6482785"/>
            <a:ext cx="4993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Illustration by </a:t>
            </a:r>
            <a:r>
              <a:rPr lang="en-GB" sz="1400" dirty="0" err="1"/>
              <a:t>Jørgen</a:t>
            </a:r>
            <a:r>
              <a:rPr lang="en-GB" sz="1400" dirty="0"/>
              <a:t> Stamp digitalbevaring.dk CC BY 2.5 Denmark</a:t>
            </a:r>
          </a:p>
        </p:txBody>
      </p:sp>
    </p:spTree>
    <p:extLst>
      <p:ext uri="{BB962C8B-B14F-4D97-AF65-F5344CB8AC3E}">
        <p14:creationId xmlns:p14="http://schemas.microsoft.com/office/powerpoint/2010/main" val="3716501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Some Questions Before Starting….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728796" y="1690689"/>
            <a:ext cx="3786554" cy="440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</a:rPr>
              <a:t>How much of the organisation is in scope?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8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</a:rPr>
              <a:t>How much can you rely on others?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8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</a:rPr>
              <a:t>What will you gain from the exercise?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58" y="1946032"/>
            <a:ext cx="3846266" cy="35169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790" y="6349761"/>
            <a:ext cx="4993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Illustration by </a:t>
            </a:r>
            <a:r>
              <a:rPr lang="en-GB" sz="1400" dirty="0" err="1"/>
              <a:t>Jørgen</a:t>
            </a:r>
            <a:r>
              <a:rPr lang="en-GB" sz="1400" dirty="0"/>
              <a:t> Stamp digitalbevaring.dk CC BY 2.5 Denmark</a:t>
            </a:r>
          </a:p>
        </p:txBody>
      </p:sp>
    </p:spTree>
    <p:extLst>
      <p:ext uri="{BB962C8B-B14F-4D97-AF65-F5344CB8AC3E}">
        <p14:creationId xmlns:p14="http://schemas.microsoft.com/office/powerpoint/2010/main" val="1542537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Preservation Capability Maturity Model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579" t="25391" r="17901" b="14563"/>
          <a:stretch/>
        </p:blipFill>
        <p:spPr>
          <a:xfrm>
            <a:off x="148045" y="2029654"/>
            <a:ext cx="8554876" cy="427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29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Five Stages of Maturity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63" y="1690689"/>
            <a:ext cx="5457274" cy="4592907"/>
          </a:xfrm>
        </p:spPr>
      </p:pic>
    </p:spTree>
    <p:extLst>
      <p:ext uri="{BB962C8B-B14F-4D97-AF65-F5344CB8AC3E}">
        <p14:creationId xmlns:p14="http://schemas.microsoft.com/office/powerpoint/2010/main" val="4188262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 Assessment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008" t="48031" r="35057" b="25391"/>
          <a:stretch/>
        </p:blipFill>
        <p:spPr>
          <a:xfrm>
            <a:off x="542415" y="2508739"/>
            <a:ext cx="7972935" cy="259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94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NDSA Levels of Digital Preservation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9" y="2400605"/>
            <a:ext cx="4433779" cy="3140593"/>
          </a:xfrm>
        </p:spPr>
      </p:pic>
      <p:sp>
        <p:nvSpPr>
          <p:cNvPr id="5" name="TextBox 4"/>
          <p:cNvSpPr txBox="1"/>
          <p:nvPr/>
        </p:nvSpPr>
        <p:spPr>
          <a:xfrm>
            <a:off x="5134708" y="2400605"/>
            <a:ext cx="362243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Focused on technological solutions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Assesses maturity in 5 categories against 4 levels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41667" y="6377277"/>
            <a:ext cx="4993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Illustration by </a:t>
            </a:r>
            <a:r>
              <a:rPr lang="en-GB" sz="1400" dirty="0" err="1"/>
              <a:t>Jørgen</a:t>
            </a:r>
            <a:r>
              <a:rPr lang="en-GB" sz="1400" dirty="0"/>
              <a:t> Stamp digitalbevaring.dk CC BY 2.5 Denmark</a:t>
            </a:r>
          </a:p>
        </p:txBody>
      </p:sp>
    </p:spTree>
    <p:extLst>
      <p:ext uri="{BB962C8B-B14F-4D97-AF65-F5344CB8AC3E}">
        <p14:creationId xmlns:p14="http://schemas.microsoft.com/office/powerpoint/2010/main" val="3123218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9A12ADEB0E794F9A53CB1E6BDEBEF9" ma:contentTypeVersion="2" ma:contentTypeDescription="Create a new document." ma:contentTypeScope="" ma:versionID="7983560228525d04e20844e66bd1922d">
  <xsd:schema xmlns:xsd="http://www.w3.org/2001/XMLSchema" xmlns:xs="http://www.w3.org/2001/XMLSchema" xmlns:p="http://schemas.microsoft.com/office/2006/metadata/properties" xmlns:ns2="e3cce8e0-2e05-4967-9afc-6d8fd6e34cbf" targetNamespace="http://schemas.microsoft.com/office/2006/metadata/properties" ma:root="true" ma:fieldsID="5bed088e7bede50c134824f3be36690c" ns2:_="">
    <xsd:import namespace="e3cce8e0-2e05-4967-9afc-6d8fd6e34cb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cce8e0-2e05-4967-9afc-6d8fd6e34cb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34437D-261F-4879-9D46-674EB486AA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BFAFB0-43B8-4E15-A23D-1C9D9FF8FA3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823910E-CF37-4CD4-807F-41A8351B9A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cce8e0-2e05-4967-9afc-6d8fd6e34c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3043</TotalTime>
  <Words>557</Words>
  <Application>Microsoft Office PowerPoint</Application>
  <PresentationFormat>On-screen Show (4:3)</PresentationFormat>
  <Paragraphs>116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 Assessing Digital  Preservation Readiness</vt:lpstr>
      <vt:lpstr>Assessing Readiness</vt:lpstr>
      <vt:lpstr>Benchmarking</vt:lpstr>
      <vt:lpstr>Maturity Models</vt:lpstr>
      <vt:lpstr>Some Questions Before Starting….</vt:lpstr>
      <vt:lpstr>Digital Preservation Capability Maturity Model</vt:lpstr>
      <vt:lpstr>Five Stages of Maturity</vt:lpstr>
      <vt:lpstr>Final Assessment</vt:lpstr>
      <vt:lpstr>NDSA Levels of Digital Preservation</vt:lpstr>
      <vt:lpstr>Categories and Levels</vt:lpstr>
      <vt:lpstr>Example: File Formats</vt:lpstr>
      <vt:lpstr>Building on Results</vt:lpstr>
      <vt:lpstr>The Other Side of the Coin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Digital Preservation</dc:title>
  <dc:creator>Paul</dc:creator>
  <cp:lastModifiedBy>Sharon McMeekin</cp:lastModifiedBy>
  <cp:revision>210</cp:revision>
  <dcterms:created xsi:type="dcterms:W3CDTF">2016-03-02T16:49:36Z</dcterms:created>
  <dcterms:modified xsi:type="dcterms:W3CDTF">2017-05-04T14:10:48Z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0x010100749A12ADEB0E794F9A53CB1E6BDEBEF9</vt:lpwstr>
  </property>
</Properties>
</file>