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sldIdLst>
    <p:sldId id="25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304" r:id="rId20"/>
    <p:sldId id="305" r:id="rId21"/>
    <p:sldId id="306" r:id="rId22"/>
    <p:sldId id="30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FF00"/>
    <a:srgbClr val="53A284"/>
    <a:srgbClr val="007C6F"/>
    <a:srgbClr val="54A485"/>
    <a:srgbClr val="008C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1255" autoAdjust="0"/>
  </p:normalViewPr>
  <p:slideViewPr>
    <p:cSldViewPr snapToGrid="0">
      <p:cViewPr varScale="1">
        <p:scale>
          <a:sx n="81" d="100"/>
          <a:sy n="81" d="100"/>
        </p:scale>
        <p:origin x="25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90ADB0-22E4-47F8-ADBA-099B724A3A01}" type="doc">
      <dgm:prSet loTypeId="urn:microsoft.com/office/officeart/2005/8/layout/rings+Icon" loCatId="relationship" qsTypeId="urn:microsoft.com/office/officeart/2005/8/quickstyle/simple1" qsCatId="simple" csTypeId="urn:microsoft.com/office/officeart/2005/8/colors/colorful1" csCatId="colorful" phldr="1"/>
      <dgm:spPr/>
    </dgm:pt>
    <dgm:pt modelId="{B3D24CD9-2359-4FF2-9E0E-CA515505B2D5}">
      <dgm:prSet phldrT="[Text]"/>
      <dgm:spPr/>
      <dgm:t>
        <a:bodyPr/>
        <a:lstStyle/>
        <a:p>
          <a:r>
            <a:rPr lang="en-GB" dirty="0"/>
            <a:t>IT Infrastructure Policy</a:t>
          </a:r>
        </a:p>
      </dgm:t>
    </dgm:pt>
    <dgm:pt modelId="{310B0078-096D-4CF0-B820-162A21ED5469}" type="parTrans" cxnId="{C2B4D032-5C5F-40F0-87D3-DB02C9A6A8E4}">
      <dgm:prSet/>
      <dgm:spPr/>
      <dgm:t>
        <a:bodyPr/>
        <a:lstStyle/>
        <a:p>
          <a:endParaRPr lang="en-GB"/>
        </a:p>
      </dgm:t>
    </dgm:pt>
    <dgm:pt modelId="{6476C7AE-4727-493A-BA0D-7C5620611067}" type="sibTrans" cxnId="{C2B4D032-5C5F-40F0-87D3-DB02C9A6A8E4}">
      <dgm:prSet/>
      <dgm:spPr/>
      <dgm:t>
        <a:bodyPr/>
        <a:lstStyle/>
        <a:p>
          <a:endParaRPr lang="en-GB"/>
        </a:p>
      </dgm:t>
    </dgm:pt>
    <dgm:pt modelId="{76E63F8D-B568-48FE-9C16-06596FFDE804}">
      <dgm:prSet phldrT="[Text]"/>
      <dgm:spPr/>
      <dgm:t>
        <a:bodyPr/>
        <a:lstStyle/>
        <a:p>
          <a:r>
            <a:rPr lang="en-GB" dirty="0"/>
            <a:t>Organisational Resourcing Policy</a:t>
          </a:r>
        </a:p>
      </dgm:t>
    </dgm:pt>
    <dgm:pt modelId="{06043239-1B90-417A-9804-9FD59AC38257}" type="parTrans" cxnId="{2D436200-A027-4995-BA46-7248560A2337}">
      <dgm:prSet/>
      <dgm:spPr/>
      <dgm:t>
        <a:bodyPr/>
        <a:lstStyle/>
        <a:p>
          <a:endParaRPr lang="en-GB"/>
        </a:p>
      </dgm:t>
    </dgm:pt>
    <dgm:pt modelId="{70393A4B-6FDF-4F33-93A0-678534F95775}" type="sibTrans" cxnId="{2D436200-A027-4995-BA46-7248560A2337}">
      <dgm:prSet/>
      <dgm:spPr/>
      <dgm:t>
        <a:bodyPr/>
        <a:lstStyle/>
        <a:p>
          <a:endParaRPr lang="en-GB"/>
        </a:p>
      </dgm:t>
    </dgm:pt>
    <dgm:pt modelId="{AECB0117-B5BA-43B3-8754-87D1B492563A}">
      <dgm:prSet phldrT="[Text]"/>
      <dgm:spPr/>
      <dgm:t>
        <a:bodyPr/>
        <a:lstStyle/>
        <a:p>
          <a:r>
            <a:rPr lang="en-GB" dirty="0"/>
            <a:t>Collections Management Policy</a:t>
          </a:r>
        </a:p>
      </dgm:t>
    </dgm:pt>
    <dgm:pt modelId="{AF223498-6CCE-49BC-B94D-92486F6C7BA1}" type="parTrans" cxnId="{12FE51A7-08F1-460A-A241-769E33F92F3B}">
      <dgm:prSet/>
      <dgm:spPr/>
      <dgm:t>
        <a:bodyPr/>
        <a:lstStyle/>
        <a:p>
          <a:endParaRPr lang="en-GB"/>
        </a:p>
      </dgm:t>
    </dgm:pt>
    <dgm:pt modelId="{0A9D3FEC-484E-4363-A712-A5176EA28DF9}" type="sibTrans" cxnId="{12FE51A7-08F1-460A-A241-769E33F92F3B}">
      <dgm:prSet/>
      <dgm:spPr/>
      <dgm:t>
        <a:bodyPr/>
        <a:lstStyle/>
        <a:p>
          <a:endParaRPr lang="en-GB"/>
        </a:p>
      </dgm:t>
    </dgm:pt>
    <dgm:pt modelId="{F482DB39-8188-4DF8-B958-0099574ADFA8}">
      <dgm:prSet/>
      <dgm:spPr/>
      <dgm:t>
        <a:bodyPr/>
        <a:lstStyle/>
        <a:p>
          <a:r>
            <a:rPr lang="en-GB" dirty="0"/>
            <a:t>Digital Preservation Policy</a:t>
          </a:r>
        </a:p>
      </dgm:t>
    </dgm:pt>
    <dgm:pt modelId="{7A5623F5-1B16-4B46-A1B3-A2E22D36478B}" type="parTrans" cxnId="{AF47D0BE-C832-4E53-BA01-11352D1609B2}">
      <dgm:prSet/>
      <dgm:spPr/>
      <dgm:t>
        <a:bodyPr/>
        <a:lstStyle/>
        <a:p>
          <a:endParaRPr lang="en-GB"/>
        </a:p>
      </dgm:t>
    </dgm:pt>
    <dgm:pt modelId="{16FF4206-16A6-4782-A817-BF3A5F55A746}" type="sibTrans" cxnId="{AF47D0BE-C832-4E53-BA01-11352D1609B2}">
      <dgm:prSet/>
      <dgm:spPr/>
      <dgm:t>
        <a:bodyPr/>
        <a:lstStyle/>
        <a:p>
          <a:endParaRPr lang="en-GB"/>
        </a:p>
      </dgm:t>
    </dgm:pt>
    <dgm:pt modelId="{637EBE59-B818-41F7-8C1D-1CFCF3FECDA1}" type="pres">
      <dgm:prSet presAssocID="{4490ADB0-22E4-47F8-ADBA-099B724A3A01}" presName="Name0" presStyleCnt="0">
        <dgm:presLayoutVars>
          <dgm:chMax val="7"/>
          <dgm:dir/>
          <dgm:resizeHandles val="exact"/>
        </dgm:presLayoutVars>
      </dgm:prSet>
      <dgm:spPr/>
    </dgm:pt>
    <dgm:pt modelId="{A8E9CA61-91F0-45D0-82A1-E54C344A5E47}" type="pres">
      <dgm:prSet presAssocID="{4490ADB0-22E4-47F8-ADBA-099B724A3A01}" presName="ellipse1" presStyleLbl="vennNode1" presStyleIdx="0" presStyleCnt="4">
        <dgm:presLayoutVars>
          <dgm:bulletEnabled val="1"/>
        </dgm:presLayoutVars>
      </dgm:prSet>
      <dgm:spPr/>
    </dgm:pt>
    <dgm:pt modelId="{FC4B642F-7167-41D7-88E5-9EDCA6045935}" type="pres">
      <dgm:prSet presAssocID="{4490ADB0-22E4-47F8-ADBA-099B724A3A01}" presName="ellipse2" presStyleLbl="vennNode1" presStyleIdx="1" presStyleCnt="4">
        <dgm:presLayoutVars>
          <dgm:bulletEnabled val="1"/>
        </dgm:presLayoutVars>
      </dgm:prSet>
      <dgm:spPr/>
    </dgm:pt>
    <dgm:pt modelId="{FE516649-B42A-4E42-A60F-41FD3D1832E2}" type="pres">
      <dgm:prSet presAssocID="{4490ADB0-22E4-47F8-ADBA-099B724A3A01}" presName="ellipse3" presStyleLbl="vennNode1" presStyleIdx="2" presStyleCnt="4">
        <dgm:presLayoutVars>
          <dgm:bulletEnabled val="1"/>
        </dgm:presLayoutVars>
      </dgm:prSet>
      <dgm:spPr/>
    </dgm:pt>
    <dgm:pt modelId="{8D89A7C1-1D45-4B92-B4B6-F8EE0AF873FE}" type="pres">
      <dgm:prSet presAssocID="{4490ADB0-22E4-47F8-ADBA-099B724A3A01}" presName="ellipse4" presStyleLbl="vennNode1" presStyleIdx="3" presStyleCnt="4">
        <dgm:presLayoutVars>
          <dgm:bulletEnabled val="1"/>
        </dgm:presLayoutVars>
      </dgm:prSet>
      <dgm:spPr/>
    </dgm:pt>
  </dgm:ptLst>
  <dgm:cxnLst>
    <dgm:cxn modelId="{A9CF3DDC-E466-4BBA-A28A-EAD51DB23D0B}" type="presOf" srcId="{AECB0117-B5BA-43B3-8754-87D1B492563A}" destId="{8D89A7C1-1D45-4B92-B4B6-F8EE0AF873FE}" srcOrd="0" destOrd="0" presId="urn:microsoft.com/office/officeart/2005/8/layout/rings+Icon"/>
    <dgm:cxn modelId="{12FE51A7-08F1-460A-A241-769E33F92F3B}" srcId="{4490ADB0-22E4-47F8-ADBA-099B724A3A01}" destId="{AECB0117-B5BA-43B3-8754-87D1B492563A}" srcOrd="3" destOrd="0" parTransId="{AF223498-6CCE-49BC-B94D-92486F6C7BA1}" sibTransId="{0A9D3FEC-484E-4363-A712-A5176EA28DF9}"/>
    <dgm:cxn modelId="{9E4C0341-A738-4B4C-BC0C-63885E9529A6}" type="presOf" srcId="{B3D24CD9-2359-4FF2-9E0E-CA515505B2D5}" destId="{A8E9CA61-91F0-45D0-82A1-E54C344A5E47}" srcOrd="0" destOrd="0" presId="urn:microsoft.com/office/officeart/2005/8/layout/rings+Icon"/>
    <dgm:cxn modelId="{48579786-3284-4A05-8CF7-2C7C898BC482}" type="presOf" srcId="{4490ADB0-22E4-47F8-ADBA-099B724A3A01}" destId="{637EBE59-B818-41F7-8C1D-1CFCF3FECDA1}" srcOrd="0" destOrd="0" presId="urn:microsoft.com/office/officeart/2005/8/layout/rings+Icon"/>
    <dgm:cxn modelId="{CAD1D06A-7C6D-4F14-A546-306F8FD59E25}" type="presOf" srcId="{76E63F8D-B568-48FE-9C16-06596FFDE804}" destId="{FE516649-B42A-4E42-A60F-41FD3D1832E2}" srcOrd="0" destOrd="0" presId="urn:microsoft.com/office/officeart/2005/8/layout/rings+Icon"/>
    <dgm:cxn modelId="{AF47D0BE-C832-4E53-BA01-11352D1609B2}" srcId="{4490ADB0-22E4-47F8-ADBA-099B724A3A01}" destId="{F482DB39-8188-4DF8-B958-0099574ADFA8}" srcOrd="1" destOrd="0" parTransId="{7A5623F5-1B16-4B46-A1B3-A2E22D36478B}" sibTransId="{16FF4206-16A6-4782-A817-BF3A5F55A746}"/>
    <dgm:cxn modelId="{DBAFADA3-7B20-454C-A22E-1C5E6F4F1FDE}" type="presOf" srcId="{F482DB39-8188-4DF8-B958-0099574ADFA8}" destId="{FC4B642F-7167-41D7-88E5-9EDCA6045935}" srcOrd="0" destOrd="0" presId="urn:microsoft.com/office/officeart/2005/8/layout/rings+Icon"/>
    <dgm:cxn modelId="{C2B4D032-5C5F-40F0-87D3-DB02C9A6A8E4}" srcId="{4490ADB0-22E4-47F8-ADBA-099B724A3A01}" destId="{B3D24CD9-2359-4FF2-9E0E-CA515505B2D5}" srcOrd="0" destOrd="0" parTransId="{310B0078-096D-4CF0-B820-162A21ED5469}" sibTransId="{6476C7AE-4727-493A-BA0D-7C5620611067}"/>
    <dgm:cxn modelId="{2D436200-A027-4995-BA46-7248560A2337}" srcId="{4490ADB0-22E4-47F8-ADBA-099B724A3A01}" destId="{76E63F8D-B568-48FE-9C16-06596FFDE804}" srcOrd="2" destOrd="0" parTransId="{06043239-1B90-417A-9804-9FD59AC38257}" sibTransId="{70393A4B-6FDF-4F33-93A0-678534F95775}"/>
    <dgm:cxn modelId="{8DC73BA4-25C0-44C7-AF35-D1FB532E2AA6}" type="presParOf" srcId="{637EBE59-B818-41F7-8C1D-1CFCF3FECDA1}" destId="{A8E9CA61-91F0-45D0-82A1-E54C344A5E47}" srcOrd="0" destOrd="0" presId="urn:microsoft.com/office/officeart/2005/8/layout/rings+Icon"/>
    <dgm:cxn modelId="{521A41D5-8175-4EB8-9F7A-2D34CC4B5090}" type="presParOf" srcId="{637EBE59-B818-41F7-8C1D-1CFCF3FECDA1}" destId="{FC4B642F-7167-41D7-88E5-9EDCA6045935}" srcOrd="1" destOrd="0" presId="urn:microsoft.com/office/officeart/2005/8/layout/rings+Icon"/>
    <dgm:cxn modelId="{045BF84C-624B-4B39-A540-08C3809A643B}" type="presParOf" srcId="{637EBE59-B818-41F7-8C1D-1CFCF3FECDA1}" destId="{FE516649-B42A-4E42-A60F-41FD3D1832E2}" srcOrd="2" destOrd="0" presId="urn:microsoft.com/office/officeart/2005/8/layout/rings+Icon"/>
    <dgm:cxn modelId="{6697065F-9342-4FD4-A1B2-754E43E6A625}" type="presParOf" srcId="{637EBE59-B818-41F7-8C1D-1CFCF3FECDA1}" destId="{8D89A7C1-1D45-4B92-B4B6-F8EE0AF873FE}" srcOrd="3"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AE4E2C-9757-4857-BF2A-D9FD668DB611}" type="doc">
      <dgm:prSet loTypeId="urn:microsoft.com/office/officeart/2005/8/layout/cycle3" loCatId="cycle" qsTypeId="urn:microsoft.com/office/officeart/2005/8/quickstyle/simple1" qsCatId="simple" csTypeId="urn:microsoft.com/office/officeart/2005/8/colors/accent5_2" csCatId="accent5" phldr="1"/>
      <dgm:spPr/>
      <dgm:t>
        <a:bodyPr/>
        <a:lstStyle/>
        <a:p>
          <a:endParaRPr lang="en-GB"/>
        </a:p>
      </dgm:t>
    </dgm:pt>
    <dgm:pt modelId="{2EEDA8BD-3DA5-4DC5-90A7-C1C053F64B0B}">
      <dgm:prSet phldrT="[Text]"/>
      <dgm:spPr/>
      <dgm:t>
        <a:bodyPr/>
        <a:lstStyle/>
        <a:p>
          <a:r>
            <a:rPr lang="en-GB" dirty="0"/>
            <a:t>Establish Purpose</a:t>
          </a:r>
        </a:p>
      </dgm:t>
    </dgm:pt>
    <dgm:pt modelId="{E93267EE-42EF-43CF-8860-FE9DB5847648}" type="parTrans" cxnId="{A10DCA94-C4D2-43BB-9EF5-B0F853859B99}">
      <dgm:prSet/>
      <dgm:spPr/>
      <dgm:t>
        <a:bodyPr/>
        <a:lstStyle/>
        <a:p>
          <a:endParaRPr lang="en-GB"/>
        </a:p>
      </dgm:t>
    </dgm:pt>
    <dgm:pt modelId="{45E9D993-EDE0-4D96-A327-E003031FCC6F}" type="sibTrans" cxnId="{A10DCA94-C4D2-43BB-9EF5-B0F853859B99}">
      <dgm:prSet/>
      <dgm:spPr/>
      <dgm:t>
        <a:bodyPr/>
        <a:lstStyle/>
        <a:p>
          <a:endParaRPr lang="en-GB"/>
        </a:p>
      </dgm:t>
    </dgm:pt>
    <dgm:pt modelId="{5B3F2EB2-025C-4552-9493-EC8983DEF9B7}">
      <dgm:prSet phldrT="[Text]"/>
      <dgm:spPr/>
      <dgm:t>
        <a:bodyPr/>
        <a:lstStyle/>
        <a:p>
          <a:r>
            <a:rPr lang="en-GB" dirty="0"/>
            <a:t>Research</a:t>
          </a:r>
        </a:p>
      </dgm:t>
    </dgm:pt>
    <dgm:pt modelId="{33CA8E23-E90A-42D2-9B9C-02798C316550}" type="parTrans" cxnId="{6F510FDD-968F-4A36-AC67-BE4B33253CF3}">
      <dgm:prSet/>
      <dgm:spPr/>
      <dgm:t>
        <a:bodyPr/>
        <a:lstStyle/>
        <a:p>
          <a:endParaRPr lang="en-GB"/>
        </a:p>
      </dgm:t>
    </dgm:pt>
    <dgm:pt modelId="{EE1AD82B-5712-4438-9DA8-6BDEEF14A6C6}" type="sibTrans" cxnId="{6F510FDD-968F-4A36-AC67-BE4B33253CF3}">
      <dgm:prSet/>
      <dgm:spPr/>
      <dgm:t>
        <a:bodyPr/>
        <a:lstStyle/>
        <a:p>
          <a:endParaRPr lang="en-GB"/>
        </a:p>
      </dgm:t>
    </dgm:pt>
    <dgm:pt modelId="{DB3AE7E7-D65A-4BC3-A9E4-AB90FC0AD329}">
      <dgm:prSet phldrT="[Text]"/>
      <dgm:spPr/>
      <dgm:t>
        <a:bodyPr/>
        <a:lstStyle/>
        <a:p>
          <a:r>
            <a:rPr lang="en-GB" dirty="0"/>
            <a:t>Develop Structure</a:t>
          </a:r>
        </a:p>
      </dgm:t>
    </dgm:pt>
    <dgm:pt modelId="{DA192982-1A04-481A-AE5A-7CC5E213153A}" type="parTrans" cxnId="{236276B5-0052-4B73-B6A0-241200341A7A}">
      <dgm:prSet/>
      <dgm:spPr/>
      <dgm:t>
        <a:bodyPr/>
        <a:lstStyle/>
        <a:p>
          <a:endParaRPr lang="en-GB"/>
        </a:p>
      </dgm:t>
    </dgm:pt>
    <dgm:pt modelId="{77B8F396-79D1-4FAD-9E68-AD6257FE1F47}" type="sibTrans" cxnId="{236276B5-0052-4B73-B6A0-241200341A7A}">
      <dgm:prSet/>
      <dgm:spPr/>
      <dgm:t>
        <a:bodyPr/>
        <a:lstStyle/>
        <a:p>
          <a:endParaRPr lang="en-GB"/>
        </a:p>
      </dgm:t>
    </dgm:pt>
    <dgm:pt modelId="{61C4CB2A-D1AB-4462-AEAE-32C55B35E482}">
      <dgm:prSet phldrT="[Text]"/>
      <dgm:spPr/>
      <dgm:t>
        <a:bodyPr/>
        <a:lstStyle/>
        <a:p>
          <a:r>
            <a:rPr lang="en-GB" dirty="0"/>
            <a:t>Identify Elements</a:t>
          </a:r>
        </a:p>
      </dgm:t>
    </dgm:pt>
    <dgm:pt modelId="{9CF8C9CB-CC5D-4F4C-B33A-D5848C7AF5A2}" type="parTrans" cxnId="{F9FB0EFE-4FFC-4CDE-A01D-E258BDC41476}">
      <dgm:prSet/>
      <dgm:spPr/>
      <dgm:t>
        <a:bodyPr/>
        <a:lstStyle/>
        <a:p>
          <a:endParaRPr lang="en-GB"/>
        </a:p>
      </dgm:t>
    </dgm:pt>
    <dgm:pt modelId="{569FD1CB-9E4D-4D62-BFF3-D165E72C3D47}" type="sibTrans" cxnId="{F9FB0EFE-4FFC-4CDE-A01D-E258BDC41476}">
      <dgm:prSet/>
      <dgm:spPr/>
      <dgm:t>
        <a:bodyPr/>
        <a:lstStyle/>
        <a:p>
          <a:endParaRPr lang="en-GB"/>
        </a:p>
      </dgm:t>
    </dgm:pt>
    <dgm:pt modelId="{38D686C1-8355-4FF1-985C-BD489D03E4E4}">
      <dgm:prSet phldrT="[Text]"/>
      <dgm:spPr/>
      <dgm:t>
        <a:bodyPr/>
        <a:lstStyle/>
        <a:p>
          <a:r>
            <a:rPr lang="en-GB" dirty="0"/>
            <a:t>Develop Content</a:t>
          </a:r>
        </a:p>
      </dgm:t>
    </dgm:pt>
    <dgm:pt modelId="{321DF7E3-6BA2-4AA5-BC13-78D883FCD323}" type="parTrans" cxnId="{01C75610-E872-4B1E-8A0D-9F2CD371572A}">
      <dgm:prSet/>
      <dgm:spPr/>
      <dgm:t>
        <a:bodyPr/>
        <a:lstStyle/>
        <a:p>
          <a:endParaRPr lang="en-GB"/>
        </a:p>
      </dgm:t>
    </dgm:pt>
    <dgm:pt modelId="{BB31C0F1-9027-4025-819E-DF226E7E474F}" type="sibTrans" cxnId="{01C75610-E872-4B1E-8A0D-9F2CD371572A}">
      <dgm:prSet/>
      <dgm:spPr/>
      <dgm:t>
        <a:bodyPr/>
        <a:lstStyle/>
        <a:p>
          <a:endParaRPr lang="en-GB"/>
        </a:p>
      </dgm:t>
    </dgm:pt>
    <dgm:pt modelId="{92E66F80-D002-439E-A6BC-C9348687AE8A}">
      <dgm:prSet phldrT="[Text]"/>
      <dgm:spPr/>
      <dgm:t>
        <a:bodyPr/>
        <a:lstStyle/>
        <a:p>
          <a:r>
            <a:rPr lang="en-GB" dirty="0"/>
            <a:t>Stakeholder Review</a:t>
          </a:r>
        </a:p>
      </dgm:t>
    </dgm:pt>
    <dgm:pt modelId="{432DBB41-73E5-410C-AB69-104446A77CAD}" type="parTrans" cxnId="{81BBB9C4-D3FF-4650-86F0-3C32284D2028}">
      <dgm:prSet/>
      <dgm:spPr/>
      <dgm:t>
        <a:bodyPr/>
        <a:lstStyle/>
        <a:p>
          <a:endParaRPr lang="en-GB"/>
        </a:p>
      </dgm:t>
    </dgm:pt>
    <dgm:pt modelId="{D3994D0E-899E-4B14-88DC-F0B2781E44C8}" type="sibTrans" cxnId="{81BBB9C4-D3FF-4650-86F0-3C32284D2028}">
      <dgm:prSet/>
      <dgm:spPr/>
      <dgm:t>
        <a:bodyPr/>
        <a:lstStyle/>
        <a:p>
          <a:endParaRPr lang="en-GB"/>
        </a:p>
      </dgm:t>
    </dgm:pt>
    <dgm:pt modelId="{9F9DD384-6385-4122-B3CB-1BF1A5262494}">
      <dgm:prSet phldrT="[Text]"/>
      <dgm:spPr/>
      <dgm:t>
        <a:bodyPr/>
        <a:lstStyle/>
        <a:p>
          <a:r>
            <a:rPr lang="en-GB" dirty="0"/>
            <a:t>Gain Approval</a:t>
          </a:r>
        </a:p>
      </dgm:t>
    </dgm:pt>
    <dgm:pt modelId="{7B209A10-C8DB-4434-A18A-4B33E849E3B7}" type="parTrans" cxnId="{40353913-C299-4FFC-98A9-762870CA73F5}">
      <dgm:prSet/>
      <dgm:spPr/>
      <dgm:t>
        <a:bodyPr/>
        <a:lstStyle/>
        <a:p>
          <a:endParaRPr lang="en-GB"/>
        </a:p>
      </dgm:t>
    </dgm:pt>
    <dgm:pt modelId="{1FBBBBC1-28D5-4854-BC68-48181796C4E7}" type="sibTrans" cxnId="{40353913-C299-4FFC-98A9-762870CA73F5}">
      <dgm:prSet/>
      <dgm:spPr/>
      <dgm:t>
        <a:bodyPr/>
        <a:lstStyle/>
        <a:p>
          <a:endParaRPr lang="en-GB"/>
        </a:p>
      </dgm:t>
    </dgm:pt>
    <dgm:pt modelId="{59AE2C4C-5E05-4F59-8F23-9A0724815616}">
      <dgm:prSet phldrT="[Text]"/>
      <dgm:spPr/>
      <dgm:t>
        <a:bodyPr/>
        <a:lstStyle/>
        <a:p>
          <a:r>
            <a:rPr lang="en-GB" dirty="0"/>
            <a:t>Regular Reviews</a:t>
          </a:r>
        </a:p>
      </dgm:t>
    </dgm:pt>
    <dgm:pt modelId="{205657A5-6A7E-4B76-832E-DC3127891675}" type="parTrans" cxnId="{EB9F7A63-8A3E-4584-8669-64EEF93230F3}">
      <dgm:prSet/>
      <dgm:spPr/>
      <dgm:t>
        <a:bodyPr/>
        <a:lstStyle/>
        <a:p>
          <a:endParaRPr lang="en-GB"/>
        </a:p>
      </dgm:t>
    </dgm:pt>
    <dgm:pt modelId="{4E141FA4-1DC6-4009-98BE-97797AD6F872}" type="sibTrans" cxnId="{EB9F7A63-8A3E-4584-8669-64EEF93230F3}">
      <dgm:prSet/>
      <dgm:spPr/>
      <dgm:t>
        <a:bodyPr/>
        <a:lstStyle/>
        <a:p>
          <a:endParaRPr lang="en-GB"/>
        </a:p>
      </dgm:t>
    </dgm:pt>
    <dgm:pt modelId="{9617C031-21EF-4675-8A6E-FB81283984C1}" type="pres">
      <dgm:prSet presAssocID="{1DAE4E2C-9757-4857-BF2A-D9FD668DB611}" presName="Name0" presStyleCnt="0">
        <dgm:presLayoutVars>
          <dgm:dir/>
          <dgm:resizeHandles val="exact"/>
        </dgm:presLayoutVars>
      </dgm:prSet>
      <dgm:spPr/>
    </dgm:pt>
    <dgm:pt modelId="{7B873A1C-36DD-46F7-833C-3434A1CBA8BD}" type="pres">
      <dgm:prSet presAssocID="{1DAE4E2C-9757-4857-BF2A-D9FD668DB611}" presName="cycle" presStyleCnt="0"/>
      <dgm:spPr/>
    </dgm:pt>
    <dgm:pt modelId="{FB9CE977-E30A-4A70-9E45-8A61779D00D9}" type="pres">
      <dgm:prSet presAssocID="{2EEDA8BD-3DA5-4DC5-90A7-C1C053F64B0B}" presName="nodeFirstNode" presStyleLbl="node1" presStyleIdx="0" presStyleCnt="8">
        <dgm:presLayoutVars>
          <dgm:bulletEnabled val="1"/>
        </dgm:presLayoutVars>
      </dgm:prSet>
      <dgm:spPr/>
    </dgm:pt>
    <dgm:pt modelId="{CCFD552C-348D-46AE-8B70-0A30B8B8833A}" type="pres">
      <dgm:prSet presAssocID="{45E9D993-EDE0-4D96-A327-E003031FCC6F}" presName="sibTransFirstNode" presStyleLbl="bgShp" presStyleIdx="0" presStyleCnt="1"/>
      <dgm:spPr/>
    </dgm:pt>
    <dgm:pt modelId="{1EFCCC47-2D67-406B-93B8-7BFAE8238AB4}" type="pres">
      <dgm:prSet presAssocID="{5B3F2EB2-025C-4552-9493-EC8983DEF9B7}" presName="nodeFollowingNodes" presStyleLbl="node1" presStyleIdx="1" presStyleCnt="8">
        <dgm:presLayoutVars>
          <dgm:bulletEnabled val="1"/>
        </dgm:presLayoutVars>
      </dgm:prSet>
      <dgm:spPr/>
    </dgm:pt>
    <dgm:pt modelId="{3BB2D5DE-9BFB-4564-963D-B2EA50DA5DBF}" type="pres">
      <dgm:prSet presAssocID="{61C4CB2A-D1AB-4462-AEAE-32C55B35E482}" presName="nodeFollowingNodes" presStyleLbl="node1" presStyleIdx="2" presStyleCnt="8">
        <dgm:presLayoutVars>
          <dgm:bulletEnabled val="1"/>
        </dgm:presLayoutVars>
      </dgm:prSet>
      <dgm:spPr/>
    </dgm:pt>
    <dgm:pt modelId="{49830333-FF7E-4B34-84B2-9CE49DFF7544}" type="pres">
      <dgm:prSet presAssocID="{DB3AE7E7-D65A-4BC3-A9E4-AB90FC0AD329}" presName="nodeFollowingNodes" presStyleLbl="node1" presStyleIdx="3" presStyleCnt="8">
        <dgm:presLayoutVars>
          <dgm:bulletEnabled val="1"/>
        </dgm:presLayoutVars>
      </dgm:prSet>
      <dgm:spPr/>
    </dgm:pt>
    <dgm:pt modelId="{9D7C106F-D436-467F-87FF-E0D99CE77D02}" type="pres">
      <dgm:prSet presAssocID="{38D686C1-8355-4FF1-985C-BD489D03E4E4}" presName="nodeFollowingNodes" presStyleLbl="node1" presStyleIdx="4" presStyleCnt="8">
        <dgm:presLayoutVars>
          <dgm:bulletEnabled val="1"/>
        </dgm:presLayoutVars>
      </dgm:prSet>
      <dgm:spPr/>
    </dgm:pt>
    <dgm:pt modelId="{89248320-0CC4-4ECC-BD1C-12560C14B664}" type="pres">
      <dgm:prSet presAssocID="{92E66F80-D002-439E-A6BC-C9348687AE8A}" presName="nodeFollowingNodes" presStyleLbl="node1" presStyleIdx="5" presStyleCnt="8">
        <dgm:presLayoutVars>
          <dgm:bulletEnabled val="1"/>
        </dgm:presLayoutVars>
      </dgm:prSet>
      <dgm:spPr/>
    </dgm:pt>
    <dgm:pt modelId="{B903CE28-8184-4EC8-AE03-5E6F239CDFBC}" type="pres">
      <dgm:prSet presAssocID="{9F9DD384-6385-4122-B3CB-1BF1A5262494}" presName="nodeFollowingNodes" presStyleLbl="node1" presStyleIdx="6" presStyleCnt="8">
        <dgm:presLayoutVars>
          <dgm:bulletEnabled val="1"/>
        </dgm:presLayoutVars>
      </dgm:prSet>
      <dgm:spPr/>
    </dgm:pt>
    <dgm:pt modelId="{5816BD46-C197-4FBE-8900-532E493FC132}" type="pres">
      <dgm:prSet presAssocID="{59AE2C4C-5E05-4F59-8F23-9A0724815616}" presName="nodeFollowingNodes" presStyleLbl="node1" presStyleIdx="7" presStyleCnt="8">
        <dgm:presLayoutVars>
          <dgm:bulletEnabled val="1"/>
        </dgm:presLayoutVars>
      </dgm:prSet>
      <dgm:spPr/>
    </dgm:pt>
  </dgm:ptLst>
  <dgm:cxnLst>
    <dgm:cxn modelId="{01C75610-E872-4B1E-8A0D-9F2CD371572A}" srcId="{1DAE4E2C-9757-4857-BF2A-D9FD668DB611}" destId="{38D686C1-8355-4FF1-985C-BD489D03E4E4}" srcOrd="4" destOrd="0" parTransId="{321DF7E3-6BA2-4AA5-BC13-78D883FCD323}" sibTransId="{BB31C0F1-9027-4025-819E-DF226E7E474F}"/>
    <dgm:cxn modelId="{F9FB0EFE-4FFC-4CDE-A01D-E258BDC41476}" srcId="{1DAE4E2C-9757-4857-BF2A-D9FD668DB611}" destId="{61C4CB2A-D1AB-4462-AEAE-32C55B35E482}" srcOrd="2" destOrd="0" parTransId="{9CF8C9CB-CC5D-4F4C-B33A-D5848C7AF5A2}" sibTransId="{569FD1CB-9E4D-4D62-BFF3-D165E72C3D47}"/>
    <dgm:cxn modelId="{DBC55E11-8BAF-486C-8C73-17F23957DA36}" type="presOf" srcId="{38D686C1-8355-4FF1-985C-BD489D03E4E4}" destId="{9D7C106F-D436-467F-87FF-E0D99CE77D02}" srcOrd="0" destOrd="0" presId="urn:microsoft.com/office/officeart/2005/8/layout/cycle3"/>
    <dgm:cxn modelId="{0F342790-80F8-4190-B32D-4BB5B4BCA826}" type="presOf" srcId="{92E66F80-D002-439E-A6BC-C9348687AE8A}" destId="{89248320-0CC4-4ECC-BD1C-12560C14B664}" srcOrd="0" destOrd="0" presId="urn:microsoft.com/office/officeart/2005/8/layout/cycle3"/>
    <dgm:cxn modelId="{40353913-C299-4FFC-98A9-762870CA73F5}" srcId="{1DAE4E2C-9757-4857-BF2A-D9FD668DB611}" destId="{9F9DD384-6385-4122-B3CB-1BF1A5262494}" srcOrd="6" destOrd="0" parTransId="{7B209A10-C8DB-4434-A18A-4B33E849E3B7}" sibTransId="{1FBBBBC1-28D5-4854-BC68-48181796C4E7}"/>
    <dgm:cxn modelId="{937EF1C8-8861-4772-A9F2-154E1055DA4E}" type="presOf" srcId="{DB3AE7E7-D65A-4BC3-A9E4-AB90FC0AD329}" destId="{49830333-FF7E-4B34-84B2-9CE49DFF7544}" srcOrd="0" destOrd="0" presId="urn:microsoft.com/office/officeart/2005/8/layout/cycle3"/>
    <dgm:cxn modelId="{C8B28B03-B056-4571-AED0-48C0AA135A18}" type="presOf" srcId="{61C4CB2A-D1AB-4462-AEAE-32C55B35E482}" destId="{3BB2D5DE-9BFB-4564-963D-B2EA50DA5DBF}" srcOrd="0" destOrd="0" presId="urn:microsoft.com/office/officeart/2005/8/layout/cycle3"/>
    <dgm:cxn modelId="{6F510FDD-968F-4A36-AC67-BE4B33253CF3}" srcId="{1DAE4E2C-9757-4857-BF2A-D9FD668DB611}" destId="{5B3F2EB2-025C-4552-9493-EC8983DEF9B7}" srcOrd="1" destOrd="0" parTransId="{33CA8E23-E90A-42D2-9B9C-02798C316550}" sibTransId="{EE1AD82B-5712-4438-9DA8-6BDEEF14A6C6}"/>
    <dgm:cxn modelId="{CE8EECDD-66DF-4EAB-BBFB-1246F8108068}" type="presOf" srcId="{9F9DD384-6385-4122-B3CB-1BF1A5262494}" destId="{B903CE28-8184-4EC8-AE03-5E6F239CDFBC}" srcOrd="0" destOrd="0" presId="urn:microsoft.com/office/officeart/2005/8/layout/cycle3"/>
    <dgm:cxn modelId="{6E162ADE-3038-4788-A804-C41142E57BCE}" type="presOf" srcId="{59AE2C4C-5E05-4F59-8F23-9A0724815616}" destId="{5816BD46-C197-4FBE-8900-532E493FC132}" srcOrd="0" destOrd="0" presId="urn:microsoft.com/office/officeart/2005/8/layout/cycle3"/>
    <dgm:cxn modelId="{2BD43994-6251-4007-932B-7CB1364B256F}" type="presOf" srcId="{5B3F2EB2-025C-4552-9493-EC8983DEF9B7}" destId="{1EFCCC47-2D67-406B-93B8-7BFAE8238AB4}" srcOrd="0" destOrd="0" presId="urn:microsoft.com/office/officeart/2005/8/layout/cycle3"/>
    <dgm:cxn modelId="{81BBB9C4-D3FF-4650-86F0-3C32284D2028}" srcId="{1DAE4E2C-9757-4857-BF2A-D9FD668DB611}" destId="{92E66F80-D002-439E-A6BC-C9348687AE8A}" srcOrd="5" destOrd="0" parTransId="{432DBB41-73E5-410C-AB69-104446A77CAD}" sibTransId="{D3994D0E-899E-4B14-88DC-F0B2781E44C8}"/>
    <dgm:cxn modelId="{C53D5E3D-F39D-4E7B-A82D-D21762A966EE}" type="presOf" srcId="{1DAE4E2C-9757-4857-BF2A-D9FD668DB611}" destId="{9617C031-21EF-4675-8A6E-FB81283984C1}" srcOrd="0" destOrd="0" presId="urn:microsoft.com/office/officeart/2005/8/layout/cycle3"/>
    <dgm:cxn modelId="{236276B5-0052-4B73-B6A0-241200341A7A}" srcId="{1DAE4E2C-9757-4857-BF2A-D9FD668DB611}" destId="{DB3AE7E7-D65A-4BC3-A9E4-AB90FC0AD329}" srcOrd="3" destOrd="0" parTransId="{DA192982-1A04-481A-AE5A-7CC5E213153A}" sibTransId="{77B8F396-79D1-4FAD-9E68-AD6257FE1F47}"/>
    <dgm:cxn modelId="{0C07C90D-2039-4446-BC73-5DC06B15193F}" type="presOf" srcId="{45E9D993-EDE0-4D96-A327-E003031FCC6F}" destId="{CCFD552C-348D-46AE-8B70-0A30B8B8833A}" srcOrd="0" destOrd="0" presId="urn:microsoft.com/office/officeart/2005/8/layout/cycle3"/>
    <dgm:cxn modelId="{EB9F7A63-8A3E-4584-8669-64EEF93230F3}" srcId="{1DAE4E2C-9757-4857-BF2A-D9FD668DB611}" destId="{59AE2C4C-5E05-4F59-8F23-9A0724815616}" srcOrd="7" destOrd="0" parTransId="{205657A5-6A7E-4B76-832E-DC3127891675}" sibTransId="{4E141FA4-1DC6-4009-98BE-97797AD6F872}"/>
    <dgm:cxn modelId="{069AF4EA-4882-4114-844C-267AADAC4E80}" type="presOf" srcId="{2EEDA8BD-3DA5-4DC5-90A7-C1C053F64B0B}" destId="{FB9CE977-E30A-4A70-9E45-8A61779D00D9}" srcOrd="0" destOrd="0" presId="urn:microsoft.com/office/officeart/2005/8/layout/cycle3"/>
    <dgm:cxn modelId="{A10DCA94-C4D2-43BB-9EF5-B0F853859B99}" srcId="{1DAE4E2C-9757-4857-BF2A-D9FD668DB611}" destId="{2EEDA8BD-3DA5-4DC5-90A7-C1C053F64B0B}" srcOrd="0" destOrd="0" parTransId="{E93267EE-42EF-43CF-8860-FE9DB5847648}" sibTransId="{45E9D993-EDE0-4D96-A327-E003031FCC6F}"/>
    <dgm:cxn modelId="{FBDA1B4B-DE53-463B-83F3-75D2DF78AE5B}" type="presParOf" srcId="{9617C031-21EF-4675-8A6E-FB81283984C1}" destId="{7B873A1C-36DD-46F7-833C-3434A1CBA8BD}" srcOrd="0" destOrd="0" presId="urn:microsoft.com/office/officeart/2005/8/layout/cycle3"/>
    <dgm:cxn modelId="{2DF08FD9-4C83-4D8F-B5E4-073E10F95B40}" type="presParOf" srcId="{7B873A1C-36DD-46F7-833C-3434A1CBA8BD}" destId="{FB9CE977-E30A-4A70-9E45-8A61779D00D9}" srcOrd="0" destOrd="0" presId="urn:microsoft.com/office/officeart/2005/8/layout/cycle3"/>
    <dgm:cxn modelId="{F6801CC5-4FFF-4993-B56B-BBFB11BF1160}" type="presParOf" srcId="{7B873A1C-36DD-46F7-833C-3434A1CBA8BD}" destId="{CCFD552C-348D-46AE-8B70-0A30B8B8833A}" srcOrd="1" destOrd="0" presId="urn:microsoft.com/office/officeart/2005/8/layout/cycle3"/>
    <dgm:cxn modelId="{8E0527ED-90AF-474E-B10D-6427CFB85F8A}" type="presParOf" srcId="{7B873A1C-36DD-46F7-833C-3434A1CBA8BD}" destId="{1EFCCC47-2D67-406B-93B8-7BFAE8238AB4}" srcOrd="2" destOrd="0" presId="urn:microsoft.com/office/officeart/2005/8/layout/cycle3"/>
    <dgm:cxn modelId="{81E070DD-19FF-4E10-8B26-B7A81D8EBEEE}" type="presParOf" srcId="{7B873A1C-36DD-46F7-833C-3434A1CBA8BD}" destId="{3BB2D5DE-9BFB-4564-963D-B2EA50DA5DBF}" srcOrd="3" destOrd="0" presId="urn:microsoft.com/office/officeart/2005/8/layout/cycle3"/>
    <dgm:cxn modelId="{DF256DC7-90EE-4FD8-815F-80C572263B6F}" type="presParOf" srcId="{7B873A1C-36DD-46F7-833C-3434A1CBA8BD}" destId="{49830333-FF7E-4B34-84B2-9CE49DFF7544}" srcOrd="4" destOrd="0" presId="urn:microsoft.com/office/officeart/2005/8/layout/cycle3"/>
    <dgm:cxn modelId="{2825A887-95C4-422A-B70F-65F49E625638}" type="presParOf" srcId="{7B873A1C-36DD-46F7-833C-3434A1CBA8BD}" destId="{9D7C106F-D436-467F-87FF-E0D99CE77D02}" srcOrd="5" destOrd="0" presId="urn:microsoft.com/office/officeart/2005/8/layout/cycle3"/>
    <dgm:cxn modelId="{BA84B773-316D-44F5-B36A-DDFD93560D36}" type="presParOf" srcId="{7B873A1C-36DD-46F7-833C-3434A1CBA8BD}" destId="{89248320-0CC4-4ECC-BD1C-12560C14B664}" srcOrd="6" destOrd="0" presId="urn:microsoft.com/office/officeart/2005/8/layout/cycle3"/>
    <dgm:cxn modelId="{7BAA6B45-5551-4EBA-B03F-F5092DA8AA43}" type="presParOf" srcId="{7B873A1C-36DD-46F7-833C-3434A1CBA8BD}" destId="{B903CE28-8184-4EC8-AE03-5E6F239CDFBC}" srcOrd="7" destOrd="0" presId="urn:microsoft.com/office/officeart/2005/8/layout/cycle3"/>
    <dgm:cxn modelId="{96DC3C19-27A0-4A93-97FE-D139AC1258E2}" type="presParOf" srcId="{7B873A1C-36DD-46F7-833C-3434A1CBA8BD}" destId="{5816BD46-C197-4FBE-8900-532E493FC132}" srcOrd="8"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88288B0F-3835-47F7-B3C4-4044AB926BA9}"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C4321713-395C-4972-A2F7-94E88ACEB4BD}">
      <dgm:prSet phldrT="[Text]"/>
      <dgm:spPr/>
      <dgm:t>
        <a:bodyPr/>
        <a:lstStyle/>
        <a:p>
          <a:r>
            <a:rPr lang="en-US" dirty="0"/>
            <a:t>Guidance</a:t>
          </a:r>
        </a:p>
      </dgm:t>
    </dgm:pt>
    <dgm:pt modelId="{4617EC1B-A8C5-49C9-847D-E73FF7817ECB}" type="parTrans" cxnId="{26CBC71E-9381-482F-A026-979F677A75B0}">
      <dgm:prSet/>
      <dgm:spPr/>
      <dgm:t>
        <a:bodyPr/>
        <a:lstStyle/>
        <a:p>
          <a:endParaRPr lang="en-US"/>
        </a:p>
      </dgm:t>
    </dgm:pt>
    <dgm:pt modelId="{FE433A98-173B-48D2-B751-577E1C4C4B84}" type="sibTrans" cxnId="{26CBC71E-9381-482F-A026-979F677A75B0}">
      <dgm:prSet/>
      <dgm:spPr/>
      <dgm:t>
        <a:bodyPr/>
        <a:lstStyle/>
        <a:p>
          <a:endParaRPr lang="en-US"/>
        </a:p>
      </dgm:t>
    </dgm:pt>
    <dgm:pt modelId="{8F005176-E544-4DFA-BA18-EE28B3D001BA}">
      <dgm:prSet phldrT="[Text]"/>
      <dgm:spPr/>
      <dgm:t>
        <a:bodyPr/>
        <a:lstStyle/>
        <a:p>
          <a:r>
            <a:rPr lang="en-US" dirty="0"/>
            <a:t>High Level</a:t>
          </a:r>
        </a:p>
      </dgm:t>
    </dgm:pt>
    <dgm:pt modelId="{D6FBA3EB-2775-4CC8-9BD7-97081F6F6124}" type="parTrans" cxnId="{DF6DCA12-5220-47A0-A97B-6CDE4C6FD8D4}">
      <dgm:prSet/>
      <dgm:spPr/>
      <dgm:t>
        <a:bodyPr/>
        <a:lstStyle/>
        <a:p>
          <a:endParaRPr lang="en-US"/>
        </a:p>
      </dgm:t>
    </dgm:pt>
    <dgm:pt modelId="{15316FE2-F611-4984-B259-7DA35DACD934}" type="sibTrans" cxnId="{DF6DCA12-5220-47A0-A97B-6CDE4C6FD8D4}">
      <dgm:prSet/>
      <dgm:spPr/>
      <dgm:t>
        <a:bodyPr/>
        <a:lstStyle/>
        <a:p>
          <a:endParaRPr lang="en-US"/>
        </a:p>
      </dgm:t>
    </dgm:pt>
    <dgm:pt modelId="{F495F06D-50F4-4013-AB12-0125C014FFB2}">
      <dgm:prSet phldrT="[Text]"/>
      <dgm:spPr/>
      <dgm:t>
        <a:bodyPr/>
        <a:lstStyle/>
        <a:p>
          <a:r>
            <a:rPr lang="en-US" dirty="0"/>
            <a:t>General objectives</a:t>
          </a:r>
        </a:p>
      </dgm:t>
    </dgm:pt>
    <dgm:pt modelId="{98A1F37D-C8E0-4C98-B34C-3883E9D88D31}" type="parTrans" cxnId="{6D3593FA-31F2-495A-BB23-A2F843C91E11}">
      <dgm:prSet/>
      <dgm:spPr/>
      <dgm:t>
        <a:bodyPr/>
        <a:lstStyle/>
        <a:p>
          <a:endParaRPr lang="en-US"/>
        </a:p>
      </dgm:t>
    </dgm:pt>
    <dgm:pt modelId="{54C8D289-9FB4-4410-B5F4-877C5AA74B51}" type="sibTrans" cxnId="{6D3593FA-31F2-495A-BB23-A2F843C91E11}">
      <dgm:prSet/>
      <dgm:spPr/>
      <dgm:t>
        <a:bodyPr/>
        <a:lstStyle/>
        <a:p>
          <a:endParaRPr lang="en-US"/>
        </a:p>
      </dgm:t>
    </dgm:pt>
    <dgm:pt modelId="{4167533F-F017-4E6A-B214-042EA6E129FD}">
      <dgm:prSet phldrT="[Text]"/>
      <dgm:spPr/>
      <dgm:t>
        <a:bodyPr/>
        <a:lstStyle/>
        <a:p>
          <a:r>
            <a:rPr lang="en-US" dirty="0"/>
            <a:t>Preservation Procedure</a:t>
          </a:r>
        </a:p>
      </dgm:t>
    </dgm:pt>
    <dgm:pt modelId="{E5F056AB-C9E8-40B8-9280-06DFD0BDD85E}" type="parTrans" cxnId="{7A792B79-DF8E-4DFB-AF34-23C4C80DC291}">
      <dgm:prSet/>
      <dgm:spPr/>
      <dgm:t>
        <a:bodyPr/>
        <a:lstStyle/>
        <a:p>
          <a:endParaRPr lang="en-US"/>
        </a:p>
      </dgm:t>
    </dgm:pt>
    <dgm:pt modelId="{085201B2-4C33-4C1B-A35F-3D0FF1C03717}" type="sibTrans" cxnId="{7A792B79-DF8E-4DFB-AF34-23C4C80DC291}">
      <dgm:prSet/>
      <dgm:spPr/>
      <dgm:t>
        <a:bodyPr/>
        <a:lstStyle/>
        <a:p>
          <a:endParaRPr lang="en-US"/>
        </a:p>
      </dgm:t>
    </dgm:pt>
    <dgm:pt modelId="{0B6CBD5F-697B-4D64-A058-1D54BDDEA1E2}">
      <dgm:prSet phldrT="[Text]"/>
      <dgm:spPr/>
      <dgm:t>
        <a:bodyPr/>
        <a:lstStyle/>
        <a:p>
          <a:r>
            <a:rPr lang="en-US" dirty="0"/>
            <a:t>More detailed level</a:t>
          </a:r>
        </a:p>
      </dgm:t>
    </dgm:pt>
    <dgm:pt modelId="{1A05E291-A29F-46A9-8723-371AEA044363}" type="parTrans" cxnId="{E9DE239C-C6FE-4556-B6EB-D55BB82AC8DA}">
      <dgm:prSet/>
      <dgm:spPr/>
      <dgm:t>
        <a:bodyPr/>
        <a:lstStyle/>
        <a:p>
          <a:endParaRPr lang="en-US"/>
        </a:p>
      </dgm:t>
    </dgm:pt>
    <dgm:pt modelId="{C4D70683-3FA0-47CB-9382-AA0F72377431}" type="sibTrans" cxnId="{E9DE239C-C6FE-4556-B6EB-D55BB82AC8DA}">
      <dgm:prSet/>
      <dgm:spPr/>
      <dgm:t>
        <a:bodyPr/>
        <a:lstStyle/>
        <a:p>
          <a:endParaRPr lang="en-US"/>
        </a:p>
      </dgm:t>
    </dgm:pt>
    <dgm:pt modelId="{332CB7B0-C682-4912-82D6-F7EFBF4094B4}">
      <dgm:prSet phldrT="[Text]"/>
      <dgm:spPr/>
      <dgm:t>
        <a:bodyPr/>
        <a:lstStyle/>
        <a:p>
          <a:r>
            <a:rPr lang="en-US" dirty="0"/>
            <a:t>Control</a:t>
          </a:r>
        </a:p>
      </dgm:t>
    </dgm:pt>
    <dgm:pt modelId="{7A6E3AF7-E3DD-4EEC-A575-A5281B8647A3}" type="parTrans" cxnId="{5E437C87-9C2F-4B43-9A73-02B95303B423}">
      <dgm:prSet/>
      <dgm:spPr/>
      <dgm:t>
        <a:bodyPr/>
        <a:lstStyle/>
        <a:p>
          <a:endParaRPr lang="en-US"/>
        </a:p>
      </dgm:t>
    </dgm:pt>
    <dgm:pt modelId="{F0CEDB13-B122-4FCA-8ACE-919201825BB5}" type="sibTrans" cxnId="{5E437C87-9C2F-4B43-9A73-02B95303B423}">
      <dgm:prSet/>
      <dgm:spPr/>
      <dgm:t>
        <a:bodyPr/>
        <a:lstStyle/>
        <a:p>
          <a:endParaRPr lang="en-US"/>
        </a:p>
      </dgm:t>
    </dgm:pt>
    <dgm:pt modelId="{5FEE7448-A3CC-4629-A742-5DE26DAB9C33}">
      <dgm:prSet phldrT="[Text]"/>
      <dgm:spPr/>
      <dgm:t>
        <a:bodyPr/>
        <a:lstStyle/>
        <a:p>
          <a:r>
            <a:rPr lang="en-US" dirty="0"/>
            <a:t>Specific, measurable objectives</a:t>
          </a:r>
        </a:p>
      </dgm:t>
    </dgm:pt>
    <dgm:pt modelId="{6659A795-FD08-4AFB-BAC5-FCD3146F100B}" type="parTrans" cxnId="{50778F8F-9FF7-4A07-BE33-B42B6872CC2A}">
      <dgm:prSet/>
      <dgm:spPr/>
      <dgm:t>
        <a:bodyPr/>
        <a:lstStyle/>
        <a:p>
          <a:endParaRPr lang="en-US"/>
        </a:p>
      </dgm:t>
    </dgm:pt>
    <dgm:pt modelId="{8AAC8869-315F-4D92-ACEA-1BBD82B81B1C}" type="sibTrans" cxnId="{50778F8F-9FF7-4A07-BE33-B42B6872CC2A}">
      <dgm:prSet/>
      <dgm:spPr/>
      <dgm:t>
        <a:bodyPr/>
        <a:lstStyle/>
        <a:p>
          <a:endParaRPr lang="en-US"/>
        </a:p>
      </dgm:t>
    </dgm:pt>
    <dgm:pt modelId="{D09859F9-809B-45E2-AFE8-4C0C08AF8B70}">
      <dgm:prSet phldrT="[Text]"/>
      <dgm:spPr/>
      <dgm:t>
        <a:bodyPr/>
        <a:lstStyle/>
        <a:p>
          <a:r>
            <a:rPr lang="en-US" dirty="0"/>
            <a:t>Applies to specific collections or formats</a:t>
          </a:r>
        </a:p>
      </dgm:t>
    </dgm:pt>
    <dgm:pt modelId="{9616FD67-4A4B-4386-8B24-E4BE463C7380}" type="parTrans" cxnId="{E286BAC1-F9ED-45A6-AB39-40A1DD85F424}">
      <dgm:prSet/>
      <dgm:spPr/>
      <dgm:t>
        <a:bodyPr/>
        <a:lstStyle/>
        <a:p>
          <a:endParaRPr lang="en-US"/>
        </a:p>
      </dgm:t>
    </dgm:pt>
    <dgm:pt modelId="{C48F37C6-4145-428C-8B19-4A6B3F67F95A}" type="sibTrans" cxnId="{E286BAC1-F9ED-45A6-AB39-40A1DD85F424}">
      <dgm:prSet/>
      <dgm:spPr/>
      <dgm:t>
        <a:bodyPr/>
        <a:lstStyle/>
        <a:p>
          <a:endParaRPr lang="en-US"/>
        </a:p>
      </dgm:t>
    </dgm:pt>
    <dgm:pt modelId="{20792B52-522D-4F75-B8E9-69A667899D2D}">
      <dgm:prSet phldrT="[Text]"/>
      <dgm:spPr/>
      <dgm:t>
        <a:bodyPr/>
        <a:lstStyle/>
        <a:p>
          <a:r>
            <a:rPr lang="en-US" dirty="0"/>
            <a:t>Applies to all parts of organisation and collections</a:t>
          </a:r>
        </a:p>
      </dgm:t>
    </dgm:pt>
    <dgm:pt modelId="{DA7AB0A1-34A8-4AF4-96D6-E1D02A427055}" type="parTrans" cxnId="{D47B8B44-5EB1-4289-AA6B-C15FCE1CE65B}">
      <dgm:prSet/>
      <dgm:spPr/>
      <dgm:t>
        <a:bodyPr/>
        <a:lstStyle/>
        <a:p>
          <a:endParaRPr lang="en-US"/>
        </a:p>
      </dgm:t>
    </dgm:pt>
    <dgm:pt modelId="{A4AEFAF9-4154-498E-8362-9E86DE5FB8F1}" type="sibTrans" cxnId="{D47B8B44-5EB1-4289-AA6B-C15FCE1CE65B}">
      <dgm:prSet/>
      <dgm:spPr/>
      <dgm:t>
        <a:bodyPr/>
        <a:lstStyle/>
        <a:p>
          <a:endParaRPr lang="en-US"/>
        </a:p>
      </dgm:t>
    </dgm:pt>
    <dgm:pt modelId="{7E701E6F-5604-439F-861B-47DC2009406D}">
      <dgm:prSet phldrT="[Text]"/>
      <dgm:spPr/>
      <dgm:t>
        <a:bodyPr/>
        <a:lstStyle/>
        <a:p>
          <a:r>
            <a:rPr lang="en-US" dirty="0"/>
            <a:t>Written in natural language to be read by a human being</a:t>
          </a:r>
        </a:p>
      </dgm:t>
    </dgm:pt>
    <dgm:pt modelId="{A9B1AC4F-CEC1-44F9-BE14-1262A69FA004}" type="parTrans" cxnId="{35AC391C-5CAB-4934-82DD-8C50B31A4488}">
      <dgm:prSet/>
      <dgm:spPr/>
      <dgm:t>
        <a:bodyPr/>
        <a:lstStyle/>
        <a:p>
          <a:endParaRPr lang="en-US"/>
        </a:p>
      </dgm:t>
    </dgm:pt>
    <dgm:pt modelId="{055661BA-CD1C-479F-BFBC-F7D7C10CED5E}" type="sibTrans" cxnId="{35AC391C-5CAB-4934-82DD-8C50B31A4488}">
      <dgm:prSet/>
      <dgm:spPr/>
      <dgm:t>
        <a:bodyPr/>
        <a:lstStyle/>
        <a:p>
          <a:endParaRPr lang="en-US"/>
        </a:p>
      </dgm:t>
    </dgm:pt>
    <dgm:pt modelId="{FD333F79-CFE7-4FD4-B48B-EB83385E3981}">
      <dgm:prSet phldrT="[Text]"/>
      <dgm:spPr/>
      <dgm:t>
        <a:bodyPr/>
        <a:lstStyle/>
        <a:p>
          <a:r>
            <a:rPr lang="en-US" dirty="0"/>
            <a:t>General approaches</a:t>
          </a:r>
        </a:p>
      </dgm:t>
    </dgm:pt>
    <dgm:pt modelId="{5F2122CE-5F16-434D-8A5A-63FC640C985B}" type="sibTrans" cxnId="{F4A438F7-E804-456A-A996-3D0008659B07}">
      <dgm:prSet/>
      <dgm:spPr/>
      <dgm:t>
        <a:bodyPr/>
        <a:lstStyle/>
        <a:p>
          <a:endParaRPr lang="en-US"/>
        </a:p>
      </dgm:t>
    </dgm:pt>
    <dgm:pt modelId="{13177BFF-E6DC-4AB0-9EAE-9F3E0095C7FE}" type="parTrans" cxnId="{F4A438F7-E804-456A-A996-3D0008659B07}">
      <dgm:prSet/>
      <dgm:spPr/>
      <dgm:t>
        <a:bodyPr/>
        <a:lstStyle/>
        <a:p>
          <a:endParaRPr lang="en-US"/>
        </a:p>
      </dgm:t>
    </dgm:pt>
    <dgm:pt modelId="{BA41FAF5-4E74-42C9-ACE7-0291999D83D4}">
      <dgm:prSet phldrT="[Text]"/>
      <dgm:spPr/>
      <dgm:t>
        <a:bodyPr/>
        <a:lstStyle/>
        <a:p>
          <a:r>
            <a:rPr lang="en-US" dirty="0"/>
            <a:t>Written in natural language to be read by a human being</a:t>
          </a:r>
        </a:p>
      </dgm:t>
    </dgm:pt>
    <dgm:pt modelId="{CABF01C9-1CEB-4444-9D8E-DC721D111FBA}" type="sibTrans" cxnId="{F08D78B7-6F13-4079-A51F-2DF2A3C66E86}">
      <dgm:prSet/>
      <dgm:spPr/>
      <dgm:t>
        <a:bodyPr/>
        <a:lstStyle/>
        <a:p>
          <a:endParaRPr lang="en-US"/>
        </a:p>
      </dgm:t>
    </dgm:pt>
    <dgm:pt modelId="{20FC757E-19E9-4B01-9F37-28E5AA239F0F}" type="parTrans" cxnId="{F08D78B7-6F13-4079-A51F-2DF2A3C66E86}">
      <dgm:prSet/>
      <dgm:spPr/>
      <dgm:t>
        <a:bodyPr/>
        <a:lstStyle/>
        <a:p>
          <a:endParaRPr lang="en-US"/>
        </a:p>
      </dgm:t>
    </dgm:pt>
    <dgm:pt modelId="{5FCA35F1-003C-4FA6-8B61-7C7082D3656D}">
      <dgm:prSet phldrT="[Text]"/>
      <dgm:spPr/>
      <dgm:t>
        <a:bodyPr/>
        <a:lstStyle/>
        <a:p>
          <a:r>
            <a:rPr lang="en-US" dirty="0"/>
            <a:t>In two forms: natural language and machine readable form (RDF)</a:t>
          </a:r>
        </a:p>
      </dgm:t>
    </dgm:pt>
    <dgm:pt modelId="{FA169B81-C3E3-44A4-94C9-5DBE51029BAF}" type="parTrans" cxnId="{899CC274-70E4-4044-8E56-E3F9388745FD}">
      <dgm:prSet/>
      <dgm:spPr/>
      <dgm:t>
        <a:bodyPr/>
        <a:lstStyle/>
        <a:p>
          <a:endParaRPr lang="en-US"/>
        </a:p>
      </dgm:t>
    </dgm:pt>
    <dgm:pt modelId="{49369B39-ACEB-416F-9A51-E82E01DADA4D}" type="sibTrans" cxnId="{899CC274-70E4-4044-8E56-E3F9388745FD}">
      <dgm:prSet/>
      <dgm:spPr/>
      <dgm:t>
        <a:bodyPr/>
        <a:lstStyle/>
        <a:p>
          <a:endParaRPr lang="en-US"/>
        </a:p>
      </dgm:t>
    </dgm:pt>
    <dgm:pt modelId="{98175048-FC24-4043-87C4-D1D22710B937}" type="pres">
      <dgm:prSet presAssocID="{88288B0F-3835-47F7-B3C4-4044AB926BA9}" presName="theList" presStyleCnt="0">
        <dgm:presLayoutVars>
          <dgm:dir/>
          <dgm:animLvl val="lvl"/>
          <dgm:resizeHandles val="exact"/>
        </dgm:presLayoutVars>
      </dgm:prSet>
      <dgm:spPr/>
    </dgm:pt>
    <dgm:pt modelId="{15817E3A-F1F1-43C3-AA78-3BBD183DCD21}" type="pres">
      <dgm:prSet presAssocID="{C4321713-395C-4972-A2F7-94E88ACEB4BD}" presName="compNode" presStyleCnt="0"/>
      <dgm:spPr/>
    </dgm:pt>
    <dgm:pt modelId="{FA7A5456-F6E4-4202-8A34-8CDF0D9BFF73}" type="pres">
      <dgm:prSet presAssocID="{C4321713-395C-4972-A2F7-94E88ACEB4BD}" presName="aNode" presStyleLbl="bgShp" presStyleIdx="0" presStyleCnt="3"/>
      <dgm:spPr/>
    </dgm:pt>
    <dgm:pt modelId="{ADB2B2F7-A8B3-4C6B-81EB-91C8776885AF}" type="pres">
      <dgm:prSet presAssocID="{C4321713-395C-4972-A2F7-94E88ACEB4BD}" presName="textNode" presStyleLbl="bgShp" presStyleIdx="0" presStyleCnt="3"/>
      <dgm:spPr/>
    </dgm:pt>
    <dgm:pt modelId="{3251F957-32B7-42C6-817E-3F2720951E1F}" type="pres">
      <dgm:prSet presAssocID="{C4321713-395C-4972-A2F7-94E88ACEB4BD}" presName="compChildNode" presStyleCnt="0"/>
      <dgm:spPr/>
    </dgm:pt>
    <dgm:pt modelId="{CE9D9589-69E7-4FDF-90FC-9EA5323AAAA6}" type="pres">
      <dgm:prSet presAssocID="{C4321713-395C-4972-A2F7-94E88ACEB4BD}" presName="theInnerList" presStyleCnt="0"/>
      <dgm:spPr/>
    </dgm:pt>
    <dgm:pt modelId="{4396B5BE-F96C-4568-9D50-387529FF123B}" type="pres">
      <dgm:prSet presAssocID="{8F005176-E544-4DFA-BA18-EE28B3D001BA}" presName="childNode" presStyleLbl="node1" presStyleIdx="0" presStyleCnt="10">
        <dgm:presLayoutVars>
          <dgm:bulletEnabled val="1"/>
        </dgm:presLayoutVars>
      </dgm:prSet>
      <dgm:spPr/>
    </dgm:pt>
    <dgm:pt modelId="{9048B2C0-8A90-4AD2-BEE4-FBE1DB05DD4E}" type="pres">
      <dgm:prSet presAssocID="{8F005176-E544-4DFA-BA18-EE28B3D001BA}" presName="aSpace2" presStyleCnt="0"/>
      <dgm:spPr/>
    </dgm:pt>
    <dgm:pt modelId="{93E8768B-AC53-4658-8509-458FE1B6F4CA}" type="pres">
      <dgm:prSet presAssocID="{F495F06D-50F4-4013-AB12-0125C014FFB2}" presName="childNode" presStyleLbl="node1" presStyleIdx="1" presStyleCnt="10">
        <dgm:presLayoutVars>
          <dgm:bulletEnabled val="1"/>
        </dgm:presLayoutVars>
      </dgm:prSet>
      <dgm:spPr/>
    </dgm:pt>
    <dgm:pt modelId="{329CC61E-CF53-41CE-9A95-F786CA8D25F8}" type="pres">
      <dgm:prSet presAssocID="{F495F06D-50F4-4013-AB12-0125C014FFB2}" presName="aSpace2" presStyleCnt="0"/>
      <dgm:spPr/>
    </dgm:pt>
    <dgm:pt modelId="{4E8FA769-6947-4698-984B-CCB239F70903}" type="pres">
      <dgm:prSet presAssocID="{20792B52-522D-4F75-B8E9-69A667899D2D}" presName="childNode" presStyleLbl="node1" presStyleIdx="2" presStyleCnt="10">
        <dgm:presLayoutVars>
          <dgm:bulletEnabled val="1"/>
        </dgm:presLayoutVars>
      </dgm:prSet>
      <dgm:spPr/>
    </dgm:pt>
    <dgm:pt modelId="{85DECA3B-CADB-458F-B993-638D400755E6}" type="pres">
      <dgm:prSet presAssocID="{20792B52-522D-4F75-B8E9-69A667899D2D}" presName="aSpace2" presStyleCnt="0"/>
      <dgm:spPr/>
    </dgm:pt>
    <dgm:pt modelId="{C1D74590-1541-4559-B5D7-B0D7FD7A49E6}" type="pres">
      <dgm:prSet presAssocID="{7E701E6F-5604-439F-861B-47DC2009406D}" presName="childNode" presStyleLbl="node1" presStyleIdx="3" presStyleCnt="10">
        <dgm:presLayoutVars>
          <dgm:bulletEnabled val="1"/>
        </dgm:presLayoutVars>
      </dgm:prSet>
      <dgm:spPr/>
    </dgm:pt>
    <dgm:pt modelId="{939EA926-348B-447B-A48B-6E5A80021B85}" type="pres">
      <dgm:prSet presAssocID="{C4321713-395C-4972-A2F7-94E88ACEB4BD}" presName="aSpace" presStyleCnt="0"/>
      <dgm:spPr/>
    </dgm:pt>
    <dgm:pt modelId="{DD86FA71-0650-43D6-8D68-6BEEB2AF7880}" type="pres">
      <dgm:prSet presAssocID="{4167533F-F017-4E6A-B214-042EA6E129FD}" presName="compNode" presStyleCnt="0"/>
      <dgm:spPr/>
    </dgm:pt>
    <dgm:pt modelId="{6D6DDA0D-1AE0-4D69-861E-C3F1F816D3A4}" type="pres">
      <dgm:prSet presAssocID="{4167533F-F017-4E6A-B214-042EA6E129FD}" presName="aNode" presStyleLbl="bgShp" presStyleIdx="1" presStyleCnt="3"/>
      <dgm:spPr/>
    </dgm:pt>
    <dgm:pt modelId="{4739FA42-8D1A-4819-8E0E-33CA28C44EF2}" type="pres">
      <dgm:prSet presAssocID="{4167533F-F017-4E6A-B214-042EA6E129FD}" presName="textNode" presStyleLbl="bgShp" presStyleIdx="1" presStyleCnt="3"/>
      <dgm:spPr/>
    </dgm:pt>
    <dgm:pt modelId="{773F09CF-AEAA-4508-AF6F-60D990E694AC}" type="pres">
      <dgm:prSet presAssocID="{4167533F-F017-4E6A-B214-042EA6E129FD}" presName="compChildNode" presStyleCnt="0"/>
      <dgm:spPr/>
    </dgm:pt>
    <dgm:pt modelId="{CD6347A4-8356-4362-A206-B89C031BDB94}" type="pres">
      <dgm:prSet presAssocID="{4167533F-F017-4E6A-B214-042EA6E129FD}" presName="theInnerList" presStyleCnt="0"/>
      <dgm:spPr/>
    </dgm:pt>
    <dgm:pt modelId="{B8EE5D98-AF7B-4B4B-9996-34375222D548}" type="pres">
      <dgm:prSet presAssocID="{0B6CBD5F-697B-4D64-A058-1D54BDDEA1E2}" presName="childNode" presStyleLbl="node1" presStyleIdx="4" presStyleCnt="10">
        <dgm:presLayoutVars>
          <dgm:bulletEnabled val="1"/>
        </dgm:presLayoutVars>
      </dgm:prSet>
      <dgm:spPr/>
    </dgm:pt>
    <dgm:pt modelId="{2D8E708C-45EC-4898-ACF2-12CAFB1562E3}" type="pres">
      <dgm:prSet presAssocID="{0B6CBD5F-697B-4D64-A058-1D54BDDEA1E2}" presName="aSpace2" presStyleCnt="0"/>
      <dgm:spPr/>
    </dgm:pt>
    <dgm:pt modelId="{77D8D2FF-9D5B-4553-8919-2BD2A31A2166}" type="pres">
      <dgm:prSet presAssocID="{FD333F79-CFE7-4FD4-B48B-EB83385E3981}" presName="childNode" presStyleLbl="node1" presStyleIdx="5" presStyleCnt="10">
        <dgm:presLayoutVars>
          <dgm:bulletEnabled val="1"/>
        </dgm:presLayoutVars>
      </dgm:prSet>
      <dgm:spPr/>
    </dgm:pt>
    <dgm:pt modelId="{2C7225F9-A9B7-4D0A-A0A9-2E149D152A09}" type="pres">
      <dgm:prSet presAssocID="{FD333F79-CFE7-4FD4-B48B-EB83385E3981}" presName="aSpace2" presStyleCnt="0"/>
      <dgm:spPr/>
    </dgm:pt>
    <dgm:pt modelId="{DF2A27EF-166A-4ED0-90B5-4FDE5BA4D7FC}" type="pres">
      <dgm:prSet presAssocID="{BA41FAF5-4E74-42C9-ACE7-0291999D83D4}" presName="childNode" presStyleLbl="node1" presStyleIdx="6" presStyleCnt="10">
        <dgm:presLayoutVars>
          <dgm:bulletEnabled val="1"/>
        </dgm:presLayoutVars>
      </dgm:prSet>
      <dgm:spPr/>
    </dgm:pt>
    <dgm:pt modelId="{FE08C0D3-93AC-4CA5-9D99-A0F6E650AEB2}" type="pres">
      <dgm:prSet presAssocID="{4167533F-F017-4E6A-B214-042EA6E129FD}" presName="aSpace" presStyleCnt="0"/>
      <dgm:spPr/>
    </dgm:pt>
    <dgm:pt modelId="{47890F29-1A21-402D-81EE-B81E4DE94B1B}" type="pres">
      <dgm:prSet presAssocID="{332CB7B0-C682-4912-82D6-F7EFBF4094B4}" presName="compNode" presStyleCnt="0"/>
      <dgm:spPr/>
    </dgm:pt>
    <dgm:pt modelId="{B99C86E0-0290-4E2B-B0CB-8D8CFE62D5CE}" type="pres">
      <dgm:prSet presAssocID="{332CB7B0-C682-4912-82D6-F7EFBF4094B4}" presName="aNode" presStyleLbl="bgShp" presStyleIdx="2" presStyleCnt="3"/>
      <dgm:spPr/>
    </dgm:pt>
    <dgm:pt modelId="{ACFE82FB-2AD3-4F07-AF0A-658B01F1C3C1}" type="pres">
      <dgm:prSet presAssocID="{332CB7B0-C682-4912-82D6-F7EFBF4094B4}" presName="textNode" presStyleLbl="bgShp" presStyleIdx="2" presStyleCnt="3"/>
      <dgm:spPr/>
    </dgm:pt>
    <dgm:pt modelId="{5BCBF504-60E0-4F4F-BC14-8BF35C5DDCFA}" type="pres">
      <dgm:prSet presAssocID="{332CB7B0-C682-4912-82D6-F7EFBF4094B4}" presName="compChildNode" presStyleCnt="0"/>
      <dgm:spPr/>
    </dgm:pt>
    <dgm:pt modelId="{E6E6F084-8479-4173-A762-3205CDE94764}" type="pres">
      <dgm:prSet presAssocID="{332CB7B0-C682-4912-82D6-F7EFBF4094B4}" presName="theInnerList" presStyleCnt="0"/>
      <dgm:spPr/>
    </dgm:pt>
    <dgm:pt modelId="{BBF8F870-3A5D-4DF3-B45A-75BDA6E91A4E}" type="pres">
      <dgm:prSet presAssocID="{5FEE7448-A3CC-4629-A742-5DE26DAB9C33}" presName="childNode" presStyleLbl="node1" presStyleIdx="7" presStyleCnt="10">
        <dgm:presLayoutVars>
          <dgm:bulletEnabled val="1"/>
        </dgm:presLayoutVars>
      </dgm:prSet>
      <dgm:spPr/>
    </dgm:pt>
    <dgm:pt modelId="{F5B25A55-443C-4EBC-956F-0ACE9AFC6644}" type="pres">
      <dgm:prSet presAssocID="{5FEE7448-A3CC-4629-A742-5DE26DAB9C33}" presName="aSpace2" presStyleCnt="0"/>
      <dgm:spPr/>
    </dgm:pt>
    <dgm:pt modelId="{0FF0CDB9-1C24-46C8-9292-20A6A9B56DB2}" type="pres">
      <dgm:prSet presAssocID="{D09859F9-809B-45E2-AFE8-4C0C08AF8B70}" presName="childNode" presStyleLbl="node1" presStyleIdx="8" presStyleCnt="10">
        <dgm:presLayoutVars>
          <dgm:bulletEnabled val="1"/>
        </dgm:presLayoutVars>
      </dgm:prSet>
      <dgm:spPr/>
    </dgm:pt>
    <dgm:pt modelId="{3F80DD07-D69C-40F7-8270-A29EA1340E6A}" type="pres">
      <dgm:prSet presAssocID="{D09859F9-809B-45E2-AFE8-4C0C08AF8B70}" presName="aSpace2" presStyleCnt="0"/>
      <dgm:spPr/>
    </dgm:pt>
    <dgm:pt modelId="{8CB2FF08-0959-4D2C-A5F7-B63790227DA8}" type="pres">
      <dgm:prSet presAssocID="{5FCA35F1-003C-4FA6-8B61-7C7082D3656D}" presName="childNode" presStyleLbl="node1" presStyleIdx="9" presStyleCnt="10">
        <dgm:presLayoutVars>
          <dgm:bulletEnabled val="1"/>
        </dgm:presLayoutVars>
      </dgm:prSet>
      <dgm:spPr/>
    </dgm:pt>
  </dgm:ptLst>
  <dgm:cxnLst>
    <dgm:cxn modelId="{35AC391C-5CAB-4934-82DD-8C50B31A4488}" srcId="{C4321713-395C-4972-A2F7-94E88ACEB4BD}" destId="{7E701E6F-5604-439F-861B-47DC2009406D}" srcOrd="3" destOrd="0" parTransId="{A9B1AC4F-CEC1-44F9-BE14-1262A69FA004}" sibTransId="{055661BA-CD1C-479F-BFBC-F7D7C10CED5E}"/>
    <dgm:cxn modelId="{F08D78B7-6F13-4079-A51F-2DF2A3C66E86}" srcId="{4167533F-F017-4E6A-B214-042EA6E129FD}" destId="{BA41FAF5-4E74-42C9-ACE7-0291999D83D4}" srcOrd="2" destOrd="0" parTransId="{20FC757E-19E9-4B01-9F37-28E5AA239F0F}" sibTransId="{CABF01C9-1CEB-4444-9D8E-DC721D111FBA}"/>
    <dgm:cxn modelId="{DF6DCA12-5220-47A0-A97B-6CDE4C6FD8D4}" srcId="{C4321713-395C-4972-A2F7-94E88ACEB4BD}" destId="{8F005176-E544-4DFA-BA18-EE28B3D001BA}" srcOrd="0" destOrd="0" parTransId="{D6FBA3EB-2775-4CC8-9BD7-97081F6F6124}" sibTransId="{15316FE2-F611-4984-B259-7DA35DACD934}"/>
    <dgm:cxn modelId="{D47B8B44-5EB1-4289-AA6B-C15FCE1CE65B}" srcId="{C4321713-395C-4972-A2F7-94E88ACEB4BD}" destId="{20792B52-522D-4F75-B8E9-69A667899D2D}" srcOrd="2" destOrd="0" parTransId="{DA7AB0A1-34A8-4AF4-96D6-E1D02A427055}" sibTransId="{A4AEFAF9-4154-498E-8362-9E86DE5FB8F1}"/>
    <dgm:cxn modelId="{5E437C87-9C2F-4B43-9A73-02B95303B423}" srcId="{88288B0F-3835-47F7-B3C4-4044AB926BA9}" destId="{332CB7B0-C682-4912-82D6-F7EFBF4094B4}" srcOrd="2" destOrd="0" parTransId="{7A6E3AF7-E3DD-4EEC-A575-A5281B8647A3}" sibTransId="{F0CEDB13-B122-4FCA-8ACE-919201825BB5}"/>
    <dgm:cxn modelId="{7C3B22E8-646E-413B-B18C-44FBD445C500}" type="presOf" srcId="{4167533F-F017-4E6A-B214-042EA6E129FD}" destId="{4739FA42-8D1A-4819-8E0E-33CA28C44EF2}" srcOrd="1" destOrd="0" presId="urn:microsoft.com/office/officeart/2005/8/layout/lProcess2"/>
    <dgm:cxn modelId="{CCCDAC10-07EC-46C8-A241-8E441DAF3BCF}" type="presOf" srcId="{BA41FAF5-4E74-42C9-ACE7-0291999D83D4}" destId="{DF2A27EF-166A-4ED0-90B5-4FDE5BA4D7FC}" srcOrd="0" destOrd="0" presId="urn:microsoft.com/office/officeart/2005/8/layout/lProcess2"/>
    <dgm:cxn modelId="{50778F8F-9FF7-4A07-BE33-B42B6872CC2A}" srcId="{332CB7B0-C682-4912-82D6-F7EFBF4094B4}" destId="{5FEE7448-A3CC-4629-A742-5DE26DAB9C33}" srcOrd="0" destOrd="0" parTransId="{6659A795-FD08-4AFB-BAC5-FCD3146F100B}" sibTransId="{8AAC8869-315F-4D92-ACEA-1BBD82B81B1C}"/>
    <dgm:cxn modelId="{3BF5E4A0-87E2-49A1-8FB7-431E1E426E9E}" type="presOf" srcId="{5FCA35F1-003C-4FA6-8B61-7C7082D3656D}" destId="{8CB2FF08-0959-4D2C-A5F7-B63790227DA8}" srcOrd="0" destOrd="0" presId="urn:microsoft.com/office/officeart/2005/8/layout/lProcess2"/>
    <dgm:cxn modelId="{F4A438F7-E804-456A-A996-3D0008659B07}" srcId="{4167533F-F017-4E6A-B214-042EA6E129FD}" destId="{FD333F79-CFE7-4FD4-B48B-EB83385E3981}" srcOrd="1" destOrd="0" parTransId="{13177BFF-E6DC-4AB0-9EAE-9F3E0095C7FE}" sibTransId="{5F2122CE-5F16-434D-8A5A-63FC640C985B}"/>
    <dgm:cxn modelId="{70E63763-58FA-4E0C-B3D2-5505D0BDEAD5}" type="presOf" srcId="{7E701E6F-5604-439F-861B-47DC2009406D}" destId="{C1D74590-1541-4559-B5D7-B0D7FD7A49E6}" srcOrd="0" destOrd="0" presId="urn:microsoft.com/office/officeart/2005/8/layout/lProcess2"/>
    <dgm:cxn modelId="{899CC274-70E4-4044-8E56-E3F9388745FD}" srcId="{332CB7B0-C682-4912-82D6-F7EFBF4094B4}" destId="{5FCA35F1-003C-4FA6-8B61-7C7082D3656D}" srcOrd="2" destOrd="0" parTransId="{FA169B81-C3E3-44A4-94C9-5DBE51029BAF}" sibTransId="{49369B39-ACEB-416F-9A51-E82E01DADA4D}"/>
    <dgm:cxn modelId="{F6F4AB39-EB81-4DF6-80CB-5244E6BB54B1}" type="presOf" srcId="{20792B52-522D-4F75-B8E9-69A667899D2D}" destId="{4E8FA769-6947-4698-984B-CCB239F70903}" srcOrd="0" destOrd="0" presId="urn:microsoft.com/office/officeart/2005/8/layout/lProcess2"/>
    <dgm:cxn modelId="{50F80788-8063-4256-90BC-8B980639356B}" type="presOf" srcId="{F495F06D-50F4-4013-AB12-0125C014FFB2}" destId="{93E8768B-AC53-4658-8509-458FE1B6F4CA}" srcOrd="0" destOrd="0" presId="urn:microsoft.com/office/officeart/2005/8/layout/lProcess2"/>
    <dgm:cxn modelId="{02F0AE51-4921-46FB-B65F-63F7FB8E4E16}" type="presOf" srcId="{C4321713-395C-4972-A2F7-94E88ACEB4BD}" destId="{FA7A5456-F6E4-4202-8A34-8CDF0D9BFF73}" srcOrd="0" destOrd="0" presId="urn:microsoft.com/office/officeart/2005/8/layout/lProcess2"/>
    <dgm:cxn modelId="{C2A9FCB5-CEA1-429C-BEBF-E2ED8222A1A7}" type="presOf" srcId="{5FEE7448-A3CC-4629-A742-5DE26DAB9C33}" destId="{BBF8F870-3A5D-4DF3-B45A-75BDA6E91A4E}" srcOrd="0" destOrd="0" presId="urn:microsoft.com/office/officeart/2005/8/layout/lProcess2"/>
    <dgm:cxn modelId="{E275ACED-9D2A-42A1-8C7B-D03492AE91A9}" type="presOf" srcId="{332CB7B0-C682-4912-82D6-F7EFBF4094B4}" destId="{ACFE82FB-2AD3-4F07-AF0A-658B01F1C3C1}" srcOrd="1" destOrd="0" presId="urn:microsoft.com/office/officeart/2005/8/layout/lProcess2"/>
    <dgm:cxn modelId="{58C7FDFB-5C09-4E19-98F6-D1E85218B772}" type="presOf" srcId="{4167533F-F017-4E6A-B214-042EA6E129FD}" destId="{6D6DDA0D-1AE0-4D69-861E-C3F1F816D3A4}" srcOrd="0" destOrd="0" presId="urn:microsoft.com/office/officeart/2005/8/layout/lProcess2"/>
    <dgm:cxn modelId="{30AEC352-0114-4533-BFE4-C0D976CBD7D6}" type="presOf" srcId="{0B6CBD5F-697B-4D64-A058-1D54BDDEA1E2}" destId="{B8EE5D98-AF7B-4B4B-9996-34375222D548}" srcOrd="0" destOrd="0" presId="urn:microsoft.com/office/officeart/2005/8/layout/lProcess2"/>
    <dgm:cxn modelId="{6D3593FA-31F2-495A-BB23-A2F843C91E11}" srcId="{C4321713-395C-4972-A2F7-94E88ACEB4BD}" destId="{F495F06D-50F4-4013-AB12-0125C014FFB2}" srcOrd="1" destOrd="0" parTransId="{98A1F37D-C8E0-4C98-B34C-3883E9D88D31}" sibTransId="{54C8D289-9FB4-4410-B5F4-877C5AA74B51}"/>
    <dgm:cxn modelId="{8F067352-7EF5-4AF6-8320-7114D7C254DF}" type="presOf" srcId="{332CB7B0-C682-4912-82D6-F7EFBF4094B4}" destId="{B99C86E0-0290-4E2B-B0CB-8D8CFE62D5CE}" srcOrd="0" destOrd="0" presId="urn:microsoft.com/office/officeart/2005/8/layout/lProcess2"/>
    <dgm:cxn modelId="{947A5F15-89CB-47D6-9EA5-9523E605E9FE}" type="presOf" srcId="{88288B0F-3835-47F7-B3C4-4044AB926BA9}" destId="{98175048-FC24-4043-87C4-D1D22710B937}" srcOrd="0" destOrd="0" presId="urn:microsoft.com/office/officeart/2005/8/layout/lProcess2"/>
    <dgm:cxn modelId="{26CBC71E-9381-482F-A026-979F677A75B0}" srcId="{88288B0F-3835-47F7-B3C4-4044AB926BA9}" destId="{C4321713-395C-4972-A2F7-94E88ACEB4BD}" srcOrd="0" destOrd="0" parTransId="{4617EC1B-A8C5-49C9-847D-E73FF7817ECB}" sibTransId="{FE433A98-173B-48D2-B751-577E1C4C4B84}"/>
    <dgm:cxn modelId="{EC00DFE2-925D-427A-A92F-B1AB2B928183}" type="presOf" srcId="{FD333F79-CFE7-4FD4-B48B-EB83385E3981}" destId="{77D8D2FF-9D5B-4553-8919-2BD2A31A2166}" srcOrd="0" destOrd="0" presId="urn:microsoft.com/office/officeart/2005/8/layout/lProcess2"/>
    <dgm:cxn modelId="{54370030-D028-4B34-B8C3-31DC8C239638}" type="presOf" srcId="{8F005176-E544-4DFA-BA18-EE28B3D001BA}" destId="{4396B5BE-F96C-4568-9D50-387529FF123B}" srcOrd="0" destOrd="0" presId="urn:microsoft.com/office/officeart/2005/8/layout/lProcess2"/>
    <dgm:cxn modelId="{E286BAC1-F9ED-45A6-AB39-40A1DD85F424}" srcId="{332CB7B0-C682-4912-82D6-F7EFBF4094B4}" destId="{D09859F9-809B-45E2-AFE8-4C0C08AF8B70}" srcOrd="1" destOrd="0" parTransId="{9616FD67-4A4B-4386-8B24-E4BE463C7380}" sibTransId="{C48F37C6-4145-428C-8B19-4A6B3F67F95A}"/>
    <dgm:cxn modelId="{E9DE239C-C6FE-4556-B6EB-D55BB82AC8DA}" srcId="{4167533F-F017-4E6A-B214-042EA6E129FD}" destId="{0B6CBD5F-697B-4D64-A058-1D54BDDEA1E2}" srcOrd="0" destOrd="0" parTransId="{1A05E291-A29F-46A9-8723-371AEA044363}" sibTransId="{C4D70683-3FA0-47CB-9382-AA0F72377431}"/>
    <dgm:cxn modelId="{9DFC6BCB-EDE0-4817-B6E8-C1A2C99CD8A4}" type="presOf" srcId="{D09859F9-809B-45E2-AFE8-4C0C08AF8B70}" destId="{0FF0CDB9-1C24-46C8-9292-20A6A9B56DB2}" srcOrd="0" destOrd="0" presId="urn:microsoft.com/office/officeart/2005/8/layout/lProcess2"/>
    <dgm:cxn modelId="{7907AEA0-279D-4213-A48B-DF19C3E3F906}" type="presOf" srcId="{C4321713-395C-4972-A2F7-94E88ACEB4BD}" destId="{ADB2B2F7-A8B3-4C6B-81EB-91C8776885AF}" srcOrd="1" destOrd="0" presId="urn:microsoft.com/office/officeart/2005/8/layout/lProcess2"/>
    <dgm:cxn modelId="{7A792B79-DF8E-4DFB-AF34-23C4C80DC291}" srcId="{88288B0F-3835-47F7-B3C4-4044AB926BA9}" destId="{4167533F-F017-4E6A-B214-042EA6E129FD}" srcOrd="1" destOrd="0" parTransId="{E5F056AB-C9E8-40B8-9280-06DFD0BDD85E}" sibTransId="{085201B2-4C33-4C1B-A35F-3D0FF1C03717}"/>
    <dgm:cxn modelId="{FBF4CF16-CE26-4923-843D-033933D344E3}" type="presParOf" srcId="{98175048-FC24-4043-87C4-D1D22710B937}" destId="{15817E3A-F1F1-43C3-AA78-3BBD183DCD21}" srcOrd="0" destOrd="0" presId="urn:microsoft.com/office/officeart/2005/8/layout/lProcess2"/>
    <dgm:cxn modelId="{C66ED98C-AB28-4214-8308-EB90B0430F83}" type="presParOf" srcId="{15817E3A-F1F1-43C3-AA78-3BBD183DCD21}" destId="{FA7A5456-F6E4-4202-8A34-8CDF0D9BFF73}" srcOrd="0" destOrd="0" presId="urn:microsoft.com/office/officeart/2005/8/layout/lProcess2"/>
    <dgm:cxn modelId="{DE73F080-89F9-4840-B8D7-6F22E9B84870}" type="presParOf" srcId="{15817E3A-F1F1-43C3-AA78-3BBD183DCD21}" destId="{ADB2B2F7-A8B3-4C6B-81EB-91C8776885AF}" srcOrd="1" destOrd="0" presId="urn:microsoft.com/office/officeart/2005/8/layout/lProcess2"/>
    <dgm:cxn modelId="{3EC4D1F1-A9E1-4FC5-B513-5AF944F05BD1}" type="presParOf" srcId="{15817E3A-F1F1-43C3-AA78-3BBD183DCD21}" destId="{3251F957-32B7-42C6-817E-3F2720951E1F}" srcOrd="2" destOrd="0" presId="urn:microsoft.com/office/officeart/2005/8/layout/lProcess2"/>
    <dgm:cxn modelId="{AA99104A-6B32-444D-A47F-6C24449CB4B7}" type="presParOf" srcId="{3251F957-32B7-42C6-817E-3F2720951E1F}" destId="{CE9D9589-69E7-4FDF-90FC-9EA5323AAAA6}" srcOrd="0" destOrd="0" presId="urn:microsoft.com/office/officeart/2005/8/layout/lProcess2"/>
    <dgm:cxn modelId="{7F63BCCA-2BFA-473D-B729-45AE4F54E13C}" type="presParOf" srcId="{CE9D9589-69E7-4FDF-90FC-9EA5323AAAA6}" destId="{4396B5BE-F96C-4568-9D50-387529FF123B}" srcOrd="0" destOrd="0" presId="urn:microsoft.com/office/officeart/2005/8/layout/lProcess2"/>
    <dgm:cxn modelId="{60806147-AC9D-43AE-A1EF-216466743134}" type="presParOf" srcId="{CE9D9589-69E7-4FDF-90FC-9EA5323AAAA6}" destId="{9048B2C0-8A90-4AD2-BEE4-FBE1DB05DD4E}" srcOrd="1" destOrd="0" presId="urn:microsoft.com/office/officeart/2005/8/layout/lProcess2"/>
    <dgm:cxn modelId="{1B64EAE9-F6FD-4343-8139-484EBFEB8844}" type="presParOf" srcId="{CE9D9589-69E7-4FDF-90FC-9EA5323AAAA6}" destId="{93E8768B-AC53-4658-8509-458FE1B6F4CA}" srcOrd="2" destOrd="0" presId="urn:microsoft.com/office/officeart/2005/8/layout/lProcess2"/>
    <dgm:cxn modelId="{13D698CB-D150-49E1-A63C-9B34761FA36F}" type="presParOf" srcId="{CE9D9589-69E7-4FDF-90FC-9EA5323AAAA6}" destId="{329CC61E-CF53-41CE-9A95-F786CA8D25F8}" srcOrd="3" destOrd="0" presId="urn:microsoft.com/office/officeart/2005/8/layout/lProcess2"/>
    <dgm:cxn modelId="{BA56C3CB-78EF-4AEB-9D9E-0A361F3CC6CC}" type="presParOf" srcId="{CE9D9589-69E7-4FDF-90FC-9EA5323AAAA6}" destId="{4E8FA769-6947-4698-984B-CCB239F70903}" srcOrd="4" destOrd="0" presId="urn:microsoft.com/office/officeart/2005/8/layout/lProcess2"/>
    <dgm:cxn modelId="{745BAC21-2CC3-4A2A-8856-A5B6359F213A}" type="presParOf" srcId="{CE9D9589-69E7-4FDF-90FC-9EA5323AAAA6}" destId="{85DECA3B-CADB-458F-B993-638D400755E6}" srcOrd="5" destOrd="0" presId="urn:microsoft.com/office/officeart/2005/8/layout/lProcess2"/>
    <dgm:cxn modelId="{B00CAFC5-1200-43C4-B860-823A05C36E5F}" type="presParOf" srcId="{CE9D9589-69E7-4FDF-90FC-9EA5323AAAA6}" destId="{C1D74590-1541-4559-B5D7-B0D7FD7A49E6}" srcOrd="6" destOrd="0" presId="urn:microsoft.com/office/officeart/2005/8/layout/lProcess2"/>
    <dgm:cxn modelId="{5D1C194B-8E84-4E4A-A264-3027142D0B12}" type="presParOf" srcId="{98175048-FC24-4043-87C4-D1D22710B937}" destId="{939EA926-348B-447B-A48B-6E5A80021B85}" srcOrd="1" destOrd="0" presId="urn:microsoft.com/office/officeart/2005/8/layout/lProcess2"/>
    <dgm:cxn modelId="{0811229F-2DD5-4F1C-9261-25D0F735700B}" type="presParOf" srcId="{98175048-FC24-4043-87C4-D1D22710B937}" destId="{DD86FA71-0650-43D6-8D68-6BEEB2AF7880}" srcOrd="2" destOrd="0" presId="urn:microsoft.com/office/officeart/2005/8/layout/lProcess2"/>
    <dgm:cxn modelId="{8EA8B945-0735-4390-8824-06FA516EDCBB}" type="presParOf" srcId="{DD86FA71-0650-43D6-8D68-6BEEB2AF7880}" destId="{6D6DDA0D-1AE0-4D69-861E-C3F1F816D3A4}" srcOrd="0" destOrd="0" presId="urn:microsoft.com/office/officeart/2005/8/layout/lProcess2"/>
    <dgm:cxn modelId="{E68A44D4-2B1D-448C-8137-C32C490AF3A0}" type="presParOf" srcId="{DD86FA71-0650-43D6-8D68-6BEEB2AF7880}" destId="{4739FA42-8D1A-4819-8E0E-33CA28C44EF2}" srcOrd="1" destOrd="0" presId="urn:microsoft.com/office/officeart/2005/8/layout/lProcess2"/>
    <dgm:cxn modelId="{A56091DF-F7AB-408C-B9A5-3F3AFC8C70DD}" type="presParOf" srcId="{DD86FA71-0650-43D6-8D68-6BEEB2AF7880}" destId="{773F09CF-AEAA-4508-AF6F-60D990E694AC}" srcOrd="2" destOrd="0" presId="urn:microsoft.com/office/officeart/2005/8/layout/lProcess2"/>
    <dgm:cxn modelId="{CA8F4632-A012-41AD-8D99-8B936ADF1B40}" type="presParOf" srcId="{773F09CF-AEAA-4508-AF6F-60D990E694AC}" destId="{CD6347A4-8356-4362-A206-B89C031BDB94}" srcOrd="0" destOrd="0" presId="urn:microsoft.com/office/officeart/2005/8/layout/lProcess2"/>
    <dgm:cxn modelId="{C8732D1D-9AB9-42D5-BD12-3F208C081F62}" type="presParOf" srcId="{CD6347A4-8356-4362-A206-B89C031BDB94}" destId="{B8EE5D98-AF7B-4B4B-9996-34375222D548}" srcOrd="0" destOrd="0" presId="urn:microsoft.com/office/officeart/2005/8/layout/lProcess2"/>
    <dgm:cxn modelId="{EBB304A2-553E-4A2D-89F9-EEE006C5F0AC}" type="presParOf" srcId="{CD6347A4-8356-4362-A206-B89C031BDB94}" destId="{2D8E708C-45EC-4898-ACF2-12CAFB1562E3}" srcOrd="1" destOrd="0" presId="urn:microsoft.com/office/officeart/2005/8/layout/lProcess2"/>
    <dgm:cxn modelId="{5EB6B8F5-FFFE-485B-9D24-9927422CDD59}" type="presParOf" srcId="{CD6347A4-8356-4362-A206-B89C031BDB94}" destId="{77D8D2FF-9D5B-4553-8919-2BD2A31A2166}" srcOrd="2" destOrd="0" presId="urn:microsoft.com/office/officeart/2005/8/layout/lProcess2"/>
    <dgm:cxn modelId="{3C8A1FE7-95C1-4164-B9EE-6A469E081B50}" type="presParOf" srcId="{CD6347A4-8356-4362-A206-B89C031BDB94}" destId="{2C7225F9-A9B7-4D0A-A0A9-2E149D152A09}" srcOrd="3" destOrd="0" presId="urn:microsoft.com/office/officeart/2005/8/layout/lProcess2"/>
    <dgm:cxn modelId="{1D143432-C523-44E7-8AB2-D5FB361DE6A9}" type="presParOf" srcId="{CD6347A4-8356-4362-A206-B89C031BDB94}" destId="{DF2A27EF-166A-4ED0-90B5-4FDE5BA4D7FC}" srcOrd="4" destOrd="0" presId="urn:microsoft.com/office/officeart/2005/8/layout/lProcess2"/>
    <dgm:cxn modelId="{42C01899-9CAF-4413-8C9F-594116385F65}" type="presParOf" srcId="{98175048-FC24-4043-87C4-D1D22710B937}" destId="{FE08C0D3-93AC-4CA5-9D99-A0F6E650AEB2}" srcOrd="3" destOrd="0" presId="urn:microsoft.com/office/officeart/2005/8/layout/lProcess2"/>
    <dgm:cxn modelId="{08086977-4DA3-4861-8173-F5B1E47356ED}" type="presParOf" srcId="{98175048-FC24-4043-87C4-D1D22710B937}" destId="{47890F29-1A21-402D-81EE-B81E4DE94B1B}" srcOrd="4" destOrd="0" presId="urn:microsoft.com/office/officeart/2005/8/layout/lProcess2"/>
    <dgm:cxn modelId="{63E9A07D-9466-42D6-9BFA-18D7067024ED}" type="presParOf" srcId="{47890F29-1A21-402D-81EE-B81E4DE94B1B}" destId="{B99C86E0-0290-4E2B-B0CB-8D8CFE62D5CE}" srcOrd="0" destOrd="0" presId="urn:microsoft.com/office/officeart/2005/8/layout/lProcess2"/>
    <dgm:cxn modelId="{5B751DE6-7C29-4228-9DFD-B15DD0F23F4E}" type="presParOf" srcId="{47890F29-1A21-402D-81EE-B81E4DE94B1B}" destId="{ACFE82FB-2AD3-4F07-AF0A-658B01F1C3C1}" srcOrd="1" destOrd="0" presId="urn:microsoft.com/office/officeart/2005/8/layout/lProcess2"/>
    <dgm:cxn modelId="{95F52CE2-19DC-408C-A324-8FBBF67FB700}" type="presParOf" srcId="{47890F29-1A21-402D-81EE-B81E4DE94B1B}" destId="{5BCBF504-60E0-4F4F-BC14-8BF35C5DDCFA}" srcOrd="2" destOrd="0" presId="urn:microsoft.com/office/officeart/2005/8/layout/lProcess2"/>
    <dgm:cxn modelId="{F8817632-5436-4A9E-98E3-66D6EEE25874}" type="presParOf" srcId="{5BCBF504-60E0-4F4F-BC14-8BF35C5DDCFA}" destId="{E6E6F084-8479-4173-A762-3205CDE94764}" srcOrd="0" destOrd="0" presId="urn:microsoft.com/office/officeart/2005/8/layout/lProcess2"/>
    <dgm:cxn modelId="{B0CF7240-4546-4E3B-B19F-70747126B999}" type="presParOf" srcId="{E6E6F084-8479-4173-A762-3205CDE94764}" destId="{BBF8F870-3A5D-4DF3-B45A-75BDA6E91A4E}" srcOrd="0" destOrd="0" presId="urn:microsoft.com/office/officeart/2005/8/layout/lProcess2"/>
    <dgm:cxn modelId="{A045BEEA-8388-4B15-89FC-4CC246AE5189}" type="presParOf" srcId="{E6E6F084-8479-4173-A762-3205CDE94764}" destId="{F5B25A55-443C-4EBC-956F-0ACE9AFC6644}" srcOrd="1" destOrd="0" presId="urn:microsoft.com/office/officeart/2005/8/layout/lProcess2"/>
    <dgm:cxn modelId="{EFE4619D-126C-4FD5-B974-BC49F8923A8E}" type="presParOf" srcId="{E6E6F084-8479-4173-A762-3205CDE94764}" destId="{0FF0CDB9-1C24-46C8-9292-20A6A9B56DB2}" srcOrd="2" destOrd="0" presId="urn:microsoft.com/office/officeart/2005/8/layout/lProcess2"/>
    <dgm:cxn modelId="{BADB3A04-5EA7-4202-981A-2CA4167B090E}" type="presParOf" srcId="{E6E6F084-8479-4173-A762-3205CDE94764}" destId="{3F80DD07-D69C-40F7-8270-A29EA1340E6A}" srcOrd="3" destOrd="0" presId="urn:microsoft.com/office/officeart/2005/8/layout/lProcess2"/>
    <dgm:cxn modelId="{6264CF52-F9A0-4FDD-BE4C-7CE59D4DA58B}" type="presParOf" srcId="{E6E6F084-8479-4173-A762-3205CDE94764}" destId="{8CB2FF08-0959-4D2C-A5F7-B63790227DA8}" srcOrd="4"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E9CA61-91F0-45D0-82A1-E54C344A5E47}">
      <dsp:nvSpPr>
        <dsp:cNvPr id="0" name=""/>
        <dsp:cNvSpPr/>
      </dsp:nvSpPr>
      <dsp:spPr>
        <a:xfrm>
          <a:off x="662621" y="0"/>
          <a:ext cx="2714792" cy="2715125"/>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IT Infrastructure Policy</a:t>
          </a:r>
        </a:p>
      </dsp:txBody>
      <dsp:txXfrm>
        <a:off x="1060193" y="397621"/>
        <a:ext cx="1919648" cy="1919883"/>
      </dsp:txXfrm>
    </dsp:sp>
    <dsp:sp modelId="{FC4B642F-7167-41D7-88E5-9EDCA6045935}">
      <dsp:nvSpPr>
        <dsp:cNvPr id="0" name=""/>
        <dsp:cNvSpPr/>
      </dsp:nvSpPr>
      <dsp:spPr>
        <a:xfrm>
          <a:off x="2059373" y="1810837"/>
          <a:ext cx="2714792" cy="2715125"/>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Digital Preservation Policy</a:t>
          </a:r>
        </a:p>
      </dsp:txBody>
      <dsp:txXfrm>
        <a:off x="2456945" y="2208458"/>
        <a:ext cx="1919648" cy="1919883"/>
      </dsp:txXfrm>
    </dsp:sp>
    <dsp:sp modelId="{FE516649-B42A-4E42-A60F-41FD3D1832E2}">
      <dsp:nvSpPr>
        <dsp:cNvPr id="0" name=""/>
        <dsp:cNvSpPr/>
      </dsp:nvSpPr>
      <dsp:spPr>
        <a:xfrm>
          <a:off x="3455433" y="0"/>
          <a:ext cx="2714792" cy="2715125"/>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Organisational Resourcing Policy</a:t>
          </a:r>
        </a:p>
      </dsp:txBody>
      <dsp:txXfrm>
        <a:off x="3853005" y="397621"/>
        <a:ext cx="1919648" cy="1919883"/>
      </dsp:txXfrm>
    </dsp:sp>
    <dsp:sp modelId="{8D89A7C1-1D45-4B92-B4B6-F8EE0AF873FE}">
      <dsp:nvSpPr>
        <dsp:cNvPr id="0" name=""/>
        <dsp:cNvSpPr/>
      </dsp:nvSpPr>
      <dsp:spPr>
        <a:xfrm>
          <a:off x="4852185" y="1810837"/>
          <a:ext cx="2714792" cy="2715125"/>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Collections Management Policy</a:t>
          </a:r>
        </a:p>
      </dsp:txBody>
      <dsp:txXfrm>
        <a:off x="5249757" y="2208458"/>
        <a:ext cx="1919648" cy="19198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FD552C-348D-46AE-8B70-0A30B8B8833A}">
      <dsp:nvSpPr>
        <dsp:cNvPr id="0" name=""/>
        <dsp:cNvSpPr/>
      </dsp:nvSpPr>
      <dsp:spPr>
        <a:xfrm>
          <a:off x="1842579" y="-37700"/>
          <a:ext cx="4544441" cy="4544441"/>
        </a:xfrm>
        <a:prstGeom prst="circularArrow">
          <a:avLst>
            <a:gd name="adj1" fmla="val 5544"/>
            <a:gd name="adj2" fmla="val 330680"/>
            <a:gd name="adj3" fmla="val 14639528"/>
            <a:gd name="adj4" fmla="val 16879749"/>
            <a:gd name="adj5" fmla="val 5757"/>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9CE977-E30A-4A70-9E45-8A61779D00D9}">
      <dsp:nvSpPr>
        <dsp:cNvPr id="0" name=""/>
        <dsp:cNvSpPr/>
      </dsp:nvSpPr>
      <dsp:spPr>
        <a:xfrm>
          <a:off x="3469853" y="2579"/>
          <a:ext cx="1289893" cy="64494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Establish Purpose</a:t>
          </a:r>
        </a:p>
      </dsp:txBody>
      <dsp:txXfrm>
        <a:off x="3501337" y="34063"/>
        <a:ext cx="1226925" cy="581978"/>
      </dsp:txXfrm>
    </dsp:sp>
    <dsp:sp modelId="{1EFCCC47-2D67-406B-93B8-7BFAE8238AB4}">
      <dsp:nvSpPr>
        <dsp:cNvPr id="0" name=""/>
        <dsp:cNvSpPr/>
      </dsp:nvSpPr>
      <dsp:spPr>
        <a:xfrm>
          <a:off x="4840175" y="570185"/>
          <a:ext cx="1289893" cy="64494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Research</a:t>
          </a:r>
        </a:p>
      </dsp:txBody>
      <dsp:txXfrm>
        <a:off x="4871659" y="601669"/>
        <a:ext cx="1226925" cy="581978"/>
      </dsp:txXfrm>
    </dsp:sp>
    <dsp:sp modelId="{3BB2D5DE-9BFB-4564-963D-B2EA50DA5DBF}">
      <dsp:nvSpPr>
        <dsp:cNvPr id="0" name=""/>
        <dsp:cNvSpPr/>
      </dsp:nvSpPr>
      <dsp:spPr>
        <a:xfrm>
          <a:off x="5407781" y="1940508"/>
          <a:ext cx="1289893" cy="64494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Identify Elements</a:t>
          </a:r>
        </a:p>
      </dsp:txBody>
      <dsp:txXfrm>
        <a:off x="5439265" y="1971992"/>
        <a:ext cx="1226925" cy="581978"/>
      </dsp:txXfrm>
    </dsp:sp>
    <dsp:sp modelId="{49830333-FF7E-4B34-84B2-9CE49DFF7544}">
      <dsp:nvSpPr>
        <dsp:cNvPr id="0" name=""/>
        <dsp:cNvSpPr/>
      </dsp:nvSpPr>
      <dsp:spPr>
        <a:xfrm>
          <a:off x="4840175" y="3310830"/>
          <a:ext cx="1289893" cy="64494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Develop Structure</a:t>
          </a:r>
        </a:p>
      </dsp:txBody>
      <dsp:txXfrm>
        <a:off x="4871659" y="3342314"/>
        <a:ext cx="1226925" cy="581978"/>
      </dsp:txXfrm>
    </dsp:sp>
    <dsp:sp modelId="{9D7C106F-D436-467F-87FF-E0D99CE77D02}">
      <dsp:nvSpPr>
        <dsp:cNvPr id="0" name=""/>
        <dsp:cNvSpPr/>
      </dsp:nvSpPr>
      <dsp:spPr>
        <a:xfrm>
          <a:off x="3469853" y="3878436"/>
          <a:ext cx="1289893" cy="64494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Develop Content</a:t>
          </a:r>
        </a:p>
      </dsp:txBody>
      <dsp:txXfrm>
        <a:off x="3501337" y="3909920"/>
        <a:ext cx="1226925" cy="581978"/>
      </dsp:txXfrm>
    </dsp:sp>
    <dsp:sp modelId="{89248320-0CC4-4ECC-BD1C-12560C14B664}">
      <dsp:nvSpPr>
        <dsp:cNvPr id="0" name=""/>
        <dsp:cNvSpPr/>
      </dsp:nvSpPr>
      <dsp:spPr>
        <a:xfrm>
          <a:off x="2099531" y="3310830"/>
          <a:ext cx="1289893" cy="64494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Stakeholder Review</a:t>
          </a:r>
        </a:p>
      </dsp:txBody>
      <dsp:txXfrm>
        <a:off x="2131015" y="3342314"/>
        <a:ext cx="1226925" cy="581978"/>
      </dsp:txXfrm>
    </dsp:sp>
    <dsp:sp modelId="{B903CE28-8184-4EC8-AE03-5E6F239CDFBC}">
      <dsp:nvSpPr>
        <dsp:cNvPr id="0" name=""/>
        <dsp:cNvSpPr/>
      </dsp:nvSpPr>
      <dsp:spPr>
        <a:xfrm>
          <a:off x="1531925" y="1940508"/>
          <a:ext cx="1289893" cy="64494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Gain Approval</a:t>
          </a:r>
        </a:p>
      </dsp:txBody>
      <dsp:txXfrm>
        <a:off x="1563409" y="1971992"/>
        <a:ext cx="1226925" cy="581978"/>
      </dsp:txXfrm>
    </dsp:sp>
    <dsp:sp modelId="{5816BD46-C197-4FBE-8900-532E493FC132}">
      <dsp:nvSpPr>
        <dsp:cNvPr id="0" name=""/>
        <dsp:cNvSpPr/>
      </dsp:nvSpPr>
      <dsp:spPr>
        <a:xfrm>
          <a:off x="2099531" y="570185"/>
          <a:ext cx="1289893" cy="64494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Regular Reviews</a:t>
          </a:r>
        </a:p>
      </dsp:txBody>
      <dsp:txXfrm>
        <a:off x="2131015" y="601669"/>
        <a:ext cx="1226925" cy="5819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7A5456-F6E4-4202-8A34-8CDF0D9BFF73}">
      <dsp:nvSpPr>
        <dsp:cNvPr id="0" name=""/>
        <dsp:cNvSpPr/>
      </dsp:nvSpPr>
      <dsp:spPr>
        <a:xfrm>
          <a:off x="883" y="0"/>
          <a:ext cx="2298267" cy="486606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Guidance</a:t>
          </a:r>
        </a:p>
      </dsp:txBody>
      <dsp:txXfrm>
        <a:off x="883" y="0"/>
        <a:ext cx="2298267" cy="1459820"/>
      </dsp:txXfrm>
    </dsp:sp>
    <dsp:sp modelId="{4396B5BE-F96C-4568-9D50-387529FF123B}">
      <dsp:nvSpPr>
        <dsp:cNvPr id="0" name=""/>
        <dsp:cNvSpPr/>
      </dsp:nvSpPr>
      <dsp:spPr>
        <a:xfrm>
          <a:off x="230710" y="1459939"/>
          <a:ext cx="1838613" cy="70888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t>High Level</a:t>
          </a:r>
        </a:p>
      </dsp:txBody>
      <dsp:txXfrm>
        <a:off x="251472" y="1480701"/>
        <a:ext cx="1797089" cy="667358"/>
      </dsp:txXfrm>
    </dsp:sp>
    <dsp:sp modelId="{93E8768B-AC53-4658-8509-458FE1B6F4CA}">
      <dsp:nvSpPr>
        <dsp:cNvPr id="0" name=""/>
        <dsp:cNvSpPr/>
      </dsp:nvSpPr>
      <dsp:spPr>
        <a:xfrm>
          <a:off x="230710" y="2277881"/>
          <a:ext cx="1838613" cy="70888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t>General objectives</a:t>
          </a:r>
        </a:p>
      </dsp:txBody>
      <dsp:txXfrm>
        <a:off x="251472" y="2298643"/>
        <a:ext cx="1797089" cy="667358"/>
      </dsp:txXfrm>
    </dsp:sp>
    <dsp:sp modelId="{4E8FA769-6947-4698-984B-CCB239F70903}">
      <dsp:nvSpPr>
        <dsp:cNvPr id="0" name=""/>
        <dsp:cNvSpPr/>
      </dsp:nvSpPr>
      <dsp:spPr>
        <a:xfrm>
          <a:off x="230710" y="3095822"/>
          <a:ext cx="1838613" cy="70888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t>Applies to all parts of organisation and collections</a:t>
          </a:r>
        </a:p>
      </dsp:txBody>
      <dsp:txXfrm>
        <a:off x="251472" y="3116584"/>
        <a:ext cx="1797089" cy="667358"/>
      </dsp:txXfrm>
    </dsp:sp>
    <dsp:sp modelId="{C1D74590-1541-4559-B5D7-B0D7FD7A49E6}">
      <dsp:nvSpPr>
        <dsp:cNvPr id="0" name=""/>
        <dsp:cNvSpPr/>
      </dsp:nvSpPr>
      <dsp:spPr>
        <a:xfrm>
          <a:off x="230710" y="3913764"/>
          <a:ext cx="1838613" cy="70888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t>Written in natural language to be read by a human being</a:t>
          </a:r>
        </a:p>
      </dsp:txBody>
      <dsp:txXfrm>
        <a:off x="251472" y="3934526"/>
        <a:ext cx="1797089" cy="667358"/>
      </dsp:txXfrm>
    </dsp:sp>
    <dsp:sp modelId="{6D6DDA0D-1AE0-4D69-861E-C3F1F816D3A4}">
      <dsp:nvSpPr>
        <dsp:cNvPr id="0" name=""/>
        <dsp:cNvSpPr/>
      </dsp:nvSpPr>
      <dsp:spPr>
        <a:xfrm>
          <a:off x="2471520" y="0"/>
          <a:ext cx="2298267" cy="486606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Preservation Procedure</a:t>
          </a:r>
        </a:p>
      </dsp:txBody>
      <dsp:txXfrm>
        <a:off x="2471520" y="0"/>
        <a:ext cx="2298267" cy="1459820"/>
      </dsp:txXfrm>
    </dsp:sp>
    <dsp:sp modelId="{B8EE5D98-AF7B-4B4B-9996-34375222D548}">
      <dsp:nvSpPr>
        <dsp:cNvPr id="0" name=""/>
        <dsp:cNvSpPr/>
      </dsp:nvSpPr>
      <dsp:spPr>
        <a:xfrm>
          <a:off x="2701347" y="1460236"/>
          <a:ext cx="1838613" cy="9559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t>More detailed level</a:t>
          </a:r>
        </a:p>
      </dsp:txBody>
      <dsp:txXfrm>
        <a:off x="2729347" y="1488236"/>
        <a:ext cx="1782613" cy="899987"/>
      </dsp:txXfrm>
    </dsp:sp>
    <dsp:sp modelId="{77D8D2FF-9D5B-4553-8919-2BD2A31A2166}">
      <dsp:nvSpPr>
        <dsp:cNvPr id="0" name=""/>
        <dsp:cNvSpPr/>
      </dsp:nvSpPr>
      <dsp:spPr>
        <a:xfrm>
          <a:off x="2701347" y="2563299"/>
          <a:ext cx="1838613" cy="9559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t>General approaches</a:t>
          </a:r>
        </a:p>
      </dsp:txBody>
      <dsp:txXfrm>
        <a:off x="2729347" y="2591299"/>
        <a:ext cx="1782613" cy="899987"/>
      </dsp:txXfrm>
    </dsp:sp>
    <dsp:sp modelId="{DF2A27EF-166A-4ED0-90B5-4FDE5BA4D7FC}">
      <dsp:nvSpPr>
        <dsp:cNvPr id="0" name=""/>
        <dsp:cNvSpPr/>
      </dsp:nvSpPr>
      <dsp:spPr>
        <a:xfrm>
          <a:off x="2701347" y="3666362"/>
          <a:ext cx="1838613" cy="9559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t>Written in natural language to be read by a human being</a:t>
          </a:r>
        </a:p>
      </dsp:txBody>
      <dsp:txXfrm>
        <a:off x="2729347" y="3694362"/>
        <a:ext cx="1782613" cy="899987"/>
      </dsp:txXfrm>
    </dsp:sp>
    <dsp:sp modelId="{B99C86E0-0290-4E2B-B0CB-8D8CFE62D5CE}">
      <dsp:nvSpPr>
        <dsp:cNvPr id="0" name=""/>
        <dsp:cNvSpPr/>
      </dsp:nvSpPr>
      <dsp:spPr>
        <a:xfrm>
          <a:off x="4942158" y="0"/>
          <a:ext cx="2298267" cy="486606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Control</a:t>
          </a:r>
        </a:p>
      </dsp:txBody>
      <dsp:txXfrm>
        <a:off x="4942158" y="0"/>
        <a:ext cx="2298267" cy="1459820"/>
      </dsp:txXfrm>
    </dsp:sp>
    <dsp:sp modelId="{BBF8F870-3A5D-4DF3-B45A-75BDA6E91A4E}">
      <dsp:nvSpPr>
        <dsp:cNvPr id="0" name=""/>
        <dsp:cNvSpPr/>
      </dsp:nvSpPr>
      <dsp:spPr>
        <a:xfrm>
          <a:off x="5171984" y="1460236"/>
          <a:ext cx="1838613" cy="9559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t>Specific, measurable objectives</a:t>
          </a:r>
        </a:p>
      </dsp:txBody>
      <dsp:txXfrm>
        <a:off x="5199984" y="1488236"/>
        <a:ext cx="1782613" cy="899987"/>
      </dsp:txXfrm>
    </dsp:sp>
    <dsp:sp modelId="{0FF0CDB9-1C24-46C8-9292-20A6A9B56DB2}">
      <dsp:nvSpPr>
        <dsp:cNvPr id="0" name=""/>
        <dsp:cNvSpPr/>
      </dsp:nvSpPr>
      <dsp:spPr>
        <a:xfrm>
          <a:off x="5171984" y="2563299"/>
          <a:ext cx="1838613" cy="9559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t>Applies to specific collections or formats</a:t>
          </a:r>
        </a:p>
      </dsp:txBody>
      <dsp:txXfrm>
        <a:off x="5199984" y="2591299"/>
        <a:ext cx="1782613" cy="899987"/>
      </dsp:txXfrm>
    </dsp:sp>
    <dsp:sp modelId="{8CB2FF08-0959-4D2C-A5F7-B63790227DA8}">
      <dsp:nvSpPr>
        <dsp:cNvPr id="0" name=""/>
        <dsp:cNvSpPr/>
      </dsp:nvSpPr>
      <dsp:spPr>
        <a:xfrm>
          <a:off x="5171984" y="3666362"/>
          <a:ext cx="1838613" cy="9559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t>In two forms: natural language and machine readable form (RDF)</a:t>
          </a:r>
        </a:p>
      </dsp:txBody>
      <dsp:txXfrm>
        <a:off x="5199984" y="3694362"/>
        <a:ext cx="1782613" cy="899987"/>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335911-C4C7-4599-A1FB-F86097358737}" type="datetimeFigureOut">
              <a:rPr lang="en-GB" smtClean="0"/>
              <a:t>15/11/2016</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8BF6B2-4647-4E6B-8EA3-3CCA765D1C04}" type="slidenum">
              <a:rPr lang="en-GB" smtClean="0"/>
              <a:t>‹#›</a:t>
            </a:fld>
            <a:endParaRPr lang="en-GB"/>
          </a:p>
        </p:txBody>
      </p:sp>
    </p:spTree>
    <p:extLst>
      <p:ext uri="{BB962C8B-B14F-4D97-AF65-F5344CB8AC3E}">
        <p14:creationId xmlns:p14="http://schemas.microsoft.com/office/powerpoint/2010/main" val="1074517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hathitrust.org/digital_object_specifications"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Writing a Digital Preservation Policy </a:t>
            </a:r>
            <a:endParaRPr lang="en-GB" dirty="0"/>
          </a:p>
        </p:txBody>
      </p:sp>
      <p:sp>
        <p:nvSpPr>
          <p:cNvPr id="4" name="Slide Number Placeholder 3"/>
          <p:cNvSpPr>
            <a:spLocks noGrp="1"/>
          </p:cNvSpPr>
          <p:nvPr>
            <p:ph type="sldNum" sz="quarter" idx="10"/>
          </p:nvPr>
        </p:nvSpPr>
        <p:spPr/>
        <p:txBody>
          <a:bodyPr/>
          <a:lstStyle/>
          <a:p>
            <a:fld id="{028BF6B2-4647-4E6B-8EA3-3CCA765D1C04}" type="slidenum">
              <a:rPr lang="en-GB" smtClean="0"/>
              <a:t>1</a:t>
            </a:fld>
            <a:endParaRPr lang="en-GB"/>
          </a:p>
        </p:txBody>
      </p:sp>
    </p:spTree>
    <p:extLst>
      <p:ext uri="{BB962C8B-B14F-4D97-AF65-F5344CB8AC3E}">
        <p14:creationId xmlns:p14="http://schemas.microsoft.com/office/powerpoint/2010/main" val="3442452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28BF6B2-4647-4E6B-8EA3-3CCA765D1C04}" type="slidenum">
              <a:rPr lang="en-GB" smtClean="0"/>
              <a:t>14</a:t>
            </a:fld>
            <a:endParaRPr lang="en-GB"/>
          </a:p>
        </p:txBody>
      </p:sp>
    </p:spTree>
    <p:extLst>
      <p:ext uri="{BB962C8B-B14F-4D97-AF65-F5344CB8AC3E}">
        <p14:creationId xmlns:p14="http://schemas.microsoft.com/office/powerpoint/2010/main" val="38341201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policy documents focus on issues relevant to preservation management, even if not explicitly</a:t>
            </a:r>
            <a:r>
              <a:rPr lang="en-GB" baseline="0" dirty="0"/>
              <a:t> </a:t>
            </a:r>
            <a:r>
              <a:rPr lang="en-GB" dirty="0"/>
              <a:t>related to the preservation process itself, such as: legal conformity, protection of intellectual property,</a:t>
            </a:r>
            <a:r>
              <a:rPr lang="en-GB" baseline="0" dirty="0"/>
              <a:t> </a:t>
            </a:r>
            <a:r>
              <a:rPr lang="en-GB" dirty="0"/>
              <a:t>formal responsibility, professionalism, interoperability, quality, security, accountability, sustainability,</a:t>
            </a:r>
            <a:r>
              <a:rPr lang="en-GB" baseline="0" dirty="0"/>
              <a:t> </a:t>
            </a:r>
            <a:r>
              <a:rPr lang="en-GB" dirty="0"/>
              <a:t>retention of policy management mechanisms and repository restrictions, and metadata requirements.</a:t>
            </a:r>
            <a:r>
              <a:rPr lang="en-GB" baseline="0" dirty="0"/>
              <a:t> </a:t>
            </a:r>
            <a:r>
              <a:rPr lang="en-GB" dirty="0"/>
              <a:t>This gives rise to the first fundamental challenge of defining the scope</a:t>
            </a:r>
            <a:r>
              <a:rPr lang="en-GB" baseline="0" dirty="0"/>
              <a:t> </a:t>
            </a:r>
            <a:r>
              <a:rPr lang="en-GB" dirty="0"/>
              <a:t>and focus of our research: what</a:t>
            </a:r>
            <a:r>
              <a:rPr lang="en-GB" baseline="0" dirty="0"/>
              <a:t> </a:t>
            </a:r>
            <a:r>
              <a:rPr lang="en-GB" dirty="0"/>
              <a:t>is a policy and, more specifically, what is a policy for digital preservation?</a:t>
            </a:r>
          </a:p>
        </p:txBody>
      </p:sp>
      <p:sp>
        <p:nvSpPr>
          <p:cNvPr id="4" name="Slide Number Placeholder 3"/>
          <p:cNvSpPr>
            <a:spLocks noGrp="1"/>
          </p:cNvSpPr>
          <p:nvPr>
            <p:ph type="sldNum" sz="quarter" idx="10"/>
          </p:nvPr>
        </p:nvSpPr>
        <p:spPr/>
        <p:txBody>
          <a:bodyPr/>
          <a:lstStyle/>
          <a:p>
            <a:fld id="{028BF6B2-4647-4E6B-8EA3-3CCA765D1C04}" type="slidenum">
              <a:rPr lang="en-GB" smtClean="0"/>
              <a:t>15</a:t>
            </a:fld>
            <a:endParaRPr lang="en-GB"/>
          </a:p>
        </p:txBody>
      </p:sp>
    </p:spTree>
    <p:extLst>
      <p:ext uri="{BB962C8B-B14F-4D97-AF65-F5344CB8AC3E}">
        <p14:creationId xmlns:p14="http://schemas.microsoft.com/office/powerpoint/2010/main" val="1637574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Alphabetical,</a:t>
            </a:r>
            <a:r>
              <a:rPr lang="en-GB" baseline="0" dirty="0"/>
              <a:t> not hierarchical </a:t>
            </a:r>
            <a:endParaRPr lang="en-GB" dirty="0"/>
          </a:p>
        </p:txBody>
      </p:sp>
      <p:sp>
        <p:nvSpPr>
          <p:cNvPr id="4" name="Slide Number Placeholder 3"/>
          <p:cNvSpPr>
            <a:spLocks noGrp="1"/>
          </p:cNvSpPr>
          <p:nvPr>
            <p:ph type="sldNum" sz="quarter" idx="10"/>
          </p:nvPr>
        </p:nvSpPr>
        <p:spPr/>
        <p:txBody>
          <a:bodyPr/>
          <a:lstStyle/>
          <a:p>
            <a:fld id="{028BF6B2-4647-4E6B-8EA3-3CCA765D1C04}" type="slidenum">
              <a:rPr lang="en-GB" smtClean="0"/>
              <a:t>17</a:t>
            </a:fld>
            <a:endParaRPr lang="en-GB"/>
          </a:p>
        </p:txBody>
      </p:sp>
    </p:spTree>
    <p:extLst>
      <p:ext uri="{BB962C8B-B14F-4D97-AF65-F5344CB8AC3E}">
        <p14:creationId xmlns:p14="http://schemas.microsoft.com/office/powerpoint/2010/main" val="2046055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MANDATE</a:t>
            </a:r>
          </a:p>
        </p:txBody>
      </p:sp>
      <p:sp>
        <p:nvSpPr>
          <p:cNvPr id="4" name="Slide Number Placeholder 3"/>
          <p:cNvSpPr>
            <a:spLocks noGrp="1"/>
          </p:cNvSpPr>
          <p:nvPr>
            <p:ph type="sldNum" sz="quarter" idx="10"/>
          </p:nvPr>
        </p:nvSpPr>
        <p:spPr/>
        <p:txBody>
          <a:bodyPr/>
          <a:lstStyle/>
          <a:p>
            <a:fld id="{028BF6B2-4647-4E6B-8EA3-3CCA765D1C04}" type="slidenum">
              <a:rPr lang="en-GB" smtClean="0"/>
              <a:t>3</a:t>
            </a:fld>
            <a:endParaRPr lang="en-GB"/>
          </a:p>
        </p:txBody>
      </p:sp>
    </p:spTree>
    <p:extLst>
      <p:ext uri="{BB962C8B-B14F-4D97-AF65-F5344CB8AC3E}">
        <p14:creationId xmlns:p14="http://schemas.microsoft.com/office/powerpoint/2010/main" val="2817434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GB" sz="1200" b="0" i="0" u="none" strike="noStrike" kern="1200" dirty="0">
                <a:solidFill>
                  <a:schemeClr val="tx1"/>
                </a:solidFill>
                <a:effectLst/>
                <a:latin typeface="+mn-lt"/>
                <a:ea typeface="+mn-ea"/>
                <a:cs typeface="+mn-cs"/>
              </a:rPr>
              <a:t>High level – not specifics</a:t>
            </a:r>
            <a:endParaRPr lang="en-GB" b="0" dirty="0">
              <a:effectLst/>
            </a:endParaRPr>
          </a:p>
          <a:p>
            <a:pPr rtl="0"/>
            <a:br>
              <a:rPr lang="en-GB" b="0" dirty="0">
                <a:effectLst/>
              </a:rPr>
            </a:br>
            <a:endParaRPr lang="en-GB" b="0" dirty="0">
              <a:effectLst/>
            </a:endParaRPr>
          </a:p>
          <a:p>
            <a:pPr rtl="0"/>
            <a:r>
              <a:rPr lang="en-GB" sz="1200" b="0" i="0" u="none" strike="noStrike" kern="1200" dirty="0">
                <a:solidFill>
                  <a:schemeClr val="tx1"/>
                </a:solidFill>
                <a:effectLst/>
                <a:latin typeface="+mn-lt"/>
                <a:ea typeface="+mn-ea"/>
                <a:cs typeface="+mn-cs"/>
              </a:rPr>
              <a:t>1- Preservation strategies and acceptable actions</a:t>
            </a:r>
            <a:endParaRPr lang="en-GB" b="0" dirty="0">
              <a:effectLst/>
            </a:endParaRPr>
          </a:p>
          <a:p>
            <a:pPr rtl="0"/>
            <a:r>
              <a:rPr lang="en-GB" sz="1200" b="0" i="0" u="none" strike="noStrike" kern="1200" dirty="0">
                <a:solidFill>
                  <a:schemeClr val="tx1"/>
                </a:solidFill>
                <a:effectLst/>
                <a:latin typeface="+mn-lt"/>
                <a:ea typeface="+mn-ea"/>
                <a:cs typeface="+mn-cs"/>
              </a:rPr>
              <a:t>For example, the UKDA (Woollard 2008) preservation policy claims that it is committed to ensuring “the reliability and logical integrity of the data collection” but that “…some significant properties of a data collection may have to be altered in order to ensure a level of software independence”</a:t>
            </a:r>
            <a:endParaRPr lang="en-GB" b="0" dirty="0">
              <a:effectLst/>
            </a:endParaRPr>
          </a:p>
          <a:p>
            <a:pPr rtl="0"/>
            <a:br>
              <a:rPr lang="en-GB" b="0" dirty="0">
                <a:effectLst/>
              </a:rPr>
            </a:br>
            <a:endParaRPr lang="en-GB" b="0" dirty="0">
              <a:effectLst/>
            </a:endParaRPr>
          </a:p>
          <a:p>
            <a:pPr rtl="0"/>
            <a:r>
              <a:rPr lang="en-GB" sz="1200" b="0" i="0" u="none" strike="noStrike" kern="1200" dirty="0">
                <a:solidFill>
                  <a:schemeClr val="tx1"/>
                </a:solidFill>
                <a:effectLst/>
                <a:latin typeface="+mn-lt"/>
                <a:ea typeface="+mn-ea"/>
                <a:cs typeface="+mn-cs"/>
              </a:rPr>
              <a:t>2- Decisions about the digital objects</a:t>
            </a:r>
            <a:endParaRPr lang="en-GB" b="0" dirty="0">
              <a:effectLst/>
            </a:endParaRPr>
          </a:p>
          <a:p>
            <a:pPr rtl="0"/>
            <a:r>
              <a:rPr lang="en-GB" sz="1200" b="0" i="0" u="none" strike="noStrike" kern="1200" dirty="0">
                <a:solidFill>
                  <a:schemeClr val="tx1"/>
                </a:solidFill>
                <a:effectLst/>
                <a:latin typeface="+mn-lt"/>
                <a:ea typeface="+mn-ea"/>
                <a:cs typeface="+mn-cs"/>
              </a:rPr>
              <a:t>For example, also from the UKDA Policy: “When there is a new edition of a data collection, all descriptive and structural metadata must be recreated, and the old file and the previous AIP and DIPs retained within the preservation system and identified as not for issue.”</a:t>
            </a:r>
            <a:endParaRPr lang="en-GB" b="0" dirty="0">
              <a:effectLst/>
            </a:endParaRPr>
          </a:p>
          <a:p>
            <a:pPr rtl="0"/>
            <a:br>
              <a:rPr lang="en-GB" b="0" dirty="0">
                <a:effectLst/>
              </a:rPr>
            </a:br>
            <a:endParaRPr lang="en-GB" b="0" dirty="0">
              <a:effectLst/>
            </a:endParaRPr>
          </a:p>
          <a:p>
            <a:pPr rtl="0"/>
            <a:r>
              <a:rPr lang="en-GB" sz="1200" b="0" i="0" u="none" strike="noStrike" kern="1200" dirty="0">
                <a:solidFill>
                  <a:schemeClr val="tx1"/>
                </a:solidFill>
                <a:effectLst/>
                <a:latin typeface="+mn-lt"/>
                <a:ea typeface="+mn-ea"/>
                <a:cs typeface="+mn-cs"/>
              </a:rPr>
              <a:t>3- Standards: how they are selected and applied but not necessarily naming specific standards</a:t>
            </a:r>
            <a:endParaRPr lang="en-GB" b="0" dirty="0">
              <a:effectLst/>
            </a:endParaRPr>
          </a:p>
          <a:p>
            <a:pPr rtl="0"/>
            <a:r>
              <a:rPr lang="en-GB" sz="1200" b="0" i="0" u="none" strike="noStrike" kern="1200" dirty="0">
                <a:solidFill>
                  <a:schemeClr val="tx1"/>
                </a:solidFill>
                <a:effectLst/>
                <a:latin typeface="+mn-lt"/>
                <a:ea typeface="+mn-ea"/>
                <a:cs typeface="+mn-cs"/>
              </a:rPr>
              <a:t>For example “</a:t>
            </a:r>
            <a:r>
              <a:rPr lang="en-GB" sz="1200" b="0" i="0" u="none" strike="noStrike" kern="1200" dirty="0" err="1">
                <a:solidFill>
                  <a:schemeClr val="tx1"/>
                </a:solidFill>
                <a:effectLst/>
                <a:latin typeface="+mn-lt"/>
                <a:ea typeface="+mn-ea"/>
                <a:cs typeface="+mn-cs"/>
              </a:rPr>
              <a:t>HathiTrust</a:t>
            </a:r>
            <a:r>
              <a:rPr lang="en-GB" sz="1200" b="0" i="0" u="none" strike="noStrike" kern="1200" dirty="0">
                <a:solidFill>
                  <a:schemeClr val="tx1"/>
                </a:solidFill>
                <a:effectLst/>
                <a:latin typeface="+mn-lt"/>
                <a:ea typeface="+mn-ea"/>
                <a:cs typeface="+mn-cs"/>
              </a:rPr>
              <a:t> employs a number of strategies to ensure the long-term integrity of deposited materials. These include: … Reliance on standards for metadata such as METS and PREMIS (see </a:t>
            </a:r>
            <a:r>
              <a:rPr lang="en-GB" sz="1200" b="0" i="0" u="sng" strike="noStrike" kern="1200" dirty="0" err="1">
                <a:solidFill>
                  <a:schemeClr val="tx1"/>
                </a:solidFill>
                <a:effectLst/>
                <a:latin typeface="+mn-lt"/>
                <a:ea typeface="+mn-ea"/>
                <a:cs typeface="+mn-cs"/>
                <a:hlinkClick r:id="rId3"/>
              </a:rPr>
              <a:t>HathiTrust</a:t>
            </a:r>
            <a:r>
              <a:rPr lang="en-GB" sz="1200" b="0" i="0" u="sng" strike="noStrike" kern="1200" dirty="0">
                <a:solidFill>
                  <a:schemeClr val="tx1"/>
                </a:solidFill>
                <a:effectLst/>
                <a:latin typeface="+mn-lt"/>
                <a:ea typeface="+mn-ea"/>
                <a:cs typeface="+mn-cs"/>
                <a:hlinkClick r:id="rId3"/>
              </a:rPr>
              <a:t> Digital Object Specifications</a:t>
            </a:r>
            <a:r>
              <a:rPr lang="en-GB" sz="1200" b="0" i="0" u="none" strike="noStrike" kern="1200" dirty="0">
                <a:solidFill>
                  <a:schemeClr val="tx1"/>
                </a:solidFill>
                <a:effectLst/>
                <a:latin typeface="+mn-lt"/>
                <a:ea typeface="+mn-ea"/>
                <a:cs typeface="+mn-cs"/>
              </a:rPr>
              <a:t>)”</a:t>
            </a:r>
            <a:endParaRPr lang="en-GB" b="0" dirty="0">
              <a:effectLst/>
            </a:endParaRPr>
          </a:p>
          <a:p>
            <a:pPr rtl="0"/>
            <a:br>
              <a:rPr lang="en-GB" b="0" dirty="0">
                <a:effectLst/>
              </a:rPr>
            </a:br>
            <a:endParaRPr lang="en-GB" b="0" dirty="0">
              <a:effectLst/>
            </a:endParaRPr>
          </a:p>
          <a:p>
            <a:pPr rtl="0"/>
            <a:r>
              <a:rPr lang="en-GB" sz="1200" b="0" i="0" u="none" strike="noStrike" kern="1200" dirty="0">
                <a:solidFill>
                  <a:schemeClr val="tx1"/>
                </a:solidFill>
                <a:effectLst/>
                <a:latin typeface="+mn-lt"/>
                <a:ea typeface="+mn-ea"/>
                <a:cs typeface="+mn-cs"/>
              </a:rPr>
              <a:t>4- Resourcing</a:t>
            </a:r>
            <a:endParaRPr lang="en-GB" b="0" dirty="0">
              <a:effectLst/>
            </a:endParaRPr>
          </a:p>
          <a:p>
            <a:r>
              <a:rPr lang="en-GB" sz="1200" b="0" i="0" u="none" strike="noStrike" kern="1200" dirty="0">
                <a:solidFill>
                  <a:schemeClr val="tx1"/>
                </a:solidFill>
                <a:effectLst/>
                <a:latin typeface="+mn-lt"/>
                <a:ea typeface="+mn-ea"/>
                <a:cs typeface="+mn-cs"/>
              </a:rPr>
              <a:t>For Example, Dartmouth College </a:t>
            </a:r>
            <a:r>
              <a:rPr lang="en-GB" sz="1200" b="0" i="0" u="none" strike="noStrike" kern="1200" dirty="0" err="1">
                <a:solidFill>
                  <a:schemeClr val="tx1"/>
                </a:solidFill>
                <a:effectLst/>
                <a:latin typeface="+mn-lt"/>
                <a:ea typeface="+mn-ea"/>
                <a:cs typeface="+mn-cs"/>
              </a:rPr>
              <a:t>Library:’s</a:t>
            </a:r>
            <a:r>
              <a:rPr lang="en-GB" sz="1200" b="0" i="0" u="none" strike="noStrike" kern="1200" dirty="0">
                <a:solidFill>
                  <a:schemeClr val="tx1"/>
                </a:solidFill>
                <a:effectLst/>
                <a:latin typeface="+mn-lt"/>
                <a:ea typeface="+mn-ea"/>
                <a:cs typeface="+mn-cs"/>
              </a:rPr>
              <a:t> policy states under a ‘Sustainability’ heading: “Digital preservation activities will be planned and implemented in ways that best manage current college resources and can be sustained into the future. Future access to digital resources cannot be assured without institutional commitment to necessary resources.”</a:t>
            </a:r>
            <a:endParaRPr lang="en-GB" dirty="0"/>
          </a:p>
        </p:txBody>
      </p:sp>
      <p:sp>
        <p:nvSpPr>
          <p:cNvPr id="4" name="Slide Number Placeholder 3"/>
          <p:cNvSpPr>
            <a:spLocks noGrp="1"/>
          </p:cNvSpPr>
          <p:nvPr>
            <p:ph type="sldNum" sz="quarter" idx="10"/>
          </p:nvPr>
        </p:nvSpPr>
        <p:spPr/>
        <p:txBody>
          <a:bodyPr/>
          <a:lstStyle/>
          <a:p>
            <a:fld id="{028BF6B2-4647-4E6B-8EA3-3CCA765D1C04}" type="slidenum">
              <a:rPr lang="en-GB" smtClean="0"/>
              <a:t>4</a:t>
            </a:fld>
            <a:endParaRPr lang="en-GB"/>
          </a:p>
        </p:txBody>
      </p:sp>
    </p:spTree>
    <p:extLst>
      <p:ext uri="{BB962C8B-B14F-4D97-AF65-F5344CB8AC3E}">
        <p14:creationId xmlns:p14="http://schemas.microsoft.com/office/powerpoint/2010/main" val="4053658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Try to emphasise how digital preservation</a:t>
            </a:r>
            <a:r>
              <a:rPr lang="en-GB" baseline="0" dirty="0"/>
              <a:t> benefits other areas of policy within your organisation</a:t>
            </a:r>
            <a:endParaRPr lang="en-GB" dirty="0"/>
          </a:p>
        </p:txBody>
      </p:sp>
      <p:sp>
        <p:nvSpPr>
          <p:cNvPr id="4" name="Slide Number Placeholder 3"/>
          <p:cNvSpPr>
            <a:spLocks noGrp="1"/>
          </p:cNvSpPr>
          <p:nvPr>
            <p:ph type="sldNum" sz="quarter" idx="10"/>
          </p:nvPr>
        </p:nvSpPr>
        <p:spPr/>
        <p:txBody>
          <a:bodyPr/>
          <a:lstStyle/>
          <a:p>
            <a:fld id="{028BF6B2-4647-4E6B-8EA3-3CCA765D1C04}" type="slidenum">
              <a:rPr lang="en-GB" smtClean="0"/>
              <a:t>5</a:t>
            </a:fld>
            <a:endParaRPr lang="en-GB"/>
          </a:p>
        </p:txBody>
      </p:sp>
    </p:spTree>
    <p:extLst>
      <p:ext uri="{BB962C8B-B14F-4D97-AF65-F5344CB8AC3E}">
        <p14:creationId xmlns:p14="http://schemas.microsoft.com/office/powerpoint/2010/main" val="3578162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Fig. II.2.16</a:t>
            </a:r>
            <a:r>
              <a:rPr lang="en-GB" baseline="0" dirty="0"/>
              <a:t> Policy Domain Concept Map: Policies’ Hierarchy </a:t>
            </a:r>
          </a:p>
          <a:p>
            <a:endParaRPr lang="en-GB" dirty="0"/>
          </a:p>
          <a:p>
            <a:r>
              <a:rPr lang="en-GB" dirty="0"/>
              <a:t>The Policy concept represents</a:t>
            </a:r>
            <a:r>
              <a:rPr lang="en-GB" baseline="0" dirty="0"/>
              <a:t> </a:t>
            </a:r>
            <a:r>
              <a:rPr lang="en-GB" dirty="0"/>
              <a:t>the set or sets of conditions, rules, terms</a:t>
            </a:r>
            <a:r>
              <a:rPr lang="en-GB" baseline="0" dirty="0"/>
              <a:t> </a:t>
            </a:r>
            <a:r>
              <a:rPr lang="en-GB" dirty="0"/>
              <a:t>and</a:t>
            </a:r>
            <a:r>
              <a:rPr lang="en-GB" baseline="0" dirty="0"/>
              <a:t> </a:t>
            </a:r>
            <a:r>
              <a:rPr lang="en-GB" dirty="0"/>
              <a:t>regulations</a:t>
            </a:r>
            <a:r>
              <a:rPr lang="en-GB" baseline="0" dirty="0"/>
              <a:t> </a:t>
            </a:r>
            <a:r>
              <a:rPr lang="en-GB" dirty="0"/>
              <a:t>governing every single aspect of the Digital Library service including</a:t>
            </a:r>
            <a:r>
              <a:rPr lang="en-GB" baseline="0" dirty="0"/>
              <a:t> </a:t>
            </a:r>
            <a:r>
              <a:rPr lang="en-GB" dirty="0"/>
              <a:t>acceptable user behaviour, digital rights management, privacy and confidentiality, charges to users, and collection formation. Policies may be defined</a:t>
            </a:r>
            <a:r>
              <a:rPr lang="en-GB" baseline="0" dirty="0"/>
              <a:t> </a:t>
            </a:r>
            <a:r>
              <a:rPr lang="en-GB" dirty="0"/>
              <a:t>within the Digital Library or</a:t>
            </a:r>
            <a:r>
              <a:rPr lang="en-GB" baseline="0" dirty="0"/>
              <a:t> </a:t>
            </a:r>
            <a:r>
              <a:rPr lang="en-GB" dirty="0"/>
              <a:t>be</a:t>
            </a:r>
            <a:r>
              <a:rPr lang="en-GB" baseline="0" dirty="0"/>
              <a:t> </a:t>
            </a:r>
            <a:r>
              <a:rPr lang="en-GB" dirty="0"/>
              <a:t>superimposed</a:t>
            </a:r>
            <a:r>
              <a:rPr lang="en-GB" baseline="0" dirty="0"/>
              <a:t> b</a:t>
            </a:r>
            <a:r>
              <a:rPr lang="en-GB" dirty="0"/>
              <a:t>y</a:t>
            </a:r>
            <a:r>
              <a:rPr lang="en-GB" baseline="0" dirty="0"/>
              <a:t> </a:t>
            </a:r>
            <a:r>
              <a:rPr lang="en-GB" dirty="0"/>
              <a:t>the</a:t>
            </a:r>
            <a:r>
              <a:rPr lang="en-GB" baseline="0" dirty="0"/>
              <a:t> I</a:t>
            </a:r>
            <a:r>
              <a:rPr lang="en-GB" dirty="0"/>
              <a:t>nstitution establishing the</a:t>
            </a:r>
            <a:r>
              <a:rPr lang="en-GB" baseline="0" dirty="0"/>
              <a:t> D</a:t>
            </a:r>
            <a:r>
              <a:rPr lang="en-GB" dirty="0"/>
              <a:t>igital</a:t>
            </a:r>
            <a:r>
              <a:rPr lang="en-GB" baseline="0" dirty="0"/>
              <a:t> </a:t>
            </a:r>
            <a:r>
              <a:rPr lang="en-GB" dirty="0"/>
              <a:t>Library,</a:t>
            </a:r>
            <a:r>
              <a:rPr lang="en-GB" baseline="0" dirty="0"/>
              <a:t> </a:t>
            </a:r>
            <a:r>
              <a:rPr lang="en-GB" dirty="0"/>
              <a:t>or</a:t>
            </a:r>
            <a:r>
              <a:rPr lang="en-GB" baseline="0" dirty="0"/>
              <a:t> </a:t>
            </a:r>
            <a:r>
              <a:rPr lang="en-GB" dirty="0"/>
              <a:t>outside</a:t>
            </a:r>
            <a:r>
              <a:rPr lang="en-GB" baseline="0" dirty="0"/>
              <a:t> </a:t>
            </a:r>
            <a:r>
              <a:rPr lang="en-GB" dirty="0"/>
              <a:t>of</a:t>
            </a:r>
            <a:r>
              <a:rPr lang="en-GB" baseline="0" dirty="0"/>
              <a:t> </a:t>
            </a:r>
            <a:r>
              <a:rPr lang="en-GB" dirty="0"/>
              <a:t>that (e.g.,</a:t>
            </a:r>
            <a:r>
              <a:rPr lang="en-GB" baseline="0" dirty="0"/>
              <a:t> </a:t>
            </a:r>
            <a:r>
              <a:rPr lang="en-GB" dirty="0"/>
              <a:t>Policy</a:t>
            </a:r>
            <a:r>
              <a:rPr lang="en-GB" baseline="0" dirty="0"/>
              <a:t> </a:t>
            </a:r>
            <a:r>
              <a:rPr lang="en-GB" dirty="0"/>
              <a:t>governing</a:t>
            </a:r>
            <a:r>
              <a:rPr lang="en-GB" baseline="0" dirty="0"/>
              <a:t> o</a:t>
            </a:r>
            <a:r>
              <a:rPr lang="en-GB" dirty="0"/>
              <a:t>ur</a:t>
            </a:r>
            <a:r>
              <a:rPr lang="en-GB" baseline="0" dirty="0"/>
              <a:t> </a:t>
            </a:r>
            <a:r>
              <a:rPr lang="en-GB" dirty="0"/>
              <a:t>Society). The</a:t>
            </a:r>
            <a:r>
              <a:rPr lang="en-GB" baseline="0" dirty="0"/>
              <a:t> </a:t>
            </a:r>
            <a:r>
              <a:rPr lang="en-GB" dirty="0"/>
              <a:t>policies</a:t>
            </a:r>
            <a:r>
              <a:rPr lang="en-GB" baseline="0" dirty="0"/>
              <a:t> </a:t>
            </a:r>
            <a:r>
              <a:rPr lang="en-GB" dirty="0"/>
              <a:t>can</a:t>
            </a:r>
            <a:r>
              <a:rPr lang="en-GB" baseline="0" dirty="0"/>
              <a:t> </a:t>
            </a:r>
            <a:r>
              <a:rPr lang="en-GB" dirty="0"/>
              <a:t>be</a:t>
            </a:r>
            <a:r>
              <a:rPr lang="en-GB" baseline="0" dirty="0"/>
              <a:t> </a:t>
            </a:r>
            <a:r>
              <a:rPr lang="en-GB" dirty="0"/>
              <a:t>extrinsic</a:t>
            </a:r>
            <a:r>
              <a:rPr lang="en-GB" baseline="0" dirty="0"/>
              <a:t> </a:t>
            </a:r>
            <a:r>
              <a:rPr lang="en-GB" dirty="0"/>
              <a:t>or</a:t>
            </a:r>
            <a:r>
              <a:rPr lang="en-GB" baseline="0" dirty="0"/>
              <a:t> </a:t>
            </a:r>
            <a:r>
              <a:rPr lang="en-GB" dirty="0"/>
              <a:t>intrinsic</a:t>
            </a:r>
            <a:r>
              <a:rPr lang="en-GB" baseline="0" dirty="0"/>
              <a:t> </a:t>
            </a:r>
            <a:r>
              <a:rPr lang="en-GB" dirty="0"/>
              <a:t>policies.</a:t>
            </a:r>
            <a:r>
              <a:rPr lang="en-GB" baseline="0" dirty="0"/>
              <a:t> </a:t>
            </a:r>
          </a:p>
          <a:p>
            <a:endParaRPr lang="en-GB" baseline="0" dirty="0"/>
          </a:p>
          <a:p>
            <a:r>
              <a:rPr lang="en-GB" dirty="0"/>
              <a:t>Definition of new</a:t>
            </a:r>
            <a:r>
              <a:rPr lang="en-GB" baseline="0" dirty="0"/>
              <a:t> </a:t>
            </a:r>
            <a:r>
              <a:rPr lang="en-GB" dirty="0"/>
              <a:t>policies</a:t>
            </a:r>
            <a:r>
              <a:rPr lang="en-GB" baseline="0" dirty="0"/>
              <a:t> </a:t>
            </a:r>
            <a:r>
              <a:rPr lang="en-GB" dirty="0"/>
              <a:t>and</a:t>
            </a:r>
            <a:r>
              <a:rPr lang="en-GB" baseline="0" dirty="0"/>
              <a:t> </a:t>
            </a:r>
            <a:r>
              <a:rPr lang="en-GB" dirty="0"/>
              <a:t>re-definition of older policies, is part of the</a:t>
            </a:r>
            <a:r>
              <a:rPr lang="en-GB" baseline="0" dirty="0"/>
              <a:t> </a:t>
            </a:r>
            <a:r>
              <a:rPr lang="en-GB" dirty="0"/>
              <a:t>policy-related</a:t>
            </a:r>
            <a:r>
              <a:rPr lang="en-GB" baseline="0" dirty="0"/>
              <a:t> </a:t>
            </a:r>
            <a:r>
              <a:rPr lang="en-GB" dirty="0"/>
              <a:t>functionality that</a:t>
            </a:r>
            <a:r>
              <a:rPr lang="en-GB" baseline="0" dirty="0"/>
              <a:t> </a:t>
            </a:r>
            <a:r>
              <a:rPr lang="en-GB" dirty="0"/>
              <a:t>must</a:t>
            </a:r>
            <a:r>
              <a:rPr lang="en-GB" baseline="0" dirty="0"/>
              <a:t> </a:t>
            </a:r>
            <a:r>
              <a:rPr lang="en-GB" dirty="0"/>
              <a:t>be</a:t>
            </a:r>
            <a:r>
              <a:rPr lang="en-GB" baseline="0" dirty="0"/>
              <a:t> </a:t>
            </a:r>
            <a:r>
              <a:rPr lang="en-GB" dirty="0"/>
              <a:t>supported</a:t>
            </a:r>
            <a:r>
              <a:rPr lang="en-GB" baseline="0" dirty="0"/>
              <a:t> </a:t>
            </a:r>
            <a:r>
              <a:rPr lang="en-GB" dirty="0"/>
              <a:t>by a</a:t>
            </a:r>
            <a:r>
              <a:rPr lang="en-GB" baseline="0" dirty="0"/>
              <a:t> </a:t>
            </a:r>
            <a:r>
              <a:rPr lang="en-GB" dirty="0"/>
              <a:t>Digital</a:t>
            </a:r>
            <a:r>
              <a:rPr lang="en-GB" baseline="0" dirty="0"/>
              <a:t> </a:t>
            </a:r>
            <a:r>
              <a:rPr lang="en-GB" dirty="0"/>
              <a:t>Library. This</a:t>
            </a:r>
            <a:r>
              <a:rPr lang="en-GB" baseline="0" dirty="0"/>
              <a:t> </a:t>
            </a:r>
            <a:r>
              <a:rPr lang="en-GB" dirty="0"/>
              <a:t>concept</a:t>
            </a:r>
            <a:r>
              <a:rPr lang="en-GB" baseline="0" dirty="0"/>
              <a:t> </a:t>
            </a:r>
            <a:r>
              <a:rPr lang="en-GB" dirty="0"/>
              <a:t>is</a:t>
            </a:r>
            <a:r>
              <a:rPr lang="en-GB" baseline="0" dirty="0"/>
              <a:t> </a:t>
            </a:r>
            <a:r>
              <a:rPr lang="en-GB" dirty="0"/>
              <a:t>fundamental</a:t>
            </a:r>
            <a:r>
              <a:rPr lang="en-GB" baseline="0" dirty="0"/>
              <a:t> t</a:t>
            </a:r>
            <a:r>
              <a:rPr lang="en-GB" dirty="0"/>
              <a:t>o</a:t>
            </a:r>
            <a:r>
              <a:rPr lang="en-GB" baseline="0" dirty="0"/>
              <a:t> </a:t>
            </a:r>
            <a:r>
              <a:rPr lang="en-GB" dirty="0"/>
              <a:t>characterise</a:t>
            </a:r>
            <a:r>
              <a:rPr lang="en-GB" baseline="0" dirty="0"/>
              <a:t> </a:t>
            </a:r>
            <a:r>
              <a:rPr lang="en-GB" dirty="0"/>
              <a:t>the</a:t>
            </a:r>
            <a:r>
              <a:rPr lang="en-GB" baseline="0" dirty="0"/>
              <a:t> </a:t>
            </a:r>
            <a:r>
              <a:rPr lang="en-GB" dirty="0"/>
              <a:t>Digital</a:t>
            </a:r>
            <a:r>
              <a:rPr lang="en-GB" baseline="0" dirty="0"/>
              <a:t> </a:t>
            </a:r>
            <a:r>
              <a:rPr lang="en-GB" dirty="0"/>
              <a:t>Library</a:t>
            </a:r>
            <a:r>
              <a:rPr lang="en-GB" baseline="0" dirty="0"/>
              <a:t> </a:t>
            </a:r>
            <a:r>
              <a:rPr lang="en-GB" dirty="0"/>
              <a:t>universe</a:t>
            </a:r>
            <a:r>
              <a:rPr lang="en-GB" baseline="0" dirty="0"/>
              <a:t> </a:t>
            </a:r>
            <a:r>
              <a:rPr lang="en-GB" dirty="0"/>
              <a:t>because</a:t>
            </a:r>
            <a:r>
              <a:rPr lang="en-GB" baseline="0" dirty="0"/>
              <a:t> i</a:t>
            </a:r>
            <a:r>
              <a:rPr lang="en-GB" dirty="0"/>
              <a:t>t</a:t>
            </a:r>
            <a:r>
              <a:rPr lang="en-GB" baseline="0" dirty="0"/>
              <a:t> </a:t>
            </a:r>
            <a:r>
              <a:rPr lang="en-GB" dirty="0"/>
              <a:t>captures</a:t>
            </a:r>
            <a:r>
              <a:rPr lang="en-GB" baseline="0" dirty="0"/>
              <a:t> t</a:t>
            </a:r>
            <a:r>
              <a:rPr lang="en-GB" dirty="0"/>
              <a:t>he</a:t>
            </a:r>
            <a:r>
              <a:rPr lang="en-GB" baseline="0" dirty="0"/>
              <a:t> </a:t>
            </a:r>
            <a:r>
              <a:rPr lang="en-GB" dirty="0"/>
              <a:t>rules</a:t>
            </a:r>
            <a:r>
              <a:rPr lang="en-GB" baseline="0" dirty="0"/>
              <a:t> </a:t>
            </a:r>
            <a:r>
              <a:rPr lang="en-GB" dirty="0"/>
              <a:t>and</a:t>
            </a:r>
            <a:r>
              <a:rPr lang="en-GB" baseline="0" dirty="0"/>
              <a:t> </a:t>
            </a:r>
            <a:r>
              <a:rPr lang="en-GB" dirty="0"/>
              <a:t>conditions</a:t>
            </a:r>
            <a:r>
              <a:rPr lang="en-GB" baseline="0" dirty="0"/>
              <a:t> </a:t>
            </a:r>
            <a:r>
              <a:rPr lang="en-GB" dirty="0"/>
              <a:t>regulating</a:t>
            </a:r>
            <a:r>
              <a:rPr lang="en-GB" baseline="0" dirty="0"/>
              <a:t> </a:t>
            </a:r>
            <a:r>
              <a:rPr lang="en-GB" dirty="0"/>
              <a:t>the</a:t>
            </a:r>
            <a:r>
              <a:rPr lang="en-GB" baseline="0" dirty="0"/>
              <a:t> </a:t>
            </a:r>
            <a:r>
              <a:rPr lang="en-GB" dirty="0"/>
              <a:t>overall</a:t>
            </a:r>
            <a:r>
              <a:rPr lang="en-GB" baseline="0" dirty="0"/>
              <a:t> </a:t>
            </a:r>
            <a:r>
              <a:rPr lang="en-GB" dirty="0"/>
              <a:t>Organisation.</a:t>
            </a:r>
          </a:p>
        </p:txBody>
      </p:sp>
      <p:sp>
        <p:nvSpPr>
          <p:cNvPr id="4" name="Slide Number Placeholder 3"/>
          <p:cNvSpPr>
            <a:spLocks noGrp="1"/>
          </p:cNvSpPr>
          <p:nvPr>
            <p:ph type="sldNum" sz="quarter" idx="10"/>
          </p:nvPr>
        </p:nvSpPr>
        <p:spPr/>
        <p:txBody>
          <a:bodyPr/>
          <a:lstStyle/>
          <a:p>
            <a:fld id="{028BF6B2-4647-4E6B-8EA3-3CCA765D1C04}" type="slidenum">
              <a:rPr lang="en-GB" smtClean="0"/>
              <a:t>6</a:t>
            </a:fld>
            <a:endParaRPr lang="en-GB"/>
          </a:p>
        </p:txBody>
      </p:sp>
    </p:spTree>
    <p:extLst>
      <p:ext uri="{BB962C8B-B14F-4D97-AF65-F5344CB8AC3E}">
        <p14:creationId xmlns:p14="http://schemas.microsoft.com/office/powerpoint/2010/main" val="797949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dirty="0">
                <a:solidFill>
                  <a:schemeClr val="tx1"/>
                </a:solidFill>
                <a:effectLst/>
                <a:latin typeface="+mn-lt"/>
                <a:ea typeface="+mn-ea"/>
                <a:cs typeface="+mn-cs"/>
              </a:rPr>
              <a:t>Preservation Objectives: These objectives are very similar to the principle statement but tie in more with the actual preservation process itself. For example, the Inter-University Consortium for Political and Social Research (ICPSR) (McGovern 2007) states under ‘Administrative Responsibility/Objectives’ that it will “Maintain a comprehensive and responsive digital preservation program that identifies, acquires, verifies, archives, and distributes core social science digital assets”</a:t>
            </a:r>
            <a:endParaRPr lang="en-GB" dirty="0"/>
          </a:p>
        </p:txBody>
      </p:sp>
      <p:sp>
        <p:nvSpPr>
          <p:cNvPr id="4" name="Slide Number Placeholder 3"/>
          <p:cNvSpPr>
            <a:spLocks noGrp="1"/>
          </p:cNvSpPr>
          <p:nvPr>
            <p:ph type="sldNum" sz="quarter" idx="10"/>
          </p:nvPr>
        </p:nvSpPr>
        <p:spPr/>
        <p:txBody>
          <a:bodyPr/>
          <a:lstStyle/>
          <a:p>
            <a:fld id="{028BF6B2-4647-4E6B-8EA3-3CCA765D1C04}" type="slidenum">
              <a:rPr lang="en-GB" smtClean="0"/>
              <a:t>10</a:t>
            </a:fld>
            <a:endParaRPr lang="en-GB"/>
          </a:p>
        </p:txBody>
      </p:sp>
    </p:spTree>
    <p:extLst>
      <p:ext uri="{BB962C8B-B14F-4D97-AF65-F5344CB8AC3E}">
        <p14:creationId xmlns:p14="http://schemas.microsoft.com/office/powerpoint/2010/main" val="288075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Specifically policy statements addressing preservation actions</a:t>
            </a:r>
          </a:p>
          <a:p>
            <a:endParaRPr lang="en-GB" sz="1200" b="0" i="0" kern="1200" dirty="0">
              <a:solidFill>
                <a:schemeClr val="tx1"/>
              </a:solidFill>
              <a:effectLst/>
              <a:latin typeface="+mn-lt"/>
              <a:ea typeface="+mn-ea"/>
              <a:cs typeface="+mn-cs"/>
            </a:endParaRPr>
          </a:p>
          <a:p>
            <a:pPr marL="228600" indent="-228600">
              <a:buAutoNum type="arabicPeriod"/>
            </a:pPr>
            <a:r>
              <a:rPr lang="en-GB" sz="1200" b="0" i="0" kern="1200" dirty="0">
                <a:solidFill>
                  <a:schemeClr val="tx1"/>
                </a:solidFill>
                <a:effectLst/>
                <a:latin typeface="+mn-lt"/>
                <a:ea typeface="+mn-ea"/>
                <a:cs typeface="+mn-cs"/>
              </a:rPr>
              <a:t>Authenticity</a:t>
            </a:r>
          </a:p>
          <a:p>
            <a:pPr marL="0" indent="0">
              <a:buNone/>
            </a:pPr>
            <a:r>
              <a:rPr lang="en-GB" sz="1200" b="0" i="0" kern="1200" dirty="0">
                <a:solidFill>
                  <a:schemeClr val="tx1"/>
                </a:solidFill>
                <a:effectLst/>
                <a:latin typeface="+mn-lt"/>
                <a:ea typeface="+mn-ea"/>
                <a:cs typeface="+mn-cs"/>
              </a:rPr>
              <a:t>1.1 Integrity </a:t>
            </a:r>
          </a:p>
          <a:p>
            <a:pPr marL="0" indent="0">
              <a:buNone/>
            </a:pPr>
            <a:endParaRPr lang="en-GB" sz="1200" b="0" i="0" kern="1200" dirty="0">
              <a:solidFill>
                <a:schemeClr val="tx1"/>
              </a:solidFill>
              <a:effectLst/>
              <a:latin typeface="+mn-lt"/>
              <a:ea typeface="+mn-ea"/>
              <a:cs typeface="+mn-cs"/>
            </a:endParaRPr>
          </a:p>
          <a:p>
            <a:pPr marL="0" indent="0">
              <a:buNone/>
            </a:pPr>
            <a:r>
              <a:rPr lang="en-GB" sz="1200" b="0" i="0" kern="1200" dirty="0">
                <a:solidFill>
                  <a:schemeClr val="tx1"/>
                </a:solidFill>
                <a:effectLst/>
                <a:latin typeface="+mn-lt"/>
                <a:ea typeface="+mn-ea"/>
                <a:cs typeface="+mn-cs"/>
              </a:rPr>
              <a:t>Ex. Parliamentary Records: “</a:t>
            </a:r>
            <a:r>
              <a:rPr lang="en-GB" sz="1200" b="0" i="1" kern="1200" dirty="0">
                <a:solidFill>
                  <a:schemeClr val="tx1"/>
                </a:solidFill>
                <a:effectLst/>
                <a:latin typeface="+mn-lt"/>
                <a:ea typeface="+mn-ea"/>
                <a:cs typeface="+mn-cs"/>
              </a:rPr>
              <a:t>The record must be maintained to ensure that it is complete, and protected against unauthorised or accidental alteration. In this Policy, integrity is ensured through the </a:t>
            </a:r>
            <a:r>
              <a:rPr lang="en-GB" sz="1200" b="0" i="1" kern="1200" dirty="0" err="1">
                <a:solidFill>
                  <a:schemeClr val="tx1"/>
                </a:solidFill>
                <a:effectLst/>
                <a:latin typeface="+mn-lt"/>
                <a:ea typeface="+mn-ea"/>
                <a:cs typeface="+mn-cs"/>
              </a:rPr>
              <a:t>bitstream</a:t>
            </a:r>
            <a:r>
              <a:rPr lang="en-GB" sz="1200" b="0" i="1" kern="1200" dirty="0">
                <a:solidFill>
                  <a:schemeClr val="tx1"/>
                </a:solidFill>
                <a:effectLst/>
                <a:latin typeface="+mn-lt"/>
                <a:ea typeface="+mn-ea"/>
                <a:cs typeface="+mn-cs"/>
              </a:rPr>
              <a:t> preservation function […], and through the provision of metadata to describe all authorised actions undertaken in the course of content and </a:t>
            </a:r>
            <a:r>
              <a:rPr lang="en-GB" sz="1200" b="0" i="1" kern="1200" dirty="0" err="1">
                <a:solidFill>
                  <a:schemeClr val="tx1"/>
                </a:solidFill>
                <a:effectLst/>
                <a:latin typeface="+mn-lt"/>
                <a:ea typeface="+mn-ea"/>
                <a:cs typeface="+mn-cs"/>
              </a:rPr>
              <a:t>bitstream</a:t>
            </a:r>
            <a:r>
              <a:rPr lang="en-GB" sz="1200" b="0" i="1" kern="1200" dirty="0">
                <a:solidFill>
                  <a:schemeClr val="tx1"/>
                </a:solidFill>
                <a:effectLst/>
                <a:latin typeface="+mn-lt"/>
                <a:ea typeface="+mn-ea"/>
                <a:cs typeface="+mn-cs"/>
              </a:rPr>
              <a:t> preservation.</a:t>
            </a:r>
            <a:r>
              <a:rPr lang="en-GB" sz="1200" b="0" i="0" kern="1200" dirty="0">
                <a:solidFill>
                  <a:schemeClr val="tx1"/>
                </a:solidFill>
                <a:effectLst/>
                <a:latin typeface="+mn-lt"/>
                <a:ea typeface="+mn-ea"/>
                <a:cs typeface="+mn-cs"/>
              </a:rPr>
              <a:t>” </a:t>
            </a:r>
          </a:p>
          <a:p>
            <a:pPr marL="0" indent="0">
              <a:buNone/>
            </a:pPr>
            <a:endParaRPr lang="en-GB" sz="1200" b="0" i="0" kern="1200" dirty="0">
              <a:solidFill>
                <a:schemeClr val="tx1"/>
              </a:solidFill>
              <a:effectLst/>
              <a:latin typeface="+mn-lt"/>
              <a:ea typeface="+mn-ea"/>
              <a:cs typeface="+mn-cs"/>
            </a:endParaRPr>
          </a:p>
          <a:p>
            <a:pPr marL="0" indent="0">
              <a:buNone/>
            </a:pPr>
            <a:r>
              <a:rPr lang="en-GB" sz="1200" b="0" i="0" kern="1200" dirty="0">
                <a:solidFill>
                  <a:schemeClr val="tx1"/>
                </a:solidFill>
                <a:effectLst/>
                <a:latin typeface="+mn-lt"/>
                <a:ea typeface="+mn-ea"/>
                <a:cs typeface="+mn-cs"/>
              </a:rPr>
              <a:t>1.2 Reliability</a:t>
            </a:r>
          </a:p>
          <a:p>
            <a:pPr marL="0" indent="0">
              <a:buNone/>
            </a:pPr>
            <a:r>
              <a:rPr lang="en-GB" sz="1200" b="0" i="0" kern="1200" dirty="0">
                <a:solidFill>
                  <a:schemeClr val="tx1"/>
                </a:solidFill>
                <a:effectLst/>
                <a:latin typeface="+mn-lt"/>
                <a:ea typeface="+mn-ea"/>
                <a:cs typeface="+mn-cs"/>
              </a:rPr>
              <a:t>1.3 Provenance</a:t>
            </a:r>
          </a:p>
          <a:p>
            <a:pPr marL="0" indent="0">
              <a:buNone/>
            </a:pPr>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2. Bit Preservation</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3. Functional Preservation</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4. Digital Object</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5. Metadata</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6. Rights</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7. Standards</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8. Access</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9. Organisation</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10. Audit and Certification</a:t>
            </a:r>
            <a:endParaRPr lang="en-GB" dirty="0"/>
          </a:p>
        </p:txBody>
      </p:sp>
      <p:sp>
        <p:nvSpPr>
          <p:cNvPr id="4" name="Slide Number Placeholder 3"/>
          <p:cNvSpPr>
            <a:spLocks noGrp="1"/>
          </p:cNvSpPr>
          <p:nvPr>
            <p:ph type="sldNum" sz="quarter" idx="10"/>
          </p:nvPr>
        </p:nvSpPr>
        <p:spPr/>
        <p:txBody>
          <a:bodyPr/>
          <a:lstStyle/>
          <a:p>
            <a:fld id="{028BF6B2-4647-4E6B-8EA3-3CCA765D1C04}" type="slidenum">
              <a:rPr lang="en-GB" smtClean="0"/>
              <a:t>11</a:t>
            </a:fld>
            <a:endParaRPr lang="en-GB"/>
          </a:p>
        </p:txBody>
      </p:sp>
    </p:spTree>
    <p:extLst>
      <p:ext uri="{BB962C8B-B14F-4D97-AF65-F5344CB8AC3E}">
        <p14:creationId xmlns:p14="http://schemas.microsoft.com/office/powerpoint/2010/main" val="2933912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Guidance policies</a:t>
            </a:r>
          </a:p>
          <a:p>
            <a:r>
              <a:rPr lang="en-GB" sz="1200" b="0" i="0" kern="1200" dirty="0">
                <a:solidFill>
                  <a:schemeClr val="tx1"/>
                </a:solidFill>
                <a:effectLst/>
                <a:latin typeface="+mn-lt"/>
                <a:ea typeface="+mn-ea"/>
                <a:cs typeface="+mn-cs"/>
              </a:rPr>
              <a:t>On this level the organisation describes the general long term preservation goals of the organisation for its digital collection(s). One example is that an organisation decides that the infrastructure in place to provide digital preservation will be guided by the OAIS model.</a:t>
            </a:r>
          </a:p>
          <a:p>
            <a:endParaRPr lang="en-GB" sz="1200" b="0" i="0" kern="1200" dirty="0">
              <a:solidFill>
                <a:schemeClr val="tx1"/>
              </a:solidFill>
              <a:effectLst/>
              <a:latin typeface="+mn-lt"/>
              <a:ea typeface="+mn-ea"/>
              <a:cs typeface="+mn-cs"/>
            </a:endParaRPr>
          </a:p>
          <a:p>
            <a:r>
              <a:rPr lang="en-GB" b="1" dirty="0"/>
              <a:t>Preservation Procedure level policies</a:t>
            </a:r>
          </a:p>
          <a:p>
            <a:r>
              <a:rPr lang="en-GB" dirty="0"/>
              <a:t>These policies describe the approach the organisation will take in order to achieve the goals as stated on the higher level. They will be detailed enough to be input for processes and workflow design but can or will be at the same time concerned with the collection in general.</a:t>
            </a:r>
          </a:p>
          <a:p>
            <a:endParaRPr lang="en-GB" dirty="0"/>
          </a:p>
          <a:p>
            <a:r>
              <a:rPr lang="en-GB" b="1" dirty="0"/>
              <a:t>Control Policies</a:t>
            </a:r>
          </a:p>
          <a:p>
            <a:r>
              <a:rPr lang="en-GB" dirty="0"/>
              <a:t>On this level the policies formulate the requirements for a specific collection, a specific preservation action or for a specific designated community </a:t>
            </a:r>
          </a:p>
        </p:txBody>
      </p:sp>
      <p:sp>
        <p:nvSpPr>
          <p:cNvPr id="4" name="Slide Number Placeholder 3"/>
          <p:cNvSpPr>
            <a:spLocks noGrp="1"/>
          </p:cNvSpPr>
          <p:nvPr>
            <p:ph type="sldNum" sz="quarter" idx="10"/>
          </p:nvPr>
        </p:nvSpPr>
        <p:spPr/>
        <p:txBody>
          <a:bodyPr/>
          <a:lstStyle/>
          <a:p>
            <a:fld id="{028BF6B2-4647-4E6B-8EA3-3CCA765D1C04}" type="slidenum">
              <a:rPr lang="en-GB" smtClean="0"/>
              <a:t>12</a:t>
            </a:fld>
            <a:endParaRPr lang="en-GB"/>
          </a:p>
        </p:txBody>
      </p:sp>
    </p:spTree>
    <p:extLst>
      <p:ext uri="{BB962C8B-B14F-4D97-AF65-F5344CB8AC3E}">
        <p14:creationId xmlns:p14="http://schemas.microsoft.com/office/powerpoint/2010/main" val="7540914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kern="1200" dirty="0">
              <a:solidFill>
                <a:schemeClr val="tx1"/>
              </a:solidFill>
              <a:effectLst/>
              <a:latin typeface="+mn-lt"/>
              <a:ea typeface="+mn-ea"/>
              <a:cs typeface="+mn-cs"/>
            </a:endParaRPr>
          </a:p>
          <a:p>
            <a:pPr marL="228600" indent="-228600">
              <a:buAutoNum type="arabicPeriod"/>
            </a:pPr>
            <a:r>
              <a:rPr lang="en-GB" sz="1200" b="0" i="0" kern="1200" dirty="0">
                <a:solidFill>
                  <a:schemeClr val="tx1"/>
                </a:solidFill>
                <a:effectLst/>
                <a:latin typeface="+mn-lt"/>
                <a:ea typeface="+mn-ea"/>
                <a:cs typeface="+mn-cs"/>
              </a:rPr>
              <a:t>Authenticity</a:t>
            </a:r>
          </a:p>
          <a:p>
            <a:pPr marL="0" indent="0">
              <a:buNone/>
            </a:pPr>
            <a:r>
              <a:rPr lang="en-GB" sz="1200" b="0" i="0" kern="1200" dirty="0">
                <a:solidFill>
                  <a:schemeClr val="tx1"/>
                </a:solidFill>
                <a:effectLst/>
                <a:latin typeface="+mn-lt"/>
                <a:ea typeface="+mn-ea"/>
                <a:cs typeface="+mn-cs"/>
              </a:rPr>
              <a:t>1.1 Integrity </a:t>
            </a:r>
          </a:p>
          <a:p>
            <a:pPr marL="0" indent="0">
              <a:buNone/>
            </a:pPr>
            <a:endParaRPr lang="en-GB" sz="1200" b="0" i="0" kern="1200" dirty="0">
              <a:solidFill>
                <a:schemeClr val="tx1"/>
              </a:solidFill>
              <a:effectLst/>
              <a:latin typeface="+mn-lt"/>
              <a:ea typeface="+mn-ea"/>
              <a:cs typeface="+mn-cs"/>
            </a:endParaRPr>
          </a:p>
          <a:p>
            <a:pPr marL="0" indent="0">
              <a:buNone/>
            </a:pPr>
            <a:r>
              <a:rPr lang="en-GB" sz="1200" b="0" i="0" kern="1200" dirty="0">
                <a:solidFill>
                  <a:schemeClr val="tx1"/>
                </a:solidFill>
                <a:effectLst/>
                <a:latin typeface="+mn-lt"/>
                <a:ea typeface="+mn-ea"/>
                <a:cs typeface="+mn-cs"/>
              </a:rPr>
              <a:t>Ex. Parliamentary Records: “</a:t>
            </a:r>
            <a:r>
              <a:rPr lang="en-GB" sz="1200" b="0" i="1" kern="1200" dirty="0">
                <a:solidFill>
                  <a:schemeClr val="tx1"/>
                </a:solidFill>
                <a:effectLst/>
                <a:latin typeface="+mn-lt"/>
                <a:ea typeface="+mn-ea"/>
                <a:cs typeface="+mn-cs"/>
              </a:rPr>
              <a:t>The record must be maintained to ensure that it is complete, and protected against unauthorised or accidental alteration. In this Policy, integrity is ensured through the </a:t>
            </a:r>
            <a:r>
              <a:rPr lang="en-GB" sz="1200" b="0" i="1" kern="1200" dirty="0" err="1">
                <a:solidFill>
                  <a:schemeClr val="tx1"/>
                </a:solidFill>
                <a:effectLst/>
                <a:latin typeface="+mn-lt"/>
                <a:ea typeface="+mn-ea"/>
                <a:cs typeface="+mn-cs"/>
              </a:rPr>
              <a:t>bitstream</a:t>
            </a:r>
            <a:r>
              <a:rPr lang="en-GB" sz="1200" b="0" i="1" kern="1200" dirty="0">
                <a:solidFill>
                  <a:schemeClr val="tx1"/>
                </a:solidFill>
                <a:effectLst/>
                <a:latin typeface="+mn-lt"/>
                <a:ea typeface="+mn-ea"/>
                <a:cs typeface="+mn-cs"/>
              </a:rPr>
              <a:t> preservation function […], and through the provision of metadata to describe all authorised actions undertaken in the course of content and </a:t>
            </a:r>
            <a:r>
              <a:rPr lang="en-GB" sz="1200" b="0" i="1" kern="1200" dirty="0" err="1">
                <a:solidFill>
                  <a:schemeClr val="tx1"/>
                </a:solidFill>
                <a:effectLst/>
                <a:latin typeface="+mn-lt"/>
                <a:ea typeface="+mn-ea"/>
                <a:cs typeface="+mn-cs"/>
              </a:rPr>
              <a:t>bitstream</a:t>
            </a:r>
            <a:r>
              <a:rPr lang="en-GB" sz="1200" b="0" i="1" kern="1200" dirty="0">
                <a:solidFill>
                  <a:schemeClr val="tx1"/>
                </a:solidFill>
                <a:effectLst/>
                <a:latin typeface="+mn-lt"/>
                <a:ea typeface="+mn-ea"/>
                <a:cs typeface="+mn-cs"/>
              </a:rPr>
              <a:t> preservation.</a:t>
            </a:r>
            <a:r>
              <a:rPr lang="en-GB" sz="1200" b="0" i="0" kern="1200" dirty="0">
                <a:solidFill>
                  <a:schemeClr val="tx1"/>
                </a:solidFill>
                <a:effectLst/>
                <a:latin typeface="+mn-lt"/>
                <a:ea typeface="+mn-ea"/>
                <a:cs typeface="+mn-cs"/>
              </a:rPr>
              <a:t>” </a:t>
            </a:r>
          </a:p>
          <a:p>
            <a:pPr marL="0" indent="0">
              <a:buNone/>
            </a:pPr>
            <a:endParaRPr lang="en-GB" sz="1200" b="0" i="0" kern="1200" dirty="0">
              <a:solidFill>
                <a:schemeClr val="tx1"/>
              </a:solidFill>
              <a:effectLst/>
              <a:latin typeface="+mn-lt"/>
              <a:ea typeface="+mn-ea"/>
              <a:cs typeface="+mn-cs"/>
            </a:endParaRPr>
          </a:p>
          <a:p>
            <a:pPr marL="0" indent="0">
              <a:buNone/>
            </a:pPr>
            <a:r>
              <a:rPr lang="en-GB" sz="1200" b="0" i="0" kern="1200" dirty="0">
                <a:solidFill>
                  <a:schemeClr val="tx1"/>
                </a:solidFill>
                <a:effectLst/>
                <a:latin typeface="+mn-lt"/>
                <a:ea typeface="+mn-ea"/>
                <a:cs typeface="+mn-cs"/>
              </a:rPr>
              <a:t>1.2 Reliability</a:t>
            </a:r>
          </a:p>
          <a:p>
            <a:pPr marL="0" indent="0">
              <a:buNone/>
            </a:pPr>
            <a:r>
              <a:rPr lang="en-GB" sz="1200" b="0" i="0" kern="1200" dirty="0">
                <a:solidFill>
                  <a:schemeClr val="tx1"/>
                </a:solidFill>
                <a:effectLst/>
                <a:latin typeface="+mn-lt"/>
                <a:ea typeface="+mn-ea"/>
                <a:cs typeface="+mn-cs"/>
              </a:rPr>
              <a:t>1.3 Provenance</a:t>
            </a:r>
          </a:p>
        </p:txBody>
      </p:sp>
      <p:sp>
        <p:nvSpPr>
          <p:cNvPr id="4" name="Slide Number Placeholder 3"/>
          <p:cNvSpPr>
            <a:spLocks noGrp="1"/>
          </p:cNvSpPr>
          <p:nvPr>
            <p:ph type="sldNum" sz="quarter" idx="10"/>
          </p:nvPr>
        </p:nvSpPr>
        <p:spPr/>
        <p:txBody>
          <a:bodyPr/>
          <a:lstStyle/>
          <a:p>
            <a:fld id="{028BF6B2-4647-4E6B-8EA3-3CCA765D1C04}" type="slidenum">
              <a:rPr lang="en-GB" smtClean="0"/>
              <a:t>13</a:t>
            </a:fld>
            <a:endParaRPr lang="en-GB"/>
          </a:p>
        </p:txBody>
      </p:sp>
    </p:spTree>
    <p:extLst>
      <p:ext uri="{BB962C8B-B14F-4D97-AF65-F5344CB8AC3E}">
        <p14:creationId xmlns:p14="http://schemas.microsoft.com/office/powerpoint/2010/main" val="211927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218763-5124-4125-AF8B-924805BA2B60}" type="datetimeFigureOut">
              <a:rPr lang="en-GB" smtClean="0"/>
              <a:t>15/11/2016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67E9A0-5A4F-4945-B350-852E65DC4EBB}" type="slidenum">
              <a:rPr lang="en-GB" smtClean="0"/>
              <a:t>‹#›</a:t>
            </a:fld>
            <a:endParaRPr lang="en-GB"/>
          </a:p>
        </p:txBody>
      </p:sp>
    </p:spTree>
    <p:extLst>
      <p:ext uri="{BB962C8B-B14F-4D97-AF65-F5344CB8AC3E}">
        <p14:creationId xmlns:p14="http://schemas.microsoft.com/office/powerpoint/2010/main" val="2667026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218763-5124-4125-AF8B-924805BA2B60}" type="datetimeFigureOut">
              <a:rPr lang="en-GB" smtClean="0"/>
              <a:t>15/11/2016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67E9A0-5A4F-4945-B350-852E65DC4EBB}" type="slidenum">
              <a:rPr lang="en-GB" smtClean="0"/>
              <a:t>‹#›</a:t>
            </a:fld>
            <a:endParaRPr lang="en-GB"/>
          </a:p>
        </p:txBody>
      </p:sp>
    </p:spTree>
    <p:extLst>
      <p:ext uri="{BB962C8B-B14F-4D97-AF65-F5344CB8AC3E}">
        <p14:creationId xmlns:p14="http://schemas.microsoft.com/office/powerpoint/2010/main" val="1723170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218763-5124-4125-AF8B-924805BA2B60}" type="datetimeFigureOut">
              <a:rPr lang="en-GB" smtClean="0"/>
              <a:t>15/11/2016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67E9A0-5A4F-4945-B350-852E65DC4EBB}" type="slidenum">
              <a:rPr lang="en-GB" smtClean="0"/>
              <a:t>‹#›</a:t>
            </a:fld>
            <a:endParaRPr lang="en-GB"/>
          </a:p>
        </p:txBody>
      </p:sp>
    </p:spTree>
    <p:extLst>
      <p:ext uri="{BB962C8B-B14F-4D97-AF65-F5344CB8AC3E}">
        <p14:creationId xmlns:p14="http://schemas.microsoft.com/office/powerpoint/2010/main" val="3410647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218763-5124-4125-AF8B-924805BA2B60}" type="datetimeFigureOut">
              <a:rPr lang="en-GB" smtClean="0"/>
              <a:t>15/11/2016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67E9A0-5A4F-4945-B350-852E65DC4EBB}" type="slidenum">
              <a:rPr lang="en-GB" smtClean="0"/>
              <a:t>‹#›</a:t>
            </a:fld>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70912" y="0"/>
            <a:ext cx="1598488" cy="1542819"/>
          </a:xfrm>
          <a:prstGeom prst="rect">
            <a:avLst/>
          </a:prstGeom>
        </p:spPr>
      </p:pic>
    </p:spTree>
    <p:extLst>
      <p:ext uri="{BB962C8B-B14F-4D97-AF65-F5344CB8AC3E}">
        <p14:creationId xmlns:p14="http://schemas.microsoft.com/office/powerpoint/2010/main" val="2570534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218763-5124-4125-AF8B-924805BA2B60}" type="datetimeFigureOut">
              <a:rPr lang="en-GB" smtClean="0"/>
              <a:t>15/11/2016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67E9A0-5A4F-4945-B350-852E65DC4EBB}" type="slidenum">
              <a:rPr lang="en-GB" smtClean="0"/>
              <a:t>‹#›</a:t>
            </a:fld>
            <a:endParaRPr lang="en-GB"/>
          </a:p>
        </p:txBody>
      </p:sp>
    </p:spTree>
    <p:extLst>
      <p:ext uri="{BB962C8B-B14F-4D97-AF65-F5344CB8AC3E}">
        <p14:creationId xmlns:p14="http://schemas.microsoft.com/office/powerpoint/2010/main" val="2406618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F218763-5124-4125-AF8B-924805BA2B60}" type="datetimeFigureOut">
              <a:rPr lang="en-GB" smtClean="0"/>
              <a:t>15/11/2016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67E9A0-5A4F-4945-B350-852E65DC4EBB}" type="slidenum">
              <a:rPr lang="en-GB" smtClean="0"/>
              <a:t>‹#›</a:t>
            </a:fld>
            <a:endParaRPr lang="en-GB"/>
          </a:p>
        </p:txBody>
      </p:sp>
    </p:spTree>
    <p:extLst>
      <p:ext uri="{BB962C8B-B14F-4D97-AF65-F5344CB8AC3E}">
        <p14:creationId xmlns:p14="http://schemas.microsoft.com/office/powerpoint/2010/main" val="2227467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218763-5124-4125-AF8B-924805BA2B60}" type="datetimeFigureOut">
              <a:rPr lang="en-GB" smtClean="0"/>
              <a:t>15/11/2016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C67E9A0-5A4F-4945-B350-852E65DC4EBB}" type="slidenum">
              <a:rPr lang="en-GB" smtClean="0"/>
              <a:t>‹#›</a:t>
            </a:fld>
            <a:endParaRPr lang="en-GB"/>
          </a:p>
        </p:txBody>
      </p:sp>
    </p:spTree>
    <p:extLst>
      <p:ext uri="{BB962C8B-B14F-4D97-AF65-F5344CB8AC3E}">
        <p14:creationId xmlns:p14="http://schemas.microsoft.com/office/powerpoint/2010/main" val="162048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F218763-5124-4125-AF8B-924805BA2B60}" type="datetimeFigureOut">
              <a:rPr lang="en-GB" smtClean="0"/>
              <a:t>15/11/2016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C67E9A0-5A4F-4945-B350-852E65DC4EBB}" type="slidenum">
              <a:rPr lang="en-GB" smtClean="0"/>
              <a:t>‹#›</a:t>
            </a:fld>
            <a:endParaRPr lang="en-GB"/>
          </a:p>
        </p:txBody>
      </p:sp>
    </p:spTree>
    <p:extLst>
      <p:ext uri="{BB962C8B-B14F-4D97-AF65-F5344CB8AC3E}">
        <p14:creationId xmlns:p14="http://schemas.microsoft.com/office/powerpoint/2010/main" val="3145404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218763-5124-4125-AF8B-924805BA2B60}" type="datetimeFigureOut">
              <a:rPr lang="en-GB" smtClean="0"/>
              <a:t>15/11/2016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C67E9A0-5A4F-4945-B350-852E65DC4EBB}" type="slidenum">
              <a:rPr lang="en-GB" smtClean="0"/>
              <a:t>‹#›</a:t>
            </a:fld>
            <a:endParaRPr lang="en-GB"/>
          </a:p>
        </p:txBody>
      </p:sp>
    </p:spTree>
    <p:extLst>
      <p:ext uri="{BB962C8B-B14F-4D97-AF65-F5344CB8AC3E}">
        <p14:creationId xmlns:p14="http://schemas.microsoft.com/office/powerpoint/2010/main" val="2939973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F218763-5124-4125-AF8B-924805BA2B60}" type="datetimeFigureOut">
              <a:rPr lang="en-GB" smtClean="0"/>
              <a:t>15/11/2016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67E9A0-5A4F-4945-B350-852E65DC4EBB}" type="slidenum">
              <a:rPr lang="en-GB" smtClean="0"/>
              <a:t>‹#›</a:t>
            </a:fld>
            <a:endParaRPr lang="en-GB"/>
          </a:p>
        </p:txBody>
      </p:sp>
    </p:spTree>
    <p:extLst>
      <p:ext uri="{BB962C8B-B14F-4D97-AF65-F5344CB8AC3E}">
        <p14:creationId xmlns:p14="http://schemas.microsoft.com/office/powerpoint/2010/main" val="3516084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F218763-5124-4125-AF8B-924805BA2B60}" type="datetimeFigureOut">
              <a:rPr lang="en-GB" smtClean="0"/>
              <a:t>15/11/2016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67E9A0-5A4F-4945-B350-852E65DC4EBB}" type="slidenum">
              <a:rPr lang="en-GB" smtClean="0"/>
              <a:t>‹#›</a:t>
            </a:fld>
            <a:endParaRPr lang="en-GB"/>
          </a:p>
        </p:txBody>
      </p:sp>
    </p:spTree>
    <p:extLst>
      <p:ext uri="{BB962C8B-B14F-4D97-AF65-F5344CB8AC3E}">
        <p14:creationId xmlns:p14="http://schemas.microsoft.com/office/powerpoint/2010/main" val="3439062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218763-5124-4125-AF8B-924805BA2B60}" type="datetimeFigureOut">
              <a:rPr lang="en-GB" smtClean="0"/>
              <a:t>15/11/2016</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67E9A0-5A4F-4945-B350-852E65DC4EBB}" type="slidenum">
              <a:rPr lang="en-GB" smtClean="0"/>
              <a:t>‹#›</a:t>
            </a:fld>
            <a:endParaRPr lang="en-GB"/>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570912" y="0"/>
            <a:ext cx="1598488" cy="1542819"/>
          </a:xfrm>
          <a:prstGeom prst="rect">
            <a:avLst/>
          </a:prstGeom>
        </p:spPr>
      </p:pic>
    </p:spTree>
    <p:extLst>
      <p:ext uri="{BB962C8B-B14F-4D97-AF65-F5344CB8AC3E}">
        <p14:creationId xmlns:p14="http://schemas.microsoft.com/office/powerpoint/2010/main" val="4490140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scape-project.eu/deliverable/d13-1-final-version-of-policy-specification-model"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hyperlink" Target="http://wiki.opf-labs.org/display/SP/Published+Preservation+Policies" TargetMode="External"/><Relationship Id="rId4" Type="http://schemas.openxmlformats.org/officeDocument/2006/relationships/hyperlink" Target="http://wiki.opf-labs.org/display/SP/Policy+Elements" TargetMode="Externa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aparsen.digitalpreservation.eu/pub/Main/ApanDeliverables/APARSEN-REP-D35_1-01-1_0.pdf"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blogs.loc.gov/digitalpreservation/2013/08/analysis-of-current-digital-preservation-policies-archives-libraries-and-museums/"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dcc.ac.uk/resources/policy-and-legal/policy-tools-and-guidance/policy-tools-and-guidance" TargetMode="External"/><Relationship Id="rId2" Type="http://schemas.openxmlformats.org/officeDocument/2006/relationships/hyperlink" Target="http://www.nationalarchives.gov.uk/documents/information-management/digital-preservation-policies-guidance-draft-v4.2.pdf" TargetMode="Externa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hyperlink" Target="http://www.jisc.ac.uk/publications/reports/2008/jiscpolicyfinalreport.aspx"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8924" y="3785197"/>
            <a:ext cx="3189883" cy="3078793"/>
          </a:xfrm>
          <a:prstGeom prst="rect">
            <a:avLst/>
          </a:prstGeom>
        </p:spPr>
      </p:pic>
      <p:sp>
        <p:nvSpPr>
          <p:cNvPr id="6" name="Rectangle 5"/>
          <p:cNvSpPr/>
          <p:nvPr/>
        </p:nvSpPr>
        <p:spPr>
          <a:xfrm>
            <a:off x="-28136" y="0"/>
            <a:ext cx="9172135" cy="3653116"/>
          </a:xfrm>
          <a:prstGeom prst="rect">
            <a:avLst/>
          </a:prstGeom>
          <a:solidFill>
            <a:srgbClr val="53A284"/>
          </a:solidFill>
          <a:ln w="60325">
            <a:solidFill>
              <a:srgbClr val="53A2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0" y="1048272"/>
            <a:ext cx="9144000" cy="1556571"/>
          </a:xfrm>
        </p:spPr>
        <p:txBody>
          <a:bodyPr>
            <a:normAutofit fontScale="90000"/>
          </a:bodyPr>
          <a:lstStyle/>
          <a:p>
            <a:br>
              <a:rPr lang="en-US" dirty="0">
                <a:solidFill>
                  <a:schemeClr val="bg1"/>
                </a:solidFill>
              </a:rPr>
            </a:br>
            <a:r>
              <a:rPr lang="en-US" dirty="0">
                <a:solidFill>
                  <a:schemeClr val="bg1"/>
                </a:solidFill>
              </a:rPr>
              <a:t>Writing a </a:t>
            </a:r>
            <a:r>
              <a:rPr lang="en-GB" dirty="0">
                <a:solidFill>
                  <a:schemeClr val="bg1"/>
                </a:solidFill>
              </a:rPr>
              <a:t>Digital </a:t>
            </a:r>
            <a:br>
              <a:rPr lang="en-GB" dirty="0">
                <a:solidFill>
                  <a:schemeClr val="bg1"/>
                </a:solidFill>
              </a:rPr>
            </a:br>
            <a:r>
              <a:rPr lang="en-GB" dirty="0">
                <a:solidFill>
                  <a:schemeClr val="bg1"/>
                </a:solidFill>
              </a:rPr>
              <a:t>Preservation Policy</a:t>
            </a:r>
          </a:p>
        </p:txBody>
      </p:sp>
    </p:spTree>
    <p:extLst>
      <p:ext uri="{BB962C8B-B14F-4D97-AF65-F5344CB8AC3E}">
        <p14:creationId xmlns:p14="http://schemas.microsoft.com/office/powerpoint/2010/main" val="4057999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86583" y="561779"/>
            <a:ext cx="7388836" cy="8513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200" dirty="0"/>
              <a:t>What Your Policy Should Contain</a:t>
            </a:r>
          </a:p>
        </p:txBody>
      </p:sp>
      <p:sp>
        <p:nvSpPr>
          <p:cNvPr id="3" name="Content Placeholder 2"/>
          <p:cNvSpPr txBox="1">
            <a:spLocks/>
          </p:cNvSpPr>
          <p:nvPr/>
        </p:nvSpPr>
        <p:spPr>
          <a:xfrm>
            <a:off x="840509" y="1563254"/>
            <a:ext cx="3484418" cy="2389909"/>
          </a:xfrm>
          <a:prstGeom prst="rect">
            <a:avLst/>
          </a:prstGeom>
        </p:spPr>
        <p:txBody>
          <a:bodyP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Principle Statement</a:t>
            </a:r>
          </a:p>
          <a:p>
            <a:r>
              <a:rPr lang="en-GB" dirty="0"/>
              <a:t>Contextual Links</a:t>
            </a:r>
          </a:p>
          <a:p>
            <a:r>
              <a:rPr lang="en-GB" dirty="0"/>
              <a:t>Preservation Objectives</a:t>
            </a:r>
          </a:p>
          <a:p>
            <a:r>
              <a:rPr lang="en-GB" dirty="0"/>
              <a:t>Identification of Content</a:t>
            </a:r>
          </a:p>
          <a:p>
            <a:r>
              <a:rPr lang="en-GB" dirty="0"/>
              <a:t>Procedural Accountability</a:t>
            </a:r>
          </a:p>
          <a:p>
            <a:endParaRPr lang="en-GB" dirty="0"/>
          </a:p>
        </p:txBody>
      </p:sp>
      <p:sp>
        <p:nvSpPr>
          <p:cNvPr id="4" name="Content Placeholder 3"/>
          <p:cNvSpPr txBox="1">
            <a:spLocks/>
          </p:cNvSpPr>
          <p:nvPr/>
        </p:nvSpPr>
        <p:spPr>
          <a:xfrm>
            <a:off x="5181600" y="1563254"/>
            <a:ext cx="3939309" cy="4257964"/>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t>Financial and Staff Responsibility </a:t>
            </a:r>
          </a:p>
          <a:p>
            <a:r>
              <a:rPr lang="en-GB" sz="2400" dirty="0"/>
              <a:t>Intellectual Property</a:t>
            </a:r>
          </a:p>
          <a:p>
            <a:r>
              <a:rPr lang="en-GB" sz="2400" dirty="0"/>
              <a:t>Distributed Services</a:t>
            </a:r>
          </a:p>
          <a:p>
            <a:r>
              <a:rPr lang="en-GB" sz="2400" dirty="0"/>
              <a:t>Standards Compliance</a:t>
            </a:r>
          </a:p>
          <a:p>
            <a:r>
              <a:rPr lang="en-GB" sz="2400" dirty="0"/>
              <a:t>Review and Certification</a:t>
            </a:r>
          </a:p>
          <a:p>
            <a:r>
              <a:rPr lang="en-GB" sz="2400" dirty="0"/>
              <a:t>Auditing and Risk Management</a:t>
            </a:r>
          </a:p>
          <a:p>
            <a:r>
              <a:rPr lang="en-GB" sz="2400" dirty="0"/>
              <a:t>Stakeholders</a:t>
            </a:r>
          </a:p>
          <a:p>
            <a:r>
              <a:rPr lang="en-GB" sz="2400" dirty="0"/>
              <a:t>Preservation Strategies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633" y="4280834"/>
            <a:ext cx="1691787" cy="2415749"/>
          </a:xfrm>
          <a:prstGeom prst="rect">
            <a:avLst/>
          </a:prstGeom>
        </p:spPr>
      </p:pic>
      <p:sp>
        <p:nvSpPr>
          <p:cNvPr id="6" name="TextBox 5"/>
          <p:cNvSpPr txBox="1"/>
          <p:nvPr/>
        </p:nvSpPr>
        <p:spPr>
          <a:xfrm>
            <a:off x="2493819" y="3876964"/>
            <a:ext cx="2687781" cy="1846659"/>
          </a:xfrm>
          <a:prstGeom prst="rect">
            <a:avLst/>
          </a:prstGeom>
          <a:noFill/>
        </p:spPr>
        <p:txBody>
          <a:bodyPr wrap="square" rtlCol="0">
            <a:spAutoFit/>
          </a:bodyPr>
          <a:lstStyle/>
          <a:p>
            <a:pPr marL="342900" indent="-342900">
              <a:buFont typeface="Arial" panose="020B0604020202020204" pitchFamily="34" charset="0"/>
              <a:buChar char="•"/>
            </a:pPr>
            <a:r>
              <a:rPr lang="en-GB" sz="2400" dirty="0"/>
              <a:t>Guidance and Implementation</a:t>
            </a:r>
          </a:p>
          <a:p>
            <a:pPr marL="342900" indent="-342900">
              <a:buFont typeface="Arial" panose="020B0604020202020204" pitchFamily="34" charset="0"/>
              <a:buChar char="•"/>
            </a:pPr>
            <a:r>
              <a:rPr lang="en-GB" sz="2400" dirty="0"/>
              <a:t>Glossary</a:t>
            </a:r>
          </a:p>
          <a:p>
            <a:pPr marL="342900" indent="-342900">
              <a:buFont typeface="Arial" panose="020B0604020202020204" pitchFamily="34" charset="0"/>
              <a:buChar char="•"/>
            </a:pPr>
            <a:r>
              <a:rPr lang="en-GB" sz="2400" dirty="0"/>
              <a:t>Version Control</a:t>
            </a:r>
          </a:p>
          <a:p>
            <a:endParaRPr lang="en-GB" dirty="0"/>
          </a:p>
        </p:txBody>
      </p:sp>
      <p:sp>
        <p:nvSpPr>
          <p:cNvPr id="7" name="TextBox 6"/>
          <p:cNvSpPr txBox="1"/>
          <p:nvPr/>
        </p:nvSpPr>
        <p:spPr>
          <a:xfrm>
            <a:off x="2350665" y="6416963"/>
            <a:ext cx="4341092" cy="276999"/>
          </a:xfrm>
          <a:prstGeom prst="rect">
            <a:avLst/>
          </a:prstGeom>
          <a:noFill/>
        </p:spPr>
        <p:txBody>
          <a:bodyPr wrap="square" rtlCol="0">
            <a:spAutoFit/>
          </a:bodyPr>
          <a:lstStyle/>
          <a:p>
            <a:r>
              <a:rPr lang="en-GB" sz="1200" dirty="0"/>
              <a:t>Illustration by </a:t>
            </a:r>
            <a:r>
              <a:rPr lang="en-GB" sz="1200" dirty="0" err="1"/>
              <a:t>Jørgen</a:t>
            </a:r>
            <a:r>
              <a:rPr lang="en-GB" sz="1200" dirty="0"/>
              <a:t> Stamp digitalbevaring.dk CC BY 2.5 Denmark</a:t>
            </a:r>
          </a:p>
        </p:txBody>
      </p:sp>
    </p:spTree>
    <p:extLst>
      <p:ext uri="{BB962C8B-B14F-4D97-AF65-F5344CB8AC3E}">
        <p14:creationId xmlns:p14="http://schemas.microsoft.com/office/powerpoint/2010/main" val="4081533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72728" y="562670"/>
            <a:ext cx="4762872" cy="10661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SCAPE Project</a:t>
            </a:r>
          </a:p>
        </p:txBody>
      </p:sp>
      <p:sp>
        <p:nvSpPr>
          <p:cNvPr id="3" name="Content Placeholder 2"/>
          <p:cNvSpPr txBox="1">
            <a:spLocks/>
          </p:cNvSpPr>
          <p:nvPr/>
        </p:nvSpPr>
        <p:spPr>
          <a:xfrm>
            <a:off x="362357" y="1748872"/>
            <a:ext cx="8640960" cy="45259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Particular focus on policy relating to preservation actions</a:t>
            </a:r>
          </a:p>
          <a:p>
            <a:pPr marL="0" indent="0">
              <a:buFont typeface="Arial" panose="020B0604020202020204" pitchFamily="34" charset="0"/>
              <a:buNone/>
            </a:pPr>
            <a:r>
              <a:rPr lang="en-GB" sz="2400" dirty="0">
                <a:hlinkClick r:id="rId3"/>
              </a:rPr>
              <a:t>http://www.scape-project.eu/deliverable/d13-1-final-version-of-policy-specification-model</a:t>
            </a:r>
            <a:r>
              <a:rPr lang="en-GB" sz="2400" dirty="0"/>
              <a:t> </a:t>
            </a:r>
          </a:p>
          <a:p>
            <a:r>
              <a:rPr lang="en-GB" dirty="0"/>
              <a:t>Defined set of policy levels</a:t>
            </a:r>
          </a:p>
          <a:p>
            <a:r>
              <a:rPr lang="en-GB" dirty="0"/>
              <a:t>Catalogue of policy elements</a:t>
            </a:r>
          </a:p>
          <a:p>
            <a:pPr marL="0" indent="0">
              <a:buFont typeface="Arial" panose="020B0604020202020204" pitchFamily="34" charset="0"/>
              <a:buNone/>
            </a:pPr>
            <a:r>
              <a:rPr lang="en-GB" sz="2400" dirty="0">
                <a:hlinkClick r:id="rId4"/>
              </a:rPr>
              <a:t>http://wiki.opf-labs.org/display/SP/Policy+Elements</a:t>
            </a:r>
            <a:r>
              <a:rPr lang="en-GB" sz="2400" dirty="0"/>
              <a:t> </a:t>
            </a:r>
          </a:p>
          <a:p>
            <a:r>
              <a:rPr lang="en-GB" dirty="0"/>
              <a:t>List of policies available online</a:t>
            </a:r>
          </a:p>
          <a:p>
            <a:pPr marL="0" indent="0">
              <a:buFont typeface="Arial" panose="020B0604020202020204" pitchFamily="34" charset="0"/>
              <a:buNone/>
            </a:pPr>
            <a:r>
              <a:rPr lang="en-GB" sz="2400" dirty="0">
                <a:hlinkClick r:id="rId5"/>
              </a:rPr>
              <a:t>http://wiki.opf-labs.org/display/SP/Published+Preservation+Policies</a:t>
            </a:r>
            <a:r>
              <a:rPr lang="en-GB" sz="2400" dirty="0"/>
              <a:t> </a:t>
            </a:r>
          </a:p>
          <a:p>
            <a:endParaRPr lang="en-GB" dirty="0"/>
          </a:p>
        </p:txBody>
      </p:sp>
    </p:spTree>
    <p:extLst>
      <p:ext uri="{BB962C8B-B14F-4D97-AF65-F5344CB8AC3E}">
        <p14:creationId xmlns:p14="http://schemas.microsoft.com/office/powerpoint/2010/main" val="3347743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15710" y="496310"/>
            <a:ext cx="4762872" cy="10661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SCAPE Policy Levels</a:t>
            </a:r>
          </a:p>
        </p:txBody>
      </p:sp>
      <p:graphicFrame>
        <p:nvGraphicFramePr>
          <p:cNvPr id="4" name="Diagram 3"/>
          <p:cNvGraphicFramePr/>
          <p:nvPr>
            <p:extLst>
              <p:ext uri="{D42A27DB-BD31-4B8C-83A1-F6EECF244321}">
                <p14:modId xmlns:p14="http://schemas.microsoft.com/office/powerpoint/2010/main" val="1573011975"/>
              </p:ext>
            </p:extLst>
          </p:nvPr>
        </p:nvGraphicFramePr>
        <p:xfrm>
          <a:off x="886690" y="1562440"/>
          <a:ext cx="7241309" cy="48660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47936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0661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SCAPE Policy Elements</a:t>
            </a:r>
          </a:p>
        </p:txBody>
      </p:sp>
      <p:sp>
        <p:nvSpPr>
          <p:cNvPr id="3" name="Content Placeholder 2"/>
          <p:cNvSpPr txBox="1">
            <a:spLocks/>
          </p:cNvSpPr>
          <p:nvPr/>
        </p:nvSpPr>
        <p:spPr>
          <a:xfrm>
            <a:off x="457200" y="1600200"/>
            <a:ext cx="8229600" cy="452596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GB" sz="2400" dirty="0"/>
              <a:t>Authenticity</a:t>
            </a:r>
          </a:p>
          <a:p>
            <a:pPr marL="514350" indent="-514350">
              <a:buFont typeface="+mj-lt"/>
              <a:buAutoNum type="arabicPeriod"/>
            </a:pPr>
            <a:r>
              <a:rPr lang="en-GB" sz="2400" dirty="0"/>
              <a:t>Bit Preservation</a:t>
            </a:r>
          </a:p>
          <a:p>
            <a:pPr marL="514350" indent="-514350">
              <a:buFont typeface="+mj-lt"/>
              <a:buAutoNum type="arabicPeriod"/>
            </a:pPr>
            <a:r>
              <a:rPr lang="en-GB" sz="2400" dirty="0"/>
              <a:t>Functional Preservation</a:t>
            </a:r>
          </a:p>
          <a:p>
            <a:pPr marL="514350" indent="-514350">
              <a:buFont typeface="+mj-lt"/>
              <a:buAutoNum type="arabicPeriod"/>
            </a:pPr>
            <a:r>
              <a:rPr lang="en-GB" sz="2400" dirty="0"/>
              <a:t>Digital Objects</a:t>
            </a:r>
          </a:p>
          <a:p>
            <a:pPr marL="514350" indent="-514350">
              <a:buFont typeface="+mj-lt"/>
              <a:buAutoNum type="arabicPeriod"/>
            </a:pPr>
            <a:r>
              <a:rPr lang="en-GB" sz="2400" dirty="0"/>
              <a:t>Metadata</a:t>
            </a:r>
          </a:p>
          <a:p>
            <a:pPr marL="514350" indent="-514350">
              <a:buFont typeface="+mj-lt"/>
              <a:buAutoNum type="arabicPeriod"/>
            </a:pPr>
            <a:r>
              <a:rPr lang="en-GB" sz="2400" dirty="0"/>
              <a:t>Rights</a:t>
            </a:r>
          </a:p>
          <a:p>
            <a:pPr marL="514350" indent="-514350">
              <a:buFont typeface="+mj-lt"/>
              <a:buAutoNum type="arabicPeriod"/>
            </a:pPr>
            <a:r>
              <a:rPr lang="en-GB" sz="2400" dirty="0"/>
              <a:t>Standards</a:t>
            </a:r>
          </a:p>
          <a:p>
            <a:pPr marL="514350" indent="-514350">
              <a:buFont typeface="+mj-lt"/>
              <a:buAutoNum type="arabicPeriod"/>
            </a:pPr>
            <a:r>
              <a:rPr lang="en-GB" sz="2400" dirty="0"/>
              <a:t>Access</a:t>
            </a:r>
          </a:p>
          <a:p>
            <a:pPr marL="514350" indent="-514350">
              <a:buFont typeface="+mj-lt"/>
              <a:buAutoNum type="arabicPeriod"/>
            </a:pPr>
            <a:r>
              <a:rPr lang="en-GB" sz="2400" dirty="0"/>
              <a:t>Organisation</a:t>
            </a:r>
          </a:p>
          <a:p>
            <a:pPr marL="514350" indent="-514350">
              <a:buFont typeface="+mj-lt"/>
              <a:buAutoNum type="arabicPeriod"/>
            </a:pPr>
            <a:r>
              <a:rPr lang="en-GB" sz="2400" dirty="0"/>
              <a:t>Audit and Certification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8131" y="3247105"/>
            <a:ext cx="3148669" cy="2879058"/>
          </a:xfrm>
          <a:prstGeom prst="rect">
            <a:avLst/>
          </a:prstGeom>
        </p:spPr>
      </p:pic>
      <p:sp>
        <p:nvSpPr>
          <p:cNvPr id="5" name="TextBox 4"/>
          <p:cNvSpPr txBox="1"/>
          <p:nvPr/>
        </p:nvSpPr>
        <p:spPr>
          <a:xfrm>
            <a:off x="4572000" y="6126163"/>
            <a:ext cx="4341092" cy="276999"/>
          </a:xfrm>
          <a:prstGeom prst="rect">
            <a:avLst/>
          </a:prstGeom>
          <a:noFill/>
        </p:spPr>
        <p:txBody>
          <a:bodyPr wrap="square" rtlCol="0">
            <a:spAutoFit/>
          </a:bodyPr>
          <a:lstStyle/>
          <a:p>
            <a:r>
              <a:rPr lang="en-GB" sz="1200" dirty="0"/>
              <a:t>Illustration by </a:t>
            </a:r>
            <a:r>
              <a:rPr lang="en-GB" sz="1200" dirty="0" err="1"/>
              <a:t>Jørgen</a:t>
            </a:r>
            <a:r>
              <a:rPr lang="en-GB" sz="1200" dirty="0"/>
              <a:t> Stamp digitalbevaring.dk CC BY 2.5 Denmark</a:t>
            </a:r>
          </a:p>
        </p:txBody>
      </p:sp>
    </p:spTree>
    <p:extLst>
      <p:ext uri="{BB962C8B-B14F-4D97-AF65-F5344CB8AC3E}">
        <p14:creationId xmlns:p14="http://schemas.microsoft.com/office/powerpoint/2010/main" val="3644360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534070"/>
            <a:ext cx="4762872" cy="10661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APARSEN Project</a:t>
            </a:r>
          </a:p>
        </p:txBody>
      </p:sp>
      <p:sp>
        <p:nvSpPr>
          <p:cNvPr id="3" name="Content Placeholder 2"/>
          <p:cNvSpPr txBox="1">
            <a:spLocks/>
          </p:cNvSpPr>
          <p:nvPr/>
        </p:nvSpPr>
        <p:spPr>
          <a:xfrm>
            <a:off x="457200" y="1600200"/>
            <a:ext cx="8229600" cy="45259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Analysis of policies in Cultural Heritage and Research sectors</a:t>
            </a:r>
          </a:p>
          <a:p>
            <a:r>
              <a:rPr lang="en-GB" dirty="0"/>
              <a:t>Based on desktop research and survey</a:t>
            </a:r>
          </a:p>
          <a:p>
            <a:r>
              <a:rPr lang="en-GB" dirty="0"/>
              <a:t>Produced a set of 15 recommendations for data policies</a:t>
            </a:r>
          </a:p>
          <a:p>
            <a:r>
              <a:rPr lang="en-GB" dirty="0"/>
              <a:t>Final report:</a:t>
            </a:r>
          </a:p>
          <a:p>
            <a:pPr lvl="1"/>
            <a:r>
              <a:rPr lang="en-GB" dirty="0">
                <a:hlinkClick r:id="rId3"/>
              </a:rPr>
              <a:t>http://aparsen.digitalpreservation.eu/pub/Main/ApanDeliverables/APARSEN-REP-D35_1-01-1_0.pdf</a:t>
            </a:r>
            <a:r>
              <a:rPr lang="en-GB" dirty="0"/>
              <a:t> </a:t>
            </a:r>
          </a:p>
          <a:p>
            <a:endParaRPr lang="en-GB" dirty="0"/>
          </a:p>
        </p:txBody>
      </p:sp>
    </p:spTree>
    <p:extLst>
      <p:ext uri="{BB962C8B-B14F-4D97-AF65-F5344CB8AC3E}">
        <p14:creationId xmlns:p14="http://schemas.microsoft.com/office/powerpoint/2010/main" val="2896432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77164" y="339292"/>
            <a:ext cx="5672653" cy="10661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i-FI" dirty="0"/>
              <a:t>Recommendations for Preservation Policies</a:t>
            </a:r>
            <a:endParaRPr lang="en-US" dirty="0"/>
          </a:p>
        </p:txBody>
      </p:sp>
      <p:pic>
        <p:nvPicPr>
          <p:cNvPr id="3" name="Picture 2"/>
          <p:cNvPicPr>
            <a:picLocks noChangeAspect="1"/>
          </p:cNvPicPr>
          <p:nvPr/>
        </p:nvPicPr>
        <p:blipFill>
          <a:blip r:embed="rId3"/>
          <a:stretch>
            <a:fillRect/>
          </a:stretch>
        </p:blipFill>
        <p:spPr>
          <a:xfrm>
            <a:off x="2393601" y="1878359"/>
            <a:ext cx="4754097" cy="4597506"/>
          </a:xfrm>
          <a:prstGeom prst="rect">
            <a:avLst/>
          </a:prstGeom>
        </p:spPr>
      </p:pic>
    </p:spTree>
    <p:extLst>
      <p:ext uri="{BB962C8B-B14F-4D97-AF65-F5344CB8AC3E}">
        <p14:creationId xmlns:p14="http://schemas.microsoft.com/office/powerpoint/2010/main" val="2738269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534070"/>
            <a:ext cx="4762872" cy="10661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Library of Congress </a:t>
            </a:r>
          </a:p>
        </p:txBody>
      </p:sp>
      <p:sp>
        <p:nvSpPr>
          <p:cNvPr id="3" name="Content Placeholder 2"/>
          <p:cNvSpPr txBox="1">
            <a:spLocks/>
          </p:cNvSpPr>
          <p:nvPr/>
        </p:nvSpPr>
        <p:spPr>
          <a:xfrm>
            <a:off x="457200" y="1600200"/>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Analysis of available preservation policies</a:t>
            </a:r>
          </a:p>
          <a:p>
            <a:pPr marL="0" indent="0">
              <a:buFont typeface="Arial" panose="020B0604020202020204" pitchFamily="34" charset="0"/>
              <a:buNone/>
            </a:pPr>
            <a:r>
              <a:rPr lang="en-GB" sz="2400">
                <a:hlinkClick r:id="rId2"/>
              </a:rPr>
              <a:t>http://blogs.loc.gov/digitalpreservation/2013/08/analysis-of-current-digital-preservation-policies-archives-libraries-and-museums/</a:t>
            </a:r>
            <a:r>
              <a:rPr lang="en-GB" sz="2400"/>
              <a:t> </a:t>
            </a:r>
          </a:p>
          <a:p>
            <a:r>
              <a:rPr lang="en-GB"/>
              <a:t>Taxonomy of topics covered</a:t>
            </a:r>
          </a:p>
          <a:p>
            <a:r>
              <a:rPr lang="en-GB"/>
              <a:t>Short report with lots of additional resources!</a:t>
            </a:r>
            <a:endParaRPr lang="en-GB" dirty="0"/>
          </a:p>
        </p:txBody>
      </p:sp>
    </p:spTree>
    <p:extLst>
      <p:ext uri="{BB962C8B-B14F-4D97-AF65-F5344CB8AC3E}">
        <p14:creationId xmlns:p14="http://schemas.microsoft.com/office/powerpoint/2010/main" val="4740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21746" y="534070"/>
            <a:ext cx="4762872" cy="10661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LoC Taxonomy</a:t>
            </a:r>
            <a:endParaRPr lang="en-GB" dirty="0"/>
          </a:p>
        </p:txBody>
      </p:sp>
      <p:sp>
        <p:nvSpPr>
          <p:cNvPr id="3" name="Content Placeholder 3"/>
          <p:cNvSpPr txBox="1">
            <a:spLocks/>
          </p:cNvSpPr>
          <p:nvPr/>
        </p:nvSpPr>
        <p:spPr>
          <a:xfrm>
            <a:off x="251520" y="1600200"/>
            <a:ext cx="4244280" cy="4525963"/>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GB"/>
              <a:t>Access and Use</a:t>
            </a:r>
          </a:p>
          <a:p>
            <a:pPr marL="514350" indent="-514350">
              <a:buFont typeface="+mj-lt"/>
              <a:buAutoNum type="arabicPeriod"/>
            </a:pPr>
            <a:r>
              <a:rPr lang="en-GB"/>
              <a:t>Accessioning and Ingest</a:t>
            </a:r>
          </a:p>
          <a:p>
            <a:pPr marL="514350" indent="-514350">
              <a:buFont typeface="+mj-lt"/>
              <a:buAutoNum type="arabicPeriod"/>
            </a:pPr>
            <a:r>
              <a:rPr lang="en-GB"/>
              <a:t>Audit</a:t>
            </a:r>
          </a:p>
          <a:p>
            <a:pPr marL="514350" indent="-514350">
              <a:buFont typeface="+mj-lt"/>
              <a:buAutoNum type="arabicPeriod"/>
            </a:pPr>
            <a:r>
              <a:rPr lang="en-GB"/>
              <a:t>Bibliography</a:t>
            </a:r>
          </a:p>
          <a:p>
            <a:pPr marL="514350" indent="-514350">
              <a:buFont typeface="+mj-lt"/>
              <a:buAutoNum type="arabicPeriod"/>
            </a:pPr>
            <a:r>
              <a:rPr lang="en-GB"/>
              <a:t>Collaboration</a:t>
            </a:r>
          </a:p>
          <a:p>
            <a:pPr marL="514350" indent="-514350">
              <a:buFont typeface="+mj-lt"/>
              <a:buAutoNum type="arabicPeriod"/>
            </a:pPr>
            <a:r>
              <a:rPr lang="en-GB"/>
              <a:t>Content Scope</a:t>
            </a:r>
          </a:p>
          <a:p>
            <a:pPr marL="514350" indent="-514350">
              <a:buFont typeface="+mj-lt"/>
              <a:buAutoNum type="arabicPeriod"/>
            </a:pPr>
            <a:r>
              <a:rPr lang="en-GB"/>
              <a:t>Glossary/Terminology</a:t>
            </a:r>
          </a:p>
          <a:p>
            <a:pPr marL="514350" indent="-514350">
              <a:buFont typeface="+mj-lt"/>
              <a:buAutoNum type="arabicPeriod"/>
            </a:pPr>
            <a:r>
              <a:rPr lang="en-GB"/>
              <a:t>Mandates</a:t>
            </a:r>
          </a:p>
          <a:p>
            <a:pPr marL="514350" indent="-514350">
              <a:buFont typeface="+mj-lt"/>
              <a:buAutoNum type="arabicPeriod"/>
            </a:pPr>
            <a:r>
              <a:rPr lang="en-GB"/>
              <a:t>Metadata or Documentation</a:t>
            </a:r>
          </a:p>
          <a:p>
            <a:pPr marL="514350" indent="-514350">
              <a:buFont typeface="+mj-lt"/>
              <a:buAutoNum type="arabicPeriod"/>
            </a:pPr>
            <a:r>
              <a:rPr lang="en-GB"/>
              <a:t>Policy/Strategy Review</a:t>
            </a:r>
            <a:endParaRPr lang="en-GB" dirty="0"/>
          </a:p>
        </p:txBody>
      </p:sp>
      <p:sp>
        <p:nvSpPr>
          <p:cNvPr id="4" name="Content Placeholder 4"/>
          <p:cNvSpPr txBox="1">
            <a:spLocks/>
          </p:cNvSpPr>
          <p:nvPr/>
        </p:nvSpPr>
        <p:spPr>
          <a:xfrm>
            <a:off x="4495800" y="1600200"/>
            <a:ext cx="4540696" cy="4525963"/>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startAt="11"/>
            </a:pPr>
            <a:r>
              <a:rPr lang="en-GB"/>
              <a:t>Preservation Model/ Strategy</a:t>
            </a:r>
          </a:p>
          <a:p>
            <a:pPr marL="514350" indent="-514350">
              <a:buFont typeface="+mj-lt"/>
              <a:buAutoNum type="arabicPeriod" startAt="11"/>
            </a:pPr>
            <a:r>
              <a:rPr lang="en-GB"/>
              <a:t>Preservation Planning</a:t>
            </a:r>
          </a:p>
          <a:p>
            <a:pPr marL="514350" indent="-514350">
              <a:buFont typeface="+mj-lt"/>
              <a:buAutoNum type="arabicPeriod" startAt="11"/>
            </a:pPr>
            <a:r>
              <a:rPr lang="en-GB"/>
              <a:t>Rights and Restriction Management</a:t>
            </a:r>
          </a:p>
          <a:p>
            <a:pPr marL="514350" indent="-514350">
              <a:buFont typeface="+mj-lt"/>
              <a:buAutoNum type="arabicPeriod" startAt="11"/>
            </a:pPr>
            <a:r>
              <a:rPr lang="en-GB"/>
              <a:t>Roles and Responsibilities</a:t>
            </a:r>
          </a:p>
          <a:p>
            <a:pPr marL="514350" indent="-514350">
              <a:buFont typeface="+mj-lt"/>
              <a:buAutoNum type="arabicPeriod" startAt="11"/>
            </a:pPr>
            <a:r>
              <a:rPr lang="en-GB"/>
              <a:t>Security Management</a:t>
            </a:r>
          </a:p>
          <a:p>
            <a:pPr marL="514350" indent="-514350">
              <a:buFont typeface="+mj-lt"/>
              <a:buAutoNum type="arabicPeriod" startAt="11"/>
            </a:pPr>
            <a:r>
              <a:rPr lang="en-GB"/>
              <a:t>Selection/Appraisal</a:t>
            </a:r>
          </a:p>
          <a:p>
            <a:pPr marL="514350" indent="-514350">
              <a:buFont typeface="+mj-lt"/>
              <a:buAutoNum type="arabicPeriod" startAt="11"/>
            </a:pPr>
            <a:r>
              <a:rPr lang="en-GB"/>
              <a:t>Staff Training/Education</a:t>
            </a:r>
          </a:p>
          <a:p>
            <a:pPr marL="514350" indent="-514350">
              <a:buFont typeface="+mj-lt"/>
              <a:buAutoNum type="arabicPeriod" startAt="11"/>
            </a:pPr>
            <a:r>
              <a:rPr lang="en-GB"/>
              <a:t>Storage, Duplication, and Backup</a:t>
            </a:r>
          </a:p>
          <a:p>
            <a:pPr marL="514350" indent="-514350">
              <a:buFont typeface="+mj-lt"/>
              <a:buAutoNum type="arabicPeriod" startAt="11"/>
            </a:pPr>
            <a:r>
              <a:rPr lang="en-GB"/>
              <a:t>Sustainability Planning</a:t>
            </a:r>
            <a:endParaRPr lang="en-GB" dirty="0"/>
          </a:p>
        </p:txBody>
      </p:sp>
    </p:spTree>
    <p:extLst>
      <p:ext uri="{BB962C8B-B14F-4D97-AF65-F5344CB8AC3E}">
        <p14:creationId xmlns:p14="http://schemas.microsoft.com/office/powerpoint/2010/main" val="3999957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534070"/>
            <a:ext cx="7661564" cy="10661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Other Useful Resources</a:t>
            </a:r>
          </a:p>
        </p:txBody>
      </p:sp>
      <p:sp>
        <p:nvSpPr>
          <p:cNvPr id="3" name="Content Placeholder 2"/>
          <p:cNvSpPr txBox="1">
            <a:spLocks/>
          </p:cNvSpPr>
          <p:nvPr/>
        </p:nvSpPr>
        <p:spPr>
          <a:xfrm>
            <a:off x="531090" y="1757218"/>
            <a:ext cx="8308109" cy="2731655"/>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TNA - DP Policies: Guidance for Archives</a:t>
            </a:r>
          </a:p>
          <a:p>
            <a:pPr lvl="1"/>
            <a:r>
              <a:rPr lang="en-GB" dirty="0"/>
              <a:t>Includes why important</a:t>
            </a:r>
          </a:p>
          <a:p>
            <a:pPr lvl="1"/>
            <a:r>
              <a:rPr lang="en-GB" dirty="0"/>
              <a:t>Links to examples</a:t>
            </a:r>
          </a:p>
          <a:p>
            <a:pPr marL="0" indent="0">
              <a:buFont typeface="Arial" panose="020B0604020202020204" pitchFamily="34" charset="0"/>
              <a:buNone/>
            </a:pPr>
            <a:r>
              <a:rPr lang="en-GB" sz="2400" dirty="0">
                <a:hlinkClick r:id="rId2"/>
              </a:rPr>
              <a:t>http://www.nationalarchives.gov.uk/documents/information-management/digital-preservation-policies-guidance-draft-v4.2.pdf</a:t>
            </a:r>
            <a:r>
              <a:rPr lang="en-GB" sz="2400" dirty="0"/>
              <a:t> </a:t>
            </a:r>
          </a:p>
          <a:p>
            <a:r>
              <a:rPr lang="en-GB" dirty="0"/>
              <a:t>DCC Policy Tools and Guidance</a:t>
            </a:r>
          </a:p>
          <a:p>
            <a:pPr marL="0" indent="0">
              <a:buFont typeface="Arial" panose="020B0604020202020204" pitchFamily="34" charset="0"/>
              <a:buNone/>
            </a:pPr>
            <a:r>
              <a:rPr lang="en-GB" sz="2400" dirty="0">
                <a:hlinkClick r:id="rId3"/>
              </a:rPr>
              <a:t>http://www.dcc.ac.uk/resources/policy-and-legal/policy-tools-and-guidance/policy-tools-and-guidance</a:t>
            </a:r>
            <a:r>
              <a:rPr lang="en-GB" sz="2400" dirty="0"/>
              <a:t> </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54982" y="4176647"/>
            <a:ext cx="1710180" cy="2473054"/>
          </a:xfrm>
          <a:prstGeom prst="rect">
            <a:avLst/>
          </a:prstGeom>
        </p:spPr>
      </p:pic>
      <p:sp>
        <p:nvSpPr>
          <p:cNvPr id="5" name="TextBox 4"/>
          <p:cNvSpPr txBox="1"/>
          <p:nvPr/>
        </p:nvSpPr>
        <p:spPr>
          <a:xfrm>
            <a:off x="2526155" y="6372702"/>
            <a:ext cx="4341092" cy="276999"/>
          </a:xfrm>
          <a:prstGeom prst="rect">
            <a:avLst/>
          </a:prstGeom>
          <a:noFill/>
        </p:spPr>
        <p:txBody>
          <a:bodyPr wrap="square" rtlCol="0">
            <a:spAutoFit/>
          </a:bodyPr>
          <a:lstStyle/>
          <a:p>
            <a:r>
              <a:rPr lang="en-GB" sz="1200" dirty="0"/>
              <a:t>Illustration by </a:t>
            </a:r>
            <a:r>
              <a:rPr lang="en-GB" sz="1200" dirty="0" err="1"/>
              <a:t>Jørgen</a:t>
            </a:r>
            <a:r>
              <a:rPr lang="en-GB" sz="1200" dirty="0"/>
              <a:t> Stamp digitalbevaring.dk CC BY 2.5 Denmark</a:t>
            </a:r>
          </a:p>
        </p:txBody>
      </p:sp>
    </p:spTree>
    <p:extLst>
      <p:ext uri="{BB962C8B-B14F-4D97-AF65-F5344CB8AC3E}">
        <p14:creationId xmlns:p14="http://schemas.microsoft.com/office/powerpoint/2010/main" val="1884980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468602"/>
            <a:ext cx="4762872" cy="10661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Discussion</a:t>
            </a:r>
          </a:p>
        </p:txBody>
      </p:sp>
      <p:sp>
        <p:nvSpPr>
          <p:cNvPr id="3" name="Content Placeholder 2"/>
          <p:cNvSpPr txBox="1">
            <a:spLocks/>
          </p:cNvSpPr>
          <p:nvPr/>
        </p:nvSpPr>
        <p:spPr>
          <a:xfrm>
            <a:off x="457200" y="1600200"/>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Handout with elements from 4 key resources</a:t>
            </a:r>
          </a:p>
          <a:p>
            <a:r>
              <a:rPr lang="en-GB"/>
              <a:t>Consider how they might apply to your organisation</a:t>
            </a:r>
          </a:p>
          <a:p>
            <a:pPr lvl="1"/>
            <a:r>
              <a:rPr lang="en-GB"/>
              <a:t>Select one? Mix and match? </a:t>
            </a:r>
          </a:p>
          <a:p>
            <a:r>
              <a:rPr lang="en-GB"/>
              <a:t>Start to arrange into the order they might appear in a policy</a:t>
            </a:r>
          </a:p>
          <a:p>
            <a:r>
              <a:rPr lang="en-GB"/>
              <a:t>If you have time, note down a few points you would include in your policy</a:t>
            </a:r>
            <a:endParaRPr lang="en-GB" dirty="0"/>
          </a:p>
        </p:txBody>
      </p:sp>
    </p:spTree>
    <p:extLst>
      <p:ext uri="{BB962C8B-B14F-4D97-AF65-F5344CB8AC3E}">
        <p14:creationId xmlns:p14="http://schemas.microsoft.com/office/powerpoint/2010/main" val="2810317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95511" y="528932"/>
            <a:ext cx="4762872" cy="1066130"/>
          </a:xfrm>
        </p:spPr>
        <p:txBody>
          <a:bodyPr/>
          <a:lstStyle/>
          <a:p>
            <a:r>
              <a:rPr lang="en-GB" dirty="0"/>
              <a:t>What is a Policy?</a:t>
            </a:r>
          </a:p>
        </p:txBody>
      </p:sp>
      <p:sp>
        <p:nvSpPr>
          <p:cNvPr id="7" name="Content Placeholder 2"/>
          <p:cNvSpPr>
            <a:spLocks noGrp="1"/>
          </p:cNvSpPr>
          <p:nvPr>
            <p:ph idx="1"/>
          </p:nvPr>
        </p:nvSpPr>
        <p:spPr>
          <a:xfrm>
            <a:off x="295511" y="1768785"/>
            <a:ext cx="9036496" cy="4785395"/>
          </a:xfrm>
        </p:spPr>
        <p:txBody>
          <a:bodyPr>
            <a:normAutofit/>
          </a:bodyPr>
          <a:lstStyle/>
          <a:p>
            <a:pPr marL="0" indent="0">
              <a:buNone/>
            </a:pPr>
            <a:r>
              <a:rPr lang="en-GB" i="1" dirty="0"/>
              <a:t>“A course or principle of action adopted or proposed by an organisation or individual” </a:t>
            </a:r>
            <a:r>
              <a:rPr lang="en-GB" dirty="0"/>
              <a:t>(OED)</a:t>
            </a:r>
          </a:p>
          <a:p>
            <a:pPr marL="0" indent="0">
              <a:buNone/>
            </a:pPr>
            <a:endParaRPr lang="en-GB" sz="1100" i="1" dirty="0"/>
          </a:p>
          <a:p>
            <a:pPr marL="504000" indent="-360000"/>
            <a:r>
              <a:rPr lang="en-GB" dirty="0"/>
              <a:t>Written representation of the aims and objectives</a:t>
            </a:r>
          </a:p>
          <a:p>
            <a:pPr marL="504000" indent="-360000"/>
            <a:r>
              <a:rPr lang="en-GB" dirty="0"/>
              <a:t>Sets the environment for all other activities </a:t>
            </a:r>
          </a:p>
          <a:p>
            <a:pPr marL="904050" lvl="1" indent="-360000"/>
            <a:r>
              <a:rPr lang="en-GB" dirty="0"/>
              <a:t>Framework for Business Plan/Strategy</a:t>
            </a:r>
          </a:p>
          <a:p>
            <a:pPr marL="504000" indent="-360000"/>
            <a:r>
              <a:rPr lang="en-GB" dirty="0"/>
              <a:t>Influenced by many things: environmental, political, technical, financial and legal issues </a:t>
            </a:r>
          </a:p>
          <a:p>
            <a:pPr marL="504000" indent="-360000"/>
            <a:r>
              <a:rPr lang="en-GB" dirty="0"/>
              <a:t>Should be flexible and subject to regular review</a:t>
            </a:r>
          </a:p>
          <a:p>
            <a:pPr marL="504000" indent="-360000"/>
            <a:r>
              <a:rPr lang="en-GB" dirty="0"/>
              <a:t>Difficult to make policy in new &amp; developing areas</a:t>
            </a:r>
          </a:p>
        </p:txBody>
      </p:sp>
    </p:spTree>
    <p:extLst>
      <p:ext uri="{BB962C8B-B14F-4D97-AF65-F5344CB8AC3E}">
        <p14:creationId xmlns:p14="http://schemas.microsoft.com/office/powerpoint/2010/main" val="1149909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62507" y="541118"/>
            <a:ext cx="4762872" cy="10661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What is a Digital Preservation Policy?</a:t>
            </a:r>
          </a:p>
        </p:txBody>
      </p:sp>
      <p:sp>
        <p:nvSpPr>
          <p:cNvPr id="3" name="Content Placeholder 2"/>
          <p:cNvSpPr txBox="1">
            <a:spLocks/>
          </p:cNvSpPr>
          <p:nvPr/>
        </p:nvSpPr>
        <p:spPr>
          <a:xfrm>
            <a:off x="162507" y="2258146"/>
            <a:ext cx="8784976" cy="45259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i="1" dirty="0"/>
              <a:t>A digital preservation policy is the </a:t>
            </a:r>
            <a:r>
              <a:rPr lang="en-GB" i="1" dirty="0">
                <a:solidFill>
                  <a:srgbClr val="FF0066"/>
                </a:solidFill>
              </a:rPr>
              <a:t>mandate</a:t>
            </a:r>
            <a:r>
              <a:rPr lang="en-GB" i="1" dirty="0">
                <a:solidFill>
                  <a:srgbClr val="FF0000"/>
                </a:solidFill>
              </a:rPr>
              <a:t> </a:t>
            </a:r>
            <a:r>
              <a:rPr lang="en-GB" i="1" dirty="0"/>
              <a:t>for an archive to support the preservation of digital records through a structured and managed digital preservation strategy</a:t>
            </a:r>
          </a:p>
          <a:p>
            <a:pPr marL="0" indent="0" algn="r">
              <a:buFont typeface="Arial" panose="020B0604020202020204" pitchFamily="34" charset="0"/>
              <a:buNone/>
            </a:pPr>
            <a:r>
              <a:rPr lang="en-GB" b="1" dirty="0"/>
              <a:t>The National Archives</a:t>
            </a:r>
          </a:p>
          <a:p>
            <a:pPr marL="0" indent="0" algn="ctr">
              <a:buFont typeface="Arial" panose="020B0604020202020204" pitchFamily="34" charset="0"/>
              <a:buNone/>
            </a:pPr>
            <a:endParaRPr lang="en-GB" i="1" dirty="0"/>
          </a:p>
          <a:p>
            <a:pPr marL="0" indent="0" algn="ctr">
              <a:buNone/>
            </a:pPr>
            <a:r>
              <a:rPr lang="en-GB" i="1" dirty="0"/>
              <a:t>A digital preservation policy facilitates the effective management of the digital records ensuring the organisation is able to carry out its </a:t>
            </a:r>
            <a:r>
              <a:rPr lang="en-GB" i="1" dirty="0">
                <a:solidFill>
                  <a:srgbClr val="FF0066"/>
                </a:solidFill>
              </a:rPr>
              <a:t>mandated</a:t>
            </a:r>
            <a:r>
              <a:rPr lang="en-GB" i="1" dirty="0"/>
              <a:t> functions</a:t>
            </a:r>
          </a:p>
          <a:p>
            <a:pPr marL="0" indent="0" algn="r">
              <a:buFont typeface="Arial" panose="020B0604020202020204" pitchFamily="34" charset="0"/>
              <a:buNone/>
            </a:pPr>
            <a:r>
              <a:rPr lang="en-GB" b="1" dirty="0" err="1"/>
              <a:t>InterPARES</a:t>
            </a:r>
            <a:r>
              <a:rPr lang="en-GB" b="1" dirty="0"/>
              <a:t> Project</a:t>
            </a:r>
          </a:p>
        </p:txBody>
      </p:sp>
    </p:spTree>
    <p:extLst>
      <p:ext uri="{BB962C8B-B14F-4D97-AF65-F5344CB8AC3E}">
        <p14:creationId xmlns:p14="http://schemas.microsoft.com/office/powerpoint/2010/main" val="1741184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64205" y="381641"/>
            <a:ext cx="4762872" cy="120396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Digital Preservation Policy</a:t>
            </a:r>
          </a:p>
        </p:txBody>
      </p:sp>
      <p:sp>
        <p:nvSpPr>
          <p:cNvPr id="3" name="Content Placeholder 2"/>
          <p:cNvSpPr txBox="1">
            <a:spLocks/>
          </p:cNvSpPr>
          <p:nvPr/>
        </p:nvSpPr>
        <p:spPr>
          <a:xfrm>
            <a:off x="564205" y="1853119"/>
            <a:ext cx="8229600" cy="45259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a:t>The organisation’s aims and objectives about the long term care of digital objects</a:t>
            </a:r>
          </a:p>
          <a:p>
            <a:r>
              <a:rPr lang="en-GB" dirty="0"/>
              <a:t>Preservation strategies and acceptable actions </a:t>
            </a:r>
          </a:p>
          <a:p>
            <a:r>
              <a:rPr lang="en-GB" dirty="0"/>
              <a:t>Decisions about the digital objects (formats, metadata) </a:t>
            </a:r>
          </a:p>
          <a:p>
            <a:r>
              <a:rPr lang="en-GB" dirty="0"/>
              <a:t>Standards</a:t>
            </a:r>
          </a:p>
          <a:p>
            <a:r>
              <a:rPr lang="en-GB" dirty="0"/>
              <a:t>Who the material is being preserved for </a:t>
            </a:r>
          </a:p>
          <a:p>
            <a:r>
              <a:rPr lang="en-GB" dirty="0"/>
              <a:t>Resourcing </a:t>
            </a:r>
          </a:p>
          <a:p>
            <a:r>
              <a:rPr lang="en-GB" dirty="0"/>
              <a:t>Responsibilities </a:t>
            </a:r>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2920" y="3974494"/>
            <a:ext cx="1386960" cy="2469094"/>
          </a:xfrm>
          <a:prstGeom prst="rect">
            <a:avLst/>
          </a:prstGeom>
        </p:spPr>
      </p:pic>
      <p:sp>
        <p:nvSpPr>
          <p:cNvPr id="5" name="TextBox 4"/>
          <p:cNvSpPr txBox="1"/>
          <p:nvPr/>
        </p:nvSpPr>
        <p:spPr>
          <a:xfrm>
            <a:off x="4802908" y="6508093"/>
            <a:ext cx="4341092" cy="276999"/>
          </a:xfrm>
          <a:prstGeom prst="rect">
            <a:avLst/>
          </a:prstGeom>
          <a:noFill/>
        </p:spPr>
        <p:txBody>
          <a:bodyPr wrap="square" rtlCol="0">
            <a:spAutoFit/>
          </a:bodyPr>
          <a:lstStyle/>
          <a:p>
            <a:r>
              <a:rPr lang="en-GB" sz="1200" dirty="0"/>
              <a:t>Illustration by </a:t>
            </a:r>
            <a:r>
              <a:rPr lang="en-GB" sz="1200" dirty="0" err="1"/>
              <a:t>Jørgen</a:t>
            </a:r>
            <a:r>
              <a:rPr lang="en-GB" sz="1200" dirty="0"/>
              <a:t> Stamp digitalbevaring.dk CC BY 2.5 Denmark</a:t>
            </a:r>
          </a:p>
        </p:txBody>
      </p:sp>
    </p:spTree>
    <p:extLst>
      <p:ext uri="{BB962C8B-B14F-4D97-AF65-F5344CB8AC3E}">
        <p14:creationId xmlns:p14="http://schemas.microsoft.com/office/powerpoint/2010/main" val="3729560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11091" y="413184"/>
            <a:ext cx="4430364" cy="10661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Part of a Wider Policy Landscape</a:t>
            </a:r>
          </a:p>
        </p:txBody>
      </p:sp>
      <p:graphicFrame>
        <p:nvGraphicFramePr>
          <p:cNvPr id="3" name="Content Placeholder 3"/>
          <p:cNvGraphicFramePr>
            <a:graphicFrameLocks/>
          </p:cNvGraphicFramePr>
          <p:nvPr>
            <p:extLst>
              <p:ext uri="{D42A27DB-BD31-4B8C-83A1-F6EECF244321}">
                <p14:modId xmlns:p14="http://schemas.microsoft.com/office/powerpoint/2010/main" val="3739293803"/>
              </p:ext>
            </p:extLst>
          </p:nvPr>
        </p:nvGraphicFramePr>
        <p:xfrm>
          <a:off x="803564" y="1914236"/>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19236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97236" y="607148"/>
            <a:ext cx="5857381" cy="10661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Digital Library Ref Model</a:t>
            </a:r>
          </a:p>
        </p:txBody>
      </p:sp>
      <p:pic>
        <p:nvPicPr>
          <p:cNvPr id="3"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2699"/>
          <a:stretch/>
        </p:blipFill>
        <p:spPr bwMode="auto">
          <a:xfrm>
            <a:off x="839353" y="1479505"/>
            <a:ext cx="7465295" cy="44700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757548" y="6044540"/>
            <a:ext cx="5628904" cy="646331"/>
          </a:xfrm>
          <a:prstGeom prst="rect">
            <a:avLst/>
          </a:prstGeom>
          <a:noFill/>
        </p:spPr>
        <p:txBody>
          <a:bodyPr wrap="square" rtlCol="0">
            <a:spAutoFit/>
          </a:bodyPr>
          <a:lstStyle/>
          <a:p>
            <a:r>
              <a:rPr lang="en-GB" dirty="0"/>
              <a:t>Fig. II.2.16 Policy Domain Concept Map: Policies’ Hierarchy </a:t>
            </a:r>
          </a:p>
          <a:p>
            <a:endParaRPr lang="en-GB" dirty="0"/>
          </a:p>
        </p:txBody>
      </p:sp>
    </p:spTree>
    <p:extLst>
      <p:ext uri="{BB962C8B-B14F-4D97-AF65-F5344CB8AC3E}">
        <p14:creationId xmlns:p14="http://schemas.microsoft.com/office/powerpoint/2010/main" val="3692094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34182" y="376237"/>
            <a:ext cx="5552582" cy="136943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Benefits of Developing a DP Policy</a:t>
            </a:r>
          </a:p>
        </p:txBody>
      </p:sp>
      <p:sp>
        <p:nvSpPr>
          <p:cNvPr id="3" name="Content Placeholder 2"/>
          <p:cNvSpPr txBox="1">
            <a:spLocks/>
          </p:cNvSpPr>
          <p:nvPr/>
        </p:nvSpPr>
        <p:spPr>
          <a:xfrm>
            <a:off x="404872" y="1745674"/>
            <a:ext cx="8565186" cy="326736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600" dirty="0"/>
              <a:t>Helps to raise awareness of digital preservation</a:t>
            </a:r>
          </a:p>
          <a:p>
            <a:r>
              <a:rPr lang="en-GB" sz="2600" dirty="0"/>
              <a:t>Guide staff in their activities related to DP</a:t>
            </a:r>
          </a:p>
          <a:p>
            <a:r>
              <a:rPr lang="en-GB" sz="2600" dirty="0"/>
              <a:t>Supports decision making</a:t>
            </a:r>
          </a:p>
          <a:p>
            <a:r>
              <a:rPr lang="en-GB" sz="2600" dirty="0"/>
              <a:t>Helps support a business case for DP solutions</a:t>
            </a:r>
          </a:p>
          <a:p>
            <a:r>
              <a:rPr lang="en-GB" sz="2600" dirty="0"/>
              <a:t>Gains buy-in from senior management</a:t>
            </a:r>
          </a:p>
          <a:p>
            <a:r>
              <a:rPr lang="en-GB" sz="2600" dirty="0"/>
              <a:t>Solidifies commitment of the institution/organisation</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4355" y="4738255"/>
            <a:ext cx="3395290" cy="1825520"/>
          </a:xfrm>
          <a:prstGeom prst="rect">
            <a:avLst/>
          </a:prstGeom>
        </p:spPr>
      </p:pic>
      <p:sp>
        <p:nvSpPr>
          <p:cNvPr id="5" name="TextBox 4"/>
          <p:cNvSpPr txBox="1"/>
          <p:nvPr/>
        </p:nvSpPr>
        <p:spPr>
          <a:xfrm>
            <a:off x="2516919" y="6581001"/>
            <a:ext cx="4341092" cy="276999"/>
          </a:xfrm>
          <a:prstGeom prst="rect">
            <a:avLst/>
          </a:prstGeom>
          <a:noFill/>
        </p:spPr>
        <p:txBody>
          <a:bodyPr wrap="square" rtlCol="0">
            <a:spAutoFit/>
          </a:bodyPr>
          <a:lstStyle/>
          <a:p>
            <a:r>
              <a:rPr lang="en-GB" sz="1200" dirty="0"/>
              <a:t>Illustration by </a:t>
            </a:r>
            <a:r>
              <a:rPr lang="en-GB" sz="1200" dirty="0" err="1"/>
              <a:t>Jørgen</a:t>
            </a:r>
            <a:r>
              <a:rPr lang="en-GB" sz="1200" dirty="0"/>
              <a:t> Stamp digitalbevaring.dk CC BY 2.5 Denmark</a:t>
            </a:r>
          </a:p>
        </p:txBody>
      </p:sp>
    </p:spTree>
    <p:extLst>
      <p:ext uri="{BB962C8B-B14F-4D97-AF65-F5344CB8AC3E}">
        <p14:creationId xmlns:p14="http://schemas.microsoft.com/office/powerpoint/2010/main" val="1760842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63492" y="376238"/>
            <a:ext cx="4762872" cy="10661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Developing Your Policy</a:t>
            </a:r>
          </a:p>
        </p:txBody>
      </p:sp>
      <p:graphicFrame>
        <p:nvGraphicFramePr>
          <p:cNvPr id="3" name="Content Placeholder 3"/>
          <p:cNvGraphicFramePr>
            <a:graphicFrameLocks/>
          </p:cNvGraphicFramePr>
          <p:nvPr>
            <p:extLst>
              <p:ext uri="{D42A27DB-BD31-4B8C-83A1-F6EECF244321}">
                <p14:modId xmlns:p14="http://schemas.microsoft.com/office/powerpoint/2010/main" val="184535433"/>
              </p:ext>
            </p:extLst>
          </p:nvPr>
        </p:nvGraphicFramePr>
        <p:xfrm>
          <a:off x="447964" y="1724943"/>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2450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41818" y="413183"/>
            <a:ext cx="5811199" cy="146179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err="1"/>
              <a:t>Jisc</a:t>
            </a:r>
            <a:r>
              <a:rPr lang="en-GB" dirty="0"/>
              <a:t> Digital Preservation Policies Study</a:t>
            </a:r>
          </a:p>
        </p:txBody>
      </p:sp>
      <p:sp>
        <p:nvSpPr>
          <p:cNvPr id="3" name="Content Placeholder 2"/>
          <p:cNvSpPr txBox="1">
            <a:spLocks/>
          </p:cNvSpPr>
          <p:nvPr/>
        </p:nvSpPr>
        <p:spPr>
          <a:xfrm>
            <a:off x="604982" y="2265219"/>
            <a:ext cx="8229600" cy="3987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Outline model for DP Policies</a:t>
            </a:r>
          </a:p>
          <a:p>
            <a:r>
              <a:rPr lang="en-GB" dirty="0"/>
              <a:t>Analyse role of DP in supporting and delivering key strategies for HEIs</a:t>
            </a:r>
          </a:p>
          <a:p>
            <a:r>
              <a:rPr lang="en-GB" dirty="0"/>
              <a:t>Produced two tools:</a:t>
            </a:r>
          </a:p>
          <a:p>
            <a:pPr lvl="1"/>
            <a:r>
              <a:rPr lang="en-GB" dirty="0"/>
              <a:t>Model/framework</a:t>
            </a:r>
          </a:p>
          <a:p>
            <a:pPr lvl="1"/>
            <a:r>
              <a:rPr lang="en-GB" dirty="0"/>
              <a:t>Mappings to other institutional policies/strategies</a:t>
            </a:r>
          </a:p>
          <a:p>
            <a:r>
              <a:rPr lang="en-GB" dirty="0">
                <a:hlinkClick r:id="rId2"/>
              </a:rPr>
              <a:t>http://www.jisc.ac.uk/publications/reports/2008/jiscpolicyfinalreport.aspx</a:t>
            </a:r>
            <a:r>
              <a:rPr lang="en-GB" dirty="0"/>
              <a:t> </a:t>
            </a:r>
          </a:p>
        </p:txBody>
      </p:sp>
    </p:spTree>
    <p:extLst>
      <p:ext uri="{BB962C8B-B14F-4D97-AF65-F5344CB8AC3E}">
        <p14:creationId xmlns:p14="http://schemas.microsoft.com/office/powerpoint/2010/main" val="17485785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49A12ADEB0E794F9A53CB1E6BDEBEF9" ma:contentTypeVersion="2" ma:contentTypeDescription="Create a new document." ma:contentTypeScope="" ma:versionID="7983560228525d04e20844e66bd1922d">
  <xsd:schema xmlns:xsd="http://www.w3.org/2001/XMLSchema" xmlns:xs="http://www.w3.org/2001/XMLSchema" xmlns:p="http://schemas.microsoft.com/office/2006/metadata/properties" xmlns:ns2="e3cce8e0-2e05-4967-9afc-6d8fd6e34cbf" targetNamespace="http://schemas.microsoft.com/office/2006/metadata/properties" ma:root="true" ma:fieldsID="5bed088e7bede50c134824f3be36690c" ns2:_="">
    <xsd:import namespace="e3cce8e0-2e05-4967-9afc-6d8fd6e34cbf"/>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ce8e0-2e05-4967-9afc-6d8fd6e34cb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823910E-CF37-4CD4-807F-41A8351B9A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cce8e0-2e05-4967-9afc-6d8fd6e34c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BBFAFB0-43B8-4E15-A23D-1C9D9FF8FA3B}">
  <ds:schemaRefs>
    <ds:schemaRef ds:uri="http://purl.org/dc/dcmitype/"/>
    <ds:schemaRef ds:uri="http://schemas.microsoft.com/office/infopath/2007/PartnerControls"/>
    <ds:schemaRef ds:uri="http://purl.org/dc/elements/1.1/"/>
    <ds:schemaRef ds:uri="http://schemas.microsoft.com/office/2006/metadata/properties"/>
    <ds:schemaRef ds:uri="e3cce8e0-2e05-4967-9afc-6d8fd6e34cbf"/>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934437D-261F-4879-9D46-674EB486AA3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3889</TotalTime>
  <Words>1310</Words>
  <Application>Microsoft Office PowerPoint</Application>
  <PresentationFormat>On-screen Show (4:3)</PresentationFormat>
  <Paragraphs>233</Paragraphs>
  <Slides>19</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 Writing a Digital  Preservation Policy</vt:lpstr>
      <vt:lpstr>What is a Policy?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Digital Preservation</dc:title>
  <dc:creator>Paul</dc:creator>
  <cp:lastModifiedBy>Sara Thomson</cp:lastModifiedBy>
  <cp:revision>254</cp:revision>
  <dcterms:created xsi:type="dcterms:W3CDTF">2016-03-02T16:49:36Z</dcterms:created>
  <dcterms:modified xsi:type="dcterms:W3CDTF">2016-11-15T14:23:08Z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0x010100749A12ADEB0E794F9A53CB1E6BDEBEF9</vt:lpwstr>
  </property>
</Properties>
</file>