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4"/>
  </p:sldMasterIdLst>
  <p:notesMasterIdLst>
    <p:notesMasterId r:id="rId46"/>
  </p:notesMasterIdLst>
  <p:handoutMasterIdLst>
    <p:handoutMasterId r:id="rId47"/>
  </p:handoutMasterIdLst>
  <p:sldIdLst>
    <p:sldId id="583" r:id="rId5"/>
    <p:sldId id="584" r:id="rId6"/>
    <p:sldId id="586" r:id="rId7"/>
    <p:sldId id="587" r:id="rId8"/>
    <p:sldId id="588" r:id="rId9"/>
    <p:sldId id="589" r:id="rId10"/>
    <p:sldId id="638" r:id="rId11"/>
    <p:sldId id="637" r:id="rId12"/>
    <p:sldId id="636" r:id="rId13"/>
    <p:sldId id="578" r:id="rId14"/>
    <p:sldId id="590" r:id="rId15"/>
    <p:sldId id="592" r:id="rId16"/>
    <p:sldId id="591" r:id="rId17"/>
    <p:sldId id="593" r:id="rId18"/>
    <p:sldId id="605" r:id="rId19"/>
    <p:sldId id="627" r:id="rId20"/>
    <p:sldId id="623" r:id="rId21"/>
    <p:sldId id="597" r:id="rId22"/>
    <p:sldId id="598" r:id="rId23"/>
    <p:sldId id="599" r:id="rId24"/>
    <p:sldId id="600" r:id="rId25"/>
    <p:sldId id="624" r:id="rId26"/>
    <p:sldId id="625" r:id="rId27"/>
    <p:sldId id="604" r:id="rId28"/>
    <p:sldId id="595" r:id="rId29"/>
    <p:sldId id="603" r:id="rId30"/>
    <p:sldId id="596" r:id="rId31"/>
    <p:sldId id="613" r:id="rId32"/>
    <p:sldId id="615" r:id="rId33"/>
    <p:sldId id="614" r:id="rId34"/>
    <p:sldId id="628" r:id="rId35"/>
    <p:sldId id="617" r:id="rId36"/>
    <p:sldId id="616" r:id="rId37"/>
    <p:sldId id="619" r:id="rId38"/>
    <p:sldId id="639" r:id="rId39"/>
    <p:sldId id="640" r:id="rId40"/>
    <p:sldId id="621" r:id="rId41"/>
    <p:sldId id="626" r:id="rId42"/>
    <p:sldId id="524" r:id="rId43"/>
    <p:sldId id="622" r:id="rId44"/>
    <p:sldId id="585" r:id="rId45"/>
  </p:sldIdLst>
  <p:sldSz cx="9144000" cy="5143500" type="screen16x9"/>
  <p:notesSz cx="68580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76FF"/>
    <a:srgbClr val="5D84FF"/>
    <a:srgbClr val="3366FF"/>
    <a:srgbClr val="6699FF"/>
    <a:srgbClr val="0066FF"/>
    <a:srgbClr val="3399FF"/>
    <a:srgbClr val="0A74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17" autoAdjust="0"/>
  </p:normalViewPr>
  <p:slideViewPr>
    <p:cSldViewPr snapToGrid="0">
      <p:cViewPr varScale="1">
        <p:scale>
          <a:sx n="78" d="100"/>
          <a:sy n="78" d="100"/>
        </p:scale>
        <p:origin x="1176" y="102"/>
      </p:cViewPr>
      <p:guideLst>
        <p:guide orient="horz" pos="1620"/>
        <p:guide pos="2880"/>
      </p:guideLst>
    </p:cSldViewPr>
  </p:slideViewPr>
  <p:notesTextViewPr>
    <p:cViewPr>
      <p:scale>
        <a:sx n="1" d="1"/>
        <a:sy n="1" d="1"/>
      </p:scale>
      <p:origin x="0" y="-1506"/>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592"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842" y="1"/>
            <a:ext cx="2971592" cy="464980"/>
          </a:xfrm>
          <a:prstGeom prst="rect">
            <a:avLst/>
          </a:prstGeom>
        </p:spPr>
        <p:txBody>
          <a:bodyPr vert="horz" lIns="91440" tIns="45720" rIns="91440" bIns="45720" rtlCol="0"/>
          <a:lstStyle>
            <a:lvl1pPr algn="r">
              <a:defRPr sz="1200"/>
            </a:lvl1pPr>
          </a:lstStyle>
          <a:p>
            <a:fld id="{35C9C3EA-1CED-4A9F-80E1-3AE7CF1D1D06}" type="datetimeFigureOut">
              <a:rPr lang="en-US" smtClean="0"/>
              <a:pPr/>
              <a:t>4/23/2018</a:t>
            </a:fld>
            <a:endParaRPr lang="en-US"/>
          </a:p>
        </p:txBody>
      </p:sp>
      <p:sp>
        <p:nvSpPr>
          <p:cNvPr id="4" name="Footer Placeholder 3"/>
          <p:cNvSpPr>
            <a:spLocks noGrp="1"/>
          </p:cNvSpPr>
          <p:nvPr>
            <p:ph type="ftr" sz="quarter" idx="2"/>
          </p:nvPr>
        </p:nvSpPr>
        <p:spPr>
          <a:xfrm>
            <a:off x="0" y="8829823"/>
            <a:ext cx="2971592"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842" y="8829823"/>
            <a:ext cx="2971592" cy="464980"/>
          </a:xfrm>
          <a:prstGeom prst="rect">
            <a:avLst/>
          </a:prstGeom>
        </p:spPr>
        <p:txBody>
          <a:bodyPr vert="horz" lIns="91440" tIns="45720" rIns="91440" bIns="45720" rtlCol="0" anchor="b"/>
          <a:lstStyle>
            <a:lvl1pPr algn="r">
              <a:defRPr sz="1200"/>
            </a:lvl1pPr>
          </a:lstStyle>
          <a:p>
            <a:fld id="{6D9A1839-73EB-4B7E-A4E3-086551F2F571}" type="slidenum">
              <a:rPr lang="en-US" smtClean="0"/>
              <a:pPr/>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1" y="4415791"/>
            <a:ext cx="5486399" cy="4183380"/>
          </a:xfrm>
          <a:prstGeom prst="rect">
            <a:avLst/>
          </a:prstGeom>
        </p:spPr>
        <p:txBody>
          <a:bodyPr lIns="92476" tIns="92476" rIns="92476" bIns="92476"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r>
              <a:rPr lang="en-US" dirty="0"/>
              <a:t>Curriculum created by Jaime</a:t>
            </a:r>
            <a:r>
              <a:rPr lang="en-US" baseline="0" dirty="0"/>
              <a:t> Schumacher and the POWRR team</a:t>
            </a:r>
            <a:endParaRPr dirty="0"/>
          </a:p>
        </p:txBody>
      </p:sp>
    </p:spTree>
    <p:extLst>
      <p:ext uri="{BB962C8B-B14F-4D97-AF65-F5344CB8AC3E}">
        <p14:creationId xmlns:p14="http://schemas.microsoft.com/office/powerpoint/2010/main" val="3118419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r>
              <a:rPr lang="en-US" b="1" dirty="0" smtClean="0"/>
              <a:t>BACK</a:t>
            </a:r>
            <a:r>
              <a:rPr lang="en-US" b="1" baseline="0" dirty="0" smtClean="0"/>
              <a:t> TO OUR REGULARLY SCHEDULED PROGRAMMING………</a:t>
            </a:r>
          </a:p>
          <a:p>
            <a:r>
              <a:rPr lang="en-US" dirty="0" smtClean="0"/>
              <a:t>We </a:t>
            </a:r>
            <a:r>
              <a:rPr lang="en-US" dirty="0"/>
              <a:t>could pull a sample case study</a:t>
            </a:r>
            <a:r>
              <a:rPr lang="en-US" baseline="0" dirty="0"/>
              <a:t> from any one of these types of use cases…there are endless flavors of each type!! Today we are going to use Case Study from a Backlog</a:t>
            </a:r>
            <a:endParaRPr dirty="0"/>
          </a:p>
        </p:txBody>
      </p:sp>
    </p:spTree>
    <p:extLst>
      <p:ext uri="{BB962C8B-B14F-4D97-AF65-F5344CB8AC3E}">
        <p14:creationId xmlns:p14="http://schemas.microsoft.com/office/powerpoint/2010/main" val="31840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pPr marL="0" indent="0">
              <a:lnSpc>
                <a:spcPct val="150000"/>
              </a:lnSpc>
              <a:buFont typeface="+mj-lt"/>
              <a:buNone/>
            </a:pPr>
            <a:r>
              <a:rPr lang="en-US" sz="1100" b="1" dirty="0"/>
              <a:t>To</a:t>
            </a:r>
            <a:r>
              <a:rPr lang="en-US" sz="1100" b="1" baseline="0" dirty="0"/>
              <a:t> keep it fun, let’s say it is a collection of materials associated with the Archive’s beloved animal residents! through the years. The physical collections contains:</a:t>
            </a:r>
          </a:p>
          <a:p>
            <a:pPr marL="0" indent="0">
              <a:lnSpc>
                <a:spcPct val="150000"/>
              </a:lnSpc>
              <a:buFont typeface="+mj-lt"/>
              <a:buNone/>
            </a:pPr>
            <a:r>
              <a:rPr lang="en-US" sz="1100" b="1" baseline="0" dirty="0"/>
              <a:t>news articles</a:t>
            </a:r>
          </a:p>
          <a:p>
            <a:pPr marL="0" indent="0">
              <a:lnSpc>
                <a:spcPct val="150000"/>
              </a:lnSpc>
              <a:buFont typeface="+mj-lt"/>
              <a:buNone/>
            </a:pPr>
            <a:r>
              <a:rPr lang="en-US" sz="1100" b="1" baseline="0" dirty="0"/>
              <a:t>programs from local events</a:t>
            </a:r>
          </a:p>
          <a:p>
            <a:pPr marL="0" indent="0">
              <a:lnSpc>
                <a:spcPct val="150000"/>
              </a:lnSpc>
              <a:buFont typeface="+mj-lt"/>
              <a:buNone/>
            </a:pPr>
            <a:r>
              <a:rPr lang="en-US" sz="1100" b="1" baseline="0" dirty="0"/>
              <a:t>Photographs</a:t>
            </a:r>
          </a:p>
          <a:p>
            <a:pPr marL="0" indent="0">
              <a:lnSpc>
                <a:spcPct val="150000"/>
              </a:lnSpc>
              <a:buFont typeface="+mj-lt"/>
              <a:buNone/>
            </a:pPr>
            <a:r>
              <a:rPr lang="en-US" sz="1100" b="1" baseline="0" dirty="0"/>
              <a:t>Medical records from vet appointments</a:t>
            </a:r>
          </a:p>
          <a:p>
            <a:pPr marL="0" indent="0">
              <a:lnSpc>
                <a:spcPct val="150000"/>
              </a:lnSpc>
              <a:buFont typeface="+mj-lt"/>
              <a:buNone/>
            </a:pPr>
            <a:r>
              <a:rPr lang="en-US" sz="1100" b="1" baseline="0" dirty="0"/>
              <a:t>the manuscripts and associated materials of a best-selling children’s book entitled “Orbit the Cat Saves the Archives”</a:t>
            </a:r>
          </a:p>
          <a:p>
            <a:pPr marL="0" indent="0">
              <a:lnSpc>
                <a:spcPct val="150000"/>
              </a:lnSpc>
              <a:buFont typeface="+mj-lt"/>
              <a:buNone/>
            </a:pPr>
            <a:r>
              <a:rPr lang="en-US" sz="1100" b="1" baseline="0" dirty="0"/>
              <a:t>the occasional piece of fashionable cat clothing</a:t>
            </a:r>
          </a:p>
          <a:p>
            <a:pPr marL="0" indent="0">
              <a:lnSpc>
                <a:spcPct val="150000"/>
              </a:lnSpc>
              <a:buFont typeface="+mj-lt"/>
              <a:buNone/>
            </a:pPr>
            <a:r>
              <a:rPr lang="en-US" sz="1100" b="1" baseline="0" dirty="0"/>
              <a:t>It also contains some CD’s and a few floppy disks. Some are labeled, some are not. </a:t>
            </a:r>
          </a:p>
          <a:p>
            <a:pPr marL="0" indent="0">
              <a:lnSpc>
                <a:spcPct val="150000"/>
              </a:lnSpc>
              <a:buFont typeface="+mj-lt"/>
              <a:buNone/>
            </a:pPr>
            <a:r>
              <a:rPr lang="en-US" sz="1100" b="1" baseline="0" dirty="0"/>
              <a:t>This collection has an associated record in Archon, but the description for the box containing the digital media simply states “CD’s and Floppy Disks- unknown content”</a:t>
            </a:r>
            <a:endParaRPr lang="en-US" sz="1100" b="1" dirty="0"/>
          </a:p>
          <a:p>
            <a:pPr lvl="0" rtl="0">
              <a:buNone/>
            </a:pPr>
            <a:endParaRPr lang="en" dirty="0">
              <a:solidFill>
                <a:schemeClr val="dk1"/>
              </a:solidFill>
            </a:endParaRPr>
          </a:p>
          <a:p>
            <a:endParaRPr dirty="0"/>
          </a:p>
        </p:txBody>
      </p:sp>
    </p:spTree>
    <p:extLst>
      <p:ext uri="{BB962C8B-B14F-4D97-AF65-F5344CB8AC3E}">
        <p14:creationId xmlns:p14="http://schemas.microsoft.com/office/powerpoint/2010/main" val="3371527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pPr lvl="0" rtl="0">
              <a:buNone/>
            </a:pPr>
            <a:endParaRPr lang="en" dirty="0">
              <a:solidFill>
                <a:schemeClr val="dk1"/>
              </a:solidFill>
            </a:endParaRPr>
          </a:p>
          <a:p>
            <a:r>
              <a:rPr lang="en-US" baseline="0" dirty="0"/>
              <a:t>1.) Inventory can be as simple as creating a spreadsheet. </a:t>
            </a:r>
            <a:r>
              <a:rPr lang="en-US" b="1" baseline="0" dirty="0"/>
              <a:t>Stanford</a:t>
            </a:r>
            <a:r>
              <a:rPr lang="en-US" baseline="0" dirty="0"/>
              <a:t> recently switched back to using a spreadsheet for documenting their born-digital material (https://saaers.wordpress.com/2016/04/19/recent-changes-in-how-stanford-university-libraries-is-documenting-born-digital-processing/) </a:t>
            </a:r>
          </a:p>
          <a:p>
            <a:r>
              <a:rPr lang="en-US" baseline="0" dirty="0" smtClean="0"/>
              <a:t>2</a:t>
            </a:r>
            <a:r>
              <a:rPr lang="en-US" baseline="0" dirty="0"/>
              <a:t>.) Run accessioning tools and move to stable carrier (these tools help tell you what you have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Consider using a clean machine and/or</a:t>
            </a:r>
            <a:r>
              <a:rPr lang="en-US" baseline="0" dirty="0"/>
              <a:t> </a:t>
            </a:r>
            <a:r>
              <a:rPr lang="en-US" b="1" baseline="0" dirty="0" err="1"/>
              <a:t>writeblocker</a:t>
            </a:r>
            <a:r>
              <a:rPr lang="en-US" b="1" baseline="0" dirty="0"/>
              <a:t> </a:t>
            </a:r>
            <a:r>
              <a:rPr lang="en-US" baseline="0" dirty="0"/>
              <a:t>– </a:t>
            </a:r>
            <a:r>
              <a:rPr lang="en-US" b="1" baseline="0" dirty="0"/>
              <a:t>Dorothea’s PROUD tech module will talk about this more!!!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As you walk the workflow, you’ll have to make decisions like: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Calibri" panose="020F0502020204030204" pitchFamily="34" charset="0"/>
              </a:rPr>
              <a:t>Do we keep original media?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Calibri" panose="020F0502020204030204" pitchFamily="34" charset="0"/>
              </a:rPr>
              <a:t>Do we add a note in Archon</a:t>
            </a:r>
            <a:r>
              <a:rPr lang="en-US" baseline="0" dirty="0">
                <a:solidFill>
                  <a:schemeClr val="tx1"/>
                </a:solidFill>
                <a:latin typeface="Calibri" panose="020F0502020204030204" pitchFamily="34" charset="0"/>
              </a:rPr>
              <a:t> that the materials have been harvested and placed in *a location*?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latin typeface="Calibri" panose="020F0502020204030204" pitchFamily="34" charset="0"/>
              </a:rPr>
              <a:t>Update finding aid?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latin typeface="Calibri" panose="020F0502020204030204" pitchFamily="34" charset="0"/>
              </a:rPr>
              <a:t>Other decisions?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latin typeface="Calibri" panose="020F0502020204030204" pitchFamily="34" charset="0"/>
              </a:rPr>
              <a:t>Don’t let BIG decisions = game over…..sometimes your decision can be to NOR make a decision…just make sure </a:t>
            </a:r>
            <a:r>
              <a:rPr lang="en-US" b="1" baseline="0" dirty="0">
                <a:solidFill>
                  <a:schemeClr val="tx1"/>
                </a:solidFill>
                <a:latin typeface="Calibri" panose="020F0502020204030204" pitchFamily="34" charset="0"/>
              </a:rPr>
              <a:t>you document what </a:t>
            </a:r>
            <a:r>
              <a:rPr lang="en-US" baseline="0" dirty="0">
                <a:solidFill>
                  <a:schemeClr val="tx1"/>
                </a:solidFill>
                <a:latin typeface="Calibri" panose="020F0502020204030204" pitchFamily="34" charset="0"/>
              </a:rPr>
              <a:t>decision you are putting off and why </a:t>
            </a:r>
            <a:r>
              <a:rPr lang="en-US" b="1" baseline="0" dirty="0">
                <a:solidFill>
                  <a:schemeClr val="tx1"/>
                </a:solidFill>
                <a:latin typeface="Calibri" panose="020F0502020204030204" pitchFamily="34" charset="0"/>
              </a:rPr>
              <a:t>in your procedures/workflow/job aid document </a:t>
            </a:r>
            <a:r>
              <a:rPr lang="en-US" baseline="0" dirty="0">
                <a:solidFill>
                  <a:schemeClr val="tx1"/>
                </a:solidFill>
                <a:latin typeface="Calibri" panose="020F0502020204030204" pitchFamily="34" charset="0"/>
              </a:rPr>
              <a:t>so it can be re-visited later!!! </a:t>
            </a:r>
            <a:r>
              <a:rPr lang="en-US" b="1" baseline="0" dirty="0">
                <a:solidFill>
                  <a:schemeClr val="tx1"/>
                </a:solidFill>
                <a:latin typeface="Calibri" panose="020F0502020204030204" pitchFamily="34" charset="0"/>
              </a:rPr>
              <a:t>Maybe use your POWRR plan for now????</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NOTE</a:t>
            </a:r>
            <a:r>
              <a:rPr lang="en-US" sz="1100" b="1" dirty="0"/>
              <a:t>: This is only ONE way to do this… Everyone’s workflow will be different, because</a:t>
            </a:r>
            <a:r>
              <a:rPr lang="en-US" sz="1100" b="1" baseline="0" dirty="0"/>
              <a:t> LOCAL PRACTICE</a:t>
            </a:r>
            <a:r>
              <a:rPr lang="en-US" sz="1100" b="1" dirty="0"/>
              <a:t>! Your</a:t>
            </a:r>
            <a:r>
              <a:rPr lang="en-US" sz="1100" b="1" baseline="0" dirty="0"/>
              <a:t> workflow now likely will very different from your workflow 18 months from now!</a:t>
            </a:r>
            <a:r>
              <a:rPr lang="en-US" sz="1100" b="1"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Calibri" panose="020F0502020204030204" pitchFamily="34" charset="0"/>
            </a:endParaRPr>
          </a:p>
          <a:p>
            <a:endParaRPr lang="en-US" dirty="0"/>
          </a:p>
          <a:p>
            <a:endParaRPr dirty="0"/>
          </a:p>
        </p:txBody>
      </p:sp>
    </p:spTree>
    <p:extLst>
      <p:ext uri="{BB962C8B-B14F-4D97-AF65-F5344CB8AC3E}">
        <p14:creationId xmlns:p14="http://schemas.microsoft.com/office/powerpoint/2010/main" val="2621655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pPr lvl="0" rtl="0">
              <a:buNone/>
            </a:pPr>
            <a:endParaRPr lang="en" dirty="0">
              <a:solidFill>
                <a:schemeClr val="dk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chemeClr val="tx1"/>
              </a:solidFill>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Calibri" panose="020F0502020204030204" pitchFamily="34" charset="0"/>
            </a:endParaRPr>
          </a:p>
          <a:p>
            <a:endParaRPr lang="en-US" dirty="0"/>
          </a:p>
          <a:p>
            <a:endParaRPr dirty="0"/>
          </a:p>
        </p:txBody>
      </p:sp>
    </p:spTree>
    <p:extLst>
      <p:ext uri="{BB962C8B-B14F-4D97-AF65-F5344CB8AC3E}">
        <p14:creationId xmlns:p14="http://schemas.microsoft.com/office/powerpoint/2010/main" val="1783588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pPr lvl="0" rtl="0">
              <a:buNone/>
            </a:pPr>
            <a:endParaRPr lang="en" dirty="0">
              <a:solidFill>
                <a:schemeClr val="dk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latin typeface="Calibri" panose="020F0502020204030204" pitchFamily="34" charset="0"/>
              </a:rPr>
              <a:t>Other </a:t>
            </a:r>
            <a:r>
              <a:rPr lang="en-US" baseline="0" dirty="0" smtClean="0">
                <a:solidFill>
                  <a:schemeClr val="tx1"/>
                </a:solidFill>
                <a:latin typeface="Calibri" panose="020F0502020204030204" pitchFamily="34" charset="0"/>
              </a:rPr>
              <a:t>fields?</a:t>
            </a:r>
            <a:endParaRPr lang="en-US" baseline="0" dirty="0">
              <a:solidFill>
                <a:schemeClr val="tx1"/>
              </a:solidFill>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latin typeface="Calibri" panose="020F0502020204030204" pitchFamily="34" charset="0"/>
              </a:rPr>
              <a:t>Don’t </a:t>
            </a:r>
            <a:r>
              <a:rPr lang="en-US" baseline="0" dirty="0" smtClean="0">
                <a:solidFill>
                  <a:schemeClr val="tx1"/>
                </a:solidFill>
                <a:latin typeface="Calibri" panose="020F0502020204030204" pitchFamily="34" charset="0"/>
              </a:rPr>
              <a:t>let </a:t>
            </a:r>
            <a:r>
              <a:rPr lang="en-US" baseline="0" dirty="0">
                <a:solidFill>
                  <a:schemeClr val="tx1"/>
                </a:solidFill>
                <a:latin typeface="Calibri" panose="020F0502020204030204" pitchFamily="34" charset="0"/>
              </a:rPr>
              <a:t>decisions = game over…..sometimes your decision can be to </a:t>
            </a:r>
            <a:r>
              <a:rPr lang="en-US" baseline="0" dirty="0" smtClean="0">
                <a:solidFill>
                  <a:schemeClr val="tx1"/>
                </a:solidFill>
                <a:latin typeface="Calibri" panose="020F0502020204030204" pitchFamily="34" charset="0"/>
              </a:rPr>
              <a:t>NOT </a:t>
            </a:r>
            <a:r>
              <a:rPr lang="en-US" baseline="0" dirty="0">
                <a:solidFill>
                  <a:schemeClr val="tx1"/>
                </a:solidFill>
                <a:latin typeface="Calibri" panose="020F0502020204030204" pitchFamily="34" charset="0"/>
              </a:rPr>
              <a:t>make a decision…just make sure you document what decision you are putting off and why in your procedures/workflow/job aid document so it can be re-visited </a:t>
            </a:r>
            <a:r>
              <a:rPr lang="en-US" baseline="0" dirty="0" smtClean="0">
                <a:solidFill>
                  <a:schemeClr val="tx1"/>
                </a:solidFill>
                <a:latin typeface="Calibri" panose="020F0502020204030204" pitchFamily="34" charset="0"/>
              </a:rPr>
              <a:t>later</a:t>
            </a:r>
            <a:r>
              <a:rPr lang="en-US" baseline="0" dirty="0">
                <a:solidFill>
                  <a:schemeClr val="tx1"/>
                </a:solidFill>
                <a:latin typeface="Calibri" panose="020F050202020403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chemeClr val="tx1"/>
              </a:solidFill>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latin typeface="Calibri" panose="020F0502020204030204" pitchFamily="34" charset="0"/>
              </a:rPr>
              <a:t>OPEN SPREADSHEET and start filling in (it’s already started)</a:t>
            </a:r>
            <a:endParaRPr lang="en-US" dirty="0">
              <a:solidFill>
                <a:schemeClr val="tx1"/>
              </a:solidFill>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Calibri" panose="020F0502020204030204" pitchFamily="34" charset="0"/>
            </a:endParaRPr>
          </a:p>
          <a:p>
            <a:endParaRPr lang="en-US" dirty="0"/>
          </a:p>
          <a:p>
            <a:endParaRPr dirty="0"/>
          </a:p>
        </p:txBody>
      </p:sp>
    </p:spTree>
    <p:extLst>
      <p:ext uri="{BB962C8B-B14F-4D97-AF65-F5344CB8AC3E}">
        <p14:creationId xmlns:p14="http://schemas.microsoft.com/office/powerpoint/2010/main" val="3140278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endParaRPr dirty="0"/>
          </a:p>
        </p:txBody>
      </p:sp>
    </p:spTree>
    <p:extLst>
      <p:ext uri="{BB962C8B-B14F-4D97-AF65-F5344CB8AC3E}">
        <p14:creationId xmlns:p14="http://schemas.microsoft.com/office/powerpoint/2010/main" val="552758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endParaRPr dirty="0"/>
          </a:p>
        </p:txBody>
      </p:sp>
    </p:spTree>
    <p:extLst>
      <p:ext uri="{BB962C8B-B14F-4D97-AF65-F5344CB8AC3E}">
        <p14:creationId xmlns:p14="http://schemas.microsoft.com/office/powerpoint/2010/main" val="1631433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pPr lvl="0" rtl="0">
              <a:buNone/>
            </a:pPr>
            <a:r>
              <a:rPr lang="en-US" dirty="0">
                <a:solidFill>
                  <a:schemeClr val="dk1"/>
                </a:solidFill>
              </a:rPr>
              <a:t>If it isn’t already running on their machines!!!!</a:t>
            </a:r>
            <a:endParaRPr lang="en-US" dirty="0">
              <a:solidFill>
                <a:schemeClr val="tx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dk1"/>
                </a:solidFill>
              </a:rPr>
              <a:t>Now switch to </a:t>
            </a:r>
            <a:r>
              <a:rPr lang="en-US" dirty="0" err="1">
                <a:solidFill>
                  <a:schemeClr val="dk1"/>
                </a:solidFill>
              </a:rPr>
              <a:t>DataAccessioner</a:t>
            </a:r>
            <a:endParaRPr lang="en-US" dirty="0">
              <a:solidFill>
                <a:schemeClr val="tx1"/>
              </a:solidFill>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Calibri" panose="020F0502020204030204" pitchFamily="34" charset="0"/>
            </a:endParaRPr>
          </a:p>
          <a:p>
            <a:endParaRPr lang="en-US" dirty="0"/>
          </a:p>
          <a:p>
            <a:endParaRPr dirty="0"/>
          </a:p>
        </p:txBody>
      </p:sp>
    </p:spTree>
    <p:extLst>
      <p:ext uri="{BB962C8B-B14F-4D97-AF65-F5344CB8AC3E}">
        <p14:creationId xmlns:p14="http://schemas.microsoft.com/office/powerpoint/2010/main" val="1942392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100" b="0" i="0" u="none" strike="noStrike" cap="none" dirty="0" smtClean="0">
                <a:solidFill>
                  <a:schemeClr val="dk1"/>
                </a:solidFill>
                <a:latin typeface="+mn-lt"/>
                <a:ea typeface="Arial"/>
                <a:cs typeface="Arial"/>
                <a:sym typeface="Arial"/>
              </a:rPr>
              <a:t>INTERLUDE HMMMMMMMM</a:t>
            </a:r>
          </a:p>
          <a:p>
            <a:endParaRPr lang="en-US" dirty="0" smtClean="0"/>
          </a:p>
          <a:p>
            <a:r>
              <a:rPr lang="en-US" dirty="0" smtClean="0"/>
              <a:t>XML</a:t>
            </a:r>
            <a:r>
              <a:rPr lang="en-US" baseline="0" dirty="0" smtClean="0"/>
              <a:t> </a:t>
            </a:r>
            <a:r>
              <a:rPr lang="en-US" baseline="0" dirty="0"/>
              <a:t>is an acronym for </a:t>
            </a:r>
            <a:r>
              <a:rPr lang="en-US" baseline="0" dirty="0" err="1"/>
              <a:t>e</a:t>
            </a:r>
            <a:r>
              <a:rPr lang="en-US" u="sng" baseline="0" dirty="0" err="1"/>
              <a:t>X</a:t>
            </a:r>
            <a:r>
              <a:rPr lang="en-US" u="none" baseline="0" dirty="0" err="1"/>
              <a:t>tensible</a:t>
            </a:r>
            <a:r>
              <a:rPr lang="en-US" u="none" baseline="0" dirty="0"/>
              <a:t> </a:t>
            </a:r>
            <a:r>
              <a:rPr lang="en-US" u="sng" baseline="0" dirty="0"/>
              <a:t>M</a:t>
            </a:r>
            <a:r>
              <a:rPr lang="en-US" u="none" baseline="0" dirty="0"/>
              <a:t>arkup </a:t>
            </a:r>
            <a:r>
              <a:rPr lang="en-US" u="sng" baseline="0" dirty="0"/>
              <a:t>L</a:t>
            </a:r>
            <a:r>
              <a:rPr lang="en-US" u="none" baseline="0" dirty="0"/>
              <a:t>anguage.</a:t>
            </a:r>
          </a:p>
          <a:p>
            <a:r>
              <a:rPr lang="en-US" u="none" baseline="0" dirty="0"/>
              <a:t>It is used to store and transport data and was created to be readable by both machines and humans</a:t>
            </a:r>
          </a:p>
          <a:p>
            <a:r>
              <a:rPr lang="en-US" dirty="0"/>
              <a:t>The</a:t>
            </a:r>
            <a:r>
              <a:rPr lang="en-US" baseline="0" dirty="0"/>
              <a:t> basic structure of XML is that all of the data in the file is nested within blocks, that are sectioned off by opening and closing brackets. </a:t>
            </a:r>
            <a:endParaRPr lang="en-US" dirty="0"/>
          </a:p>
          <a:p>
            <a:pPr lvl="0" rtl="0">
              <a:buNone/>
            </a:pPr>
            <a:endParaRPr lang="en" dirty="0">
              <a:solidFill>
                <a:schemeClr val="dk1"/>
              </a:solidFill>
            </a:endParaRPr>
          </a:p>
        </p:txBody>
      </p:sp>
    </p:spTree>
    <p:extLst>
      <p:ext uri="{BB962C8B-B14F-4D97-AF65-F5344CB8AC3E}">
        <p14:creationId xmlns:p14="http://schemas.microsoft.com/office/powerpoint/2010/main" val="1073386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you can see that this is a NOTE</a:t>
            </a:r>
            <a:r>
              <a:rPr lang="en-US" baseline="0" dirty="0"/>
              <a:t> from Jane to John with a heading of “A Note”, and the text of the note stating: “Please bring the work files with you.”  Notice each portion has a matching opening and closing bracket set.  </a:t>
            </a:r>
          </a:p>
          <a:p>
            <a:r>
              <a:rPr lang="en-US" baseline="0" dirty="0"/>
              <a:t>It also helpfully let’s us know what version of XML it’s using…because apparently all things technology change. Fast.</a:t>
            </a:r>
          </a:p>
          <a:p>
            <a:endParaRPr lang="en-US" baseline="0" dirty="0"/>
          </a:p>
          <a:p>
            <a:r>
              <a:rPr lang="en-US" baseline="0" dirty="0"/>
              <a:t>This is how different emails systems can communicate with one another! How Google mail knows which part of the email to display as a subject in the message sent from a completely different software…like AOL *gags*</a:t>
            </a:r>
            <a:endParaRPr lang="en-US" dirty="0"/>
          </a:p>
        </p:txBody>
      </p:sp>
    </p:spTree>
    <p:extLst>
      <p:ext uri="{BB962C8B-B14F-4D97-AF65-F5344CB8AC3E}">
        <p14:creationId xmlns:p14="http://schemas.microsoft.com/office/powerpoint/2010/main" val="2873634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pPr rtl="0" fontAlgn="base"/>
            <a:r>
              <a:rPr lang="en-US" sz="1100" b="0" i="0" u="none" strike="noStrike" kern="1200" dirty="0">
                <a:solidFill>
                  <a:schemeClr val="tx1"/>
                </a:solidFill>
                <a:effectLst/>
                <a:latin typeface="+mn-lt"/>
                <a:ea typeface="+mn-ea"/>
                <a:cs typeface="+mn-cs"/>
              </a:rPr>
              <a:t>Understanding what </a:t>
            </a:r>
            <a:r>
              <a:rPr lang="en-US" sz="1100" b="0" i="0" u="none" strike="noStrike" kern="1200" dirty="0" err="1">
                <a:solidFill>
                  <a:schemeClr val="tx1"/>
                </a:solidFill>
                <a:effectLst/>
                <a:latin typeface="+mn-lt"/>
                <a:ea typeface="+mn-ea"/>
                <a:cs typeface="+mn-cs"/>
              </a:rPr>
              <a:t>eXtensible</a:t>
            </a:r>
            <a:r>
              <a:rPr lang="en-US" sz="1100" b="0" i="0" u="none" strike="noStrike" kern="1200" dirty="0">
                <a:solidFill>
                  <a:schemeClr val="tx1"/>
                </a:solidFill>
                <a:effectLst/>
                <a:latin typeface="+mn-lt"/>
                <a:ea typeface="+mn-ea"/>
                <a:cs typeface="+mn-cs"/>
              </a:rPr>
              <a:t> Markup Language (XML) is and how it is used in digital preservation.</a:t>
            </a:r>
          </a:p>
          <a:p>
            <a:pPr rtl="0" fontAlgn="base"/>
            <a:r>
              <a:rPr lang="en-US" sz="1100" b="0" i="0" u="none" strike="noStrike" kern="1200" dirty="0">
                <a:solidFill>
                  <a:schemeClr val="tx1"/>
                </a:solidFill>
                <a:effectLst/>
                <a:latin typeface="+mn-lt"/>
                <a:ea typeface="+mn-ea"/>
                <a:cs typeface="+mn-cs"/>
              </a:rPr>
              <a:t>Understanding how to acquire and transfer digital files from a source using the tool </a:t>
            </a:r>
            <a:r>
              <a:rPr lang="en-US" sz="1100" b="0" i="0" u="none" strike="noStrike" kern="1200" dirty="0" err="1">
                <a:solidFill>
                  <a:schemeClr val="tx1"/>
                </a:solidFill>
                <a:effectLst/>
                <a:latin typeface="+mn-lt"/>
                <a:ea typeface="+mn-ea"/>
                <a:cs typeface="+mn-cs"/>
              </a:rPr>
              <a:t>DataAccessioner</a:t>
            </a:r>
            <a:r>
              <a:rPr lang="en-US" sz="1100" b="0" i="0" u="none" strike="noStrike" kern="1200" dirty="0">
                <a:solidFill>
                  <a:schemeClr val="tx1"/>
                </a:solidFill>
                <a:effectLst/>
                <a:latin typeface="+mn-lt"/>
                <a:ea typeface="+mn-ea"/>
                <a:cs typeface="+mn-cs"/>
              </a:rPr>
              <a:t>.</a:t>
            </a:r>
          </a:p>
          <a:p>
            <a:pPr rtl="0" fontAlgn="base"/>
            <a:r>
              <a:rPr lang="en-US" sz="1100" b="0" i="0" u="none" strike="noStrike" kern="1200" dirty="0">
                <a:solidFill>
                  <a:schemeClr val="tx1"/>
                </a:solidFill>
                <a:effectLst/>
                <a:latin typeface="+mn-lt"/>
                <a:ea typeface="+mn-ea"/>
                <a:cs typeface="+mn-cs"/>
              </a:rPr>
              <a:t>Understanding what is a file checksum and its relation to digital preservation.</a:t>
            </a:r>
          </a:p>
          <a:p>
            <a:pPr rtl="0" fontAlgn="base"/>
            <a:r>
              <a:rPr lang="en-US" sz="1100" b="0" i="0" u="none" strike="noStrike" kern="1200" dirty="0">
                <a:solidFill>
                  <a:schemeClr val="tx1"/>
                </a:solidFill>
                <a:effectLst/>
                <a:latin typeface="+mn-lt"/>
                <a:ea typeface="+mn-ea"/>
                <a:cs typeface="+mn-cs"/>
              </a:rPr>
              <a:t>Understanding how to create a checksum and check file fixity for a digital file or files using the tool Fixity to confirm that </a:t>
            </a:r>
            <a:r>
              <a:rPr lang="en-US" sz="1100" b="1" i="0" u="none" strike="noStrike" kern="1200" dirty="0">
                <a:solidFill>
                  <a:schemeClr val="tx1"/>
                </a:solidFill>
                <a:effectLst/>
                <a:latin typeface="+mn-lt"/>
                <a:ea typeface="+mn-ea"/>
                <a:cs typeface="+mn-cs"/>
              </a:rPr>
              <a:t>it has not been altered or corrupted.</a:t>
            </a:r>
          </a:p>
          <a:p>
            <a:pPr rtl="0" fontAlgn="base"/>
            <a:r>
              <a:rPr lang="en-US" sz="1100" b="0" i="0" u="none" strike="noStrike" kern="1200" dirty="0">
                <a:solidFill>
                  <a:schemeClr val="tx1"/>
                </a:solidFill>
                <a:effectLst/>
                <a:latin typeface="+mn-lt"/>
                <a:ea typeface="+mn-ea"/>
                <a:cs typeface="+mn-cs"/>
              </a:rPr>
              <a:t>Understanding how to prepare files for upload to a preservation system using the tool Bagger. </a:t>
            </a:r>
          </a:p>
          <a:p>
            <a:endParaRPr dirty="0"/>
          </a:p>
        </p:txBody>
      </p:sp>
    </p:spTree>
    <p:extLst>
      <p:ext uri="{BB962C8B-B14F-4D97-AF65-F5344CB8AC3E}">
        <p14:creationId xmlns:p14="http://schemas.microsoft.com/office/powerpoint/2010/main" val="3917578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584200" eaLnBrk="1" fontAlgn="auto" latinLnBrk="0" hangingPunct="1">
              <a:lnSpc>
                <a:spcPct val="100000"/>
              </a:lnSpc>
              <a:spcBef>
                <a:spcPts val="0"/>
              </a:spcBef>
              <a:spcAft>
                <a:spcPts val="0"/>
              </a:spcAft>
              <a:buClrTx/>
              <a:buSzTx/>
              <a:buFontTx/>
              <a:buNone/>
              <a:tabLst/>
              <a:defRPr/>
            </a:pPr>
            <a:r>
              <a:rPr lang="en-US" dirty="0"/>
              <a:t>In this slide, you can see that this is a list of books to purchase.</a:t>
            </a:r>
            <a:r>
              <a:rPr lang="en-US" baseline="0" dirty="0"/>
              <a:t>  Each book has its own name, price, and description.  There can be as many books listed as needed in this XML file.  </a:t>
            </a:r>
            <a:endParaRPr lang="en-US" dirty="0"/>
          </a:p>
        </p:txBody>
      </p:sp>
    </p:spTree>
    <p:extLst>
      <p:ext uri="{BB962C8B-B14F-4D97-AF65-F5344CB8AC3E}">
        <p14:creationId xmlns:p14="http://schemas.microsoft.com/office/powerpoint/2010/main" val="3138561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XML</a:t>
            </a:r>
            <a:r>
              <a:rPr lang="en-US" baseline="0" dirty="0"/>
              <a:t> metadata files contain the metadata about the digital files from a processed collection.</a:t>
            </a:r>
          </a:p>
          <a:p>
            <a:r>
              <a:rPr lang="en-US" baseline="0" dirty="0"/>
              <a:t>The XML metadata files are outputted from the various tools that are used to ingest and process your digital collections.</a:t>
            </a:r>
          </a:p>
          <a:p>
            <a:r>
              <a:rPr lang="en-US" baseline="0" dirty="0"/>
              <a:t>Some characteristics of files in an XML file include: file format and whether the format is properly formed, version of the file format, date the file was created, checksum of the file, and any additional metadata you may have added yourself. </a:t>
            </a:r>
          </a:p>
          <a:p>
            <a:endParaRPr lang="en-US" dirty="0"/>
          </a:p>
          <a:p>
            <a:r>
              <a:rPr lang="en-US" dirty="0"/>
              <a:t>Do you when you walked through using Data Accessioner and you added descriptive information? DA created XML files that described the files that were processed using that tool.  </a:t>
            </a:r>
          </a:p>
          <a:p>
            <a:endParaRPr lang="en-US" dirty="0"/>
          </a:p>
        </p:txBody>
      </p:sp>
    </p:spTree>
    <p:extLst>
      <p:ext uri="{BB962C8B-B14F-4D97-AF65-F5344CB8AC3E}">
        <p14:creationId xmlns:p14="http://schemas.microsoft.com/office/powerpoint/2010/main" val="2850930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in this screenshot,</a:t>
            </a:r>
            <a:r>
              <a:rPr lang="en-US" baseline="0" dirty="0"/>
              <a:t> there are many different fields in an XML file. </a:t>
            </a:r>
          </a:p>
          <a:p>
            <a:r>
              <a:rPr lang="en-US" baseline="0" dirty="0"/>
              <a:t>Here you see the “extracted” metadata that the tool found in the file itself such as the folder name, file name, last modification date, etc.  </a:t>
            </a:r>
          </a:p>
          <a:p>
            <a:r>
              <a:rPr lang="en-US" baseline="0" dirty="0"/>
              <a:t>You also see descriptive metadata that was added by the user such as the accession number, notes, and collection name.</a:t>
            </a:r>
          </a:p>
          <a:p>
            <a:r>
              <a:rPr lang="en-US" baseline="0" dirty="0"/>
              <a:t>The fixity or MD5 checksum value for each respective file was created by DA automatically.</a:t>
            </a:r>
          </a:p>
          <a:p>
            <a:r>
              <a:rPr lang="en-US" baseline="0" dirty="0"/>
              <a:t>You will also see on the next slide the results of the DROID and JHOVE file characterizations as well.  </a:t>
            </a:r>
            <a:endParaRPr lang="en-US" dirty="0"/>
          </a:p>
          <a:p>
            <a:endParaRPr lang="en-US" dirty="0"/>
          </a:p>
        </p:txBody>
      </p:sp>
    </p:spTree>
    <p:extLst>
      <p:ext uri="{BB962C8B-B14F-4D97-AF65-F5344CB8AC3E}">
        <p14:creationId xmlns:p14="http://schemas.microsoft.com/office/powerpoint/2010/main" val="3936562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94581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BACK</a:t>
            </a:r>
            <a:r>
              <a:rPr lang="en-US" b="1" baseline="0" dirty="0" smtClean="0"/>
              <a:t> TO OUR REGULARLY SCHEDULED PROGRAMMING………</a:t>
            </a:r>
          </a:p>
          <a:p>
            <a:pPr lvl="0" rtl="0">
              <a:buNone/>
            </a:pPr>
            <a:endParaRPr lang="en" dirty="0">
              <a:solidFill>
                <a:schemeClr val="dk1"/>
              </a:solidFill>
            </a:endParaRPr>
          </a:p>
        </p:txBody>
      </p:sp>
    </p:spTree>
    <p:extLst>
      <p:ext uri="{BB962C8B-B14F-4D97-AF65-F5344CB8AC3E}">
        <p14:creationId xmlns:p14="http://schemas.microsoft.com/office/powerpoint/2010/main" val="645691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Much prettier than the raw XML, right?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Calibri" panose="020F0502020204030204" pitchFamily="34" charset="0"/>
            </a:endParaRPr>
          </a:p>
          <a:p>
            <a:endParaRPr lang="en-US" dirty="0"/>
          </a:p>
          <a:p>
            <a:endParaRPr dirty="0"/>
          </a:p>
        </p:txBody>
      </p:sp>
    </p:spTree>
    <p:extLst>
      <p:ext uri="{BB962C8B-B14F-4D97-AF65-F5344CB8AC3E}">
        <p14:creationId xmlns:p14="http://schemas.microsoft.com/office/powerpoint/2010/main" val="3164973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BACK</a:t>
            </a:r>
            <a:r>
              <a:rPr lang="en-US" b="1" baseline="0" dirty="0" smtClean="0"/>
              <a:t> TO OUR REGULARLY SCHEDULED PROGRAMMING………</a:t>
            </a:r>
          </a:p>
          <a:p>
            <a:pPr lvl="0" rtl="0">
              <a:buNone/>
            </a:pPr>
            <a:endParaRPr lang="en" dirty="0">
              <a:solidFill>
                <a:schemeClr val="dk1"/>
              </a:solidFill>
            </a:endParaRPr>
          </a:p>
        </p:txBody>
      </p:sp>
    </p:spTree>
    <p:extLst>
      <p:ext uri="{BB962C8B-B14F-4D97-AF65-F5344CB8AC3E}">
        <p14:creationId xmlns:p14="http://schemas.microsoft.com/office/powerpoint/2010/main" val="438775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dirty="0"/>
          </a:p>
        </p:txBody>
      </p:sp>
    </p:spTree>
    <p:extLst>
      <p:ext uri="{BB962C8B-B14F-4D97-AF65-F5344CB8AC3E}">
        <p14:creationId xmlns:p14="http://schemas.microsoft.com/office/powerpoint/2010/main" val="1238780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pPr lvl="0" rtl="0">
              <a:buNone/>
            </a:pPr>
            <a:endParaRPr lang="en" dirty="0">
              <a:solidFill>
                <a:schemeClr val="dk1"/>
              </a:solidFill>
            </a:endParaRPr>
          </a:p>
        </p:txBody>
      </p:sp>
    </p:spTree>
    <p:extLst>
      <p:ext uri="{BB962C8B-B14F-4D97-AF65-F5344CB8AC3E}">
        <p14:creationId xmlns:p14="http://schemas.microsoft.com/office/powerpoint/2010/main" val="38110557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r>
              <a:rPr lang="en-US" sz="1100" b="0" dirty="0" smtClean="0">
                <a:effectLst/>
                <a:latin typeface="Lucida Grande"/>
                <a:ea typeface="Lucida Grande"/>
                <a:cs typeface="Lucida Grande"/>
                <a:sym typeface="Lucida Grande"/>
              </a:rPr>
              <a:t>What </a:t>
            </a:r>
            <a:r>
              <a:rPr lang="en-US" sz="1100" b="0" dirty="0">
                <a:effectLst/>
                <a:latin typeface="Lucida Grande"/>
                <a:ea typeface="Lucida Grande"/>
                <a:cs typeface="Lucida Grande"/>
                <a:sym typeface="Lucida Grande"/>
              </a:rPr>
              <a:t>is Bagger?</a:t>
            </a:r>
          </a:p>
          <a:p>
            <a:r>
              <a:rPr lang="en-US" sz="1100" dirty="0">
                <a:effectLst/>
                <a:latin typeface="Lucida Grande"/>
                <a:ea typeface="Lucida Grande"/>
                <a:cs typeface="Lucida Grande"/>
                <a:sym typeface="Lucida Grande"/>
              </a:rPr>
              <a:t>It is a digital records packaging and validation tool based on the </a:t>
            </a:r>
            <a:r>
              <a:rPr lang="en-US" sz="1100" dirty="0" err="1">
                <a:effectLst/>
                <a:latin typeface="Lucida Grande"/>
                <a:ea typeface="Lucida Grande"/>
                <a:cs typeface="Lucida Grande"/>
                <a:sym typeface="Lucida Grande"/>
              </a:rPr>
              <a:t>BagIt</a:t>
            </a:r>
            <a:r>
              <a:rPr lang="en-US" sz="1100" dirty="0">
                <a:effectLst/>
                <a:latin typeface="Lucida Grande"/>
                <a:ea typeface="Lucida Grande"/>
                <a:cs typeface="Lucida Grande"/>
                <a:sym typeface="Lucida Grande"/>
              </a:rPr>
              <a:t> specification.  This software allows creators and recipients of </a:t>
            </a:r>
            <a:r>
              <a:rPr lang="en-US" sz="1100" dirty="0" err="1">
                <a:effectLst/>
                <a:latin typeface="Lucida Grande"/>
                <a:ea typeface="Lucida Grande"/>
                <a:cs typeface="Lucida Grande"/>
                <a:sym typeface="Lucida Grande"/>
              </a:rPr>
              <a:t>BagIt</a:t>
            </a:r>
            <a:r>
              <a:rPr lang="en-US" sz="1100" dirty="0">
                <a:effectLst/>
                <a:latin typeface="Lucida Grande"/>
                <a:ea typeface="Lucida Grande"/>
                <a:cs typeface="Lucida Grande"/>
                <a:sym typeface="Lucida Grande"/>
              </a:rPr>
              <a:t> packages to verify that the files in the bag that was sent and received are complete and valid.  This is done by creating manifests of the files that that exist in the bag and their corresponding checksum values.  </a:t>
            </a:r>
          </a:p>
          <a:p>
            <a:endParaRPr lang="en-US" sz="1100" dirty="0">
              <a:effectLst/>
              <a:latin typeface="Lucida Grande"/>
              <a:ea typeface="Lucida Grande"/>
              <a:cs typeface="Lucida Grande"/>
              <a:sym typeface="Lucida Grande"/>
            </a:endParaRPr>
          </a:p>
          <a:p>
            <a:r>
              <a:rPr lang="en-US" sz="1100" dirty="0">
                <a:effectLst/>
                <a:latin typeface="Lucida Grande"/>
                <a:ea typeface="Lucida Grande"/>
                <a:cs typeface="Lucida Grande"/>
                <a:sym typeface="Lucida Grande"/>
              </a:rPr>
              <a:t>Bagger is a Java program, and works in Windows, Linux and Mac.  It is a graphical user interface application, and is a bit easier to work with than the command-line driven </a:t>
            </a:r>
            <a:r>
              <a:rPr lang="en-US" sz="1100" dirty="0" err="1">
                <a:effectLst/>
                <a:latin typeface="Lucida Grande"/>
                <a:ea typeface="Lucida Grande"/>
                <a:cs typeface="Lucida Grande"/>
                <a:sym typeface="Lucida Grande"/>
              </a:rPr>
              <a:t>BagIt</a:t>
            </a:r>
            <a:r>
              <a:rPr lang="en-US" sz="1100" dirty="0">
                <a:effectLst/>
                <a:latin typeface="Lucida Grande"/>
                <a:ea typeface="Lucida Grande"/>
                <a:cs typeface="Lucida Grande"/>
                <a:sym typeface="Lucida Grande"/>
              </a:rPr>
              <a:t> implementation.  </a:t>
            </a:r>
          </a:p>
          <a:p>
            <a:endParaRPr lang="en-US" sz="1100" dirty="0">
              <a:effectLst/>
              <a:latin typeface="Lucida Grande"/>
              <a:ea typeface="Lucida Grande"/>
              <a:cs typeface="Lucida Grande"/>
              <a:sym typeface="Lucida Grande"/>
            </a:endParaRPr>
          </a:p>
          <a:p>
            <a:endParaRPr lang="en-US" sz="1100" dirty="0">
              <a:effectLst/>
              <a:latin typeface="Lucida Grande"/>
              <a:ea typeface="Lucida Grande"/>
              <a:cs typeface="Lucida Grande"/>
              <a:sym typeface="Lucida Grande"/>
            </a:endParaRPr>
          </a:p>
          <a:p>
            <a:r>
              <a:rPr lang="en-US" sz="1100" dirty="0">
                <a:effectLst/>
                <a:latin typeface="Lucida Grande"/>
                <a:ea typeface="Lucida Grande"/>
                <a:cs typeface="Lucida Grande"/>
                <a:sym typeface="Lucida Grande"/>
              </a:rPr>
              <a:t>Actually</a:t>
            </a:r>
            <a:r>
              <a:rPr lang="en-US" sz="1100" baseline="0" dirty="0">
                <a:effectLst/>
                <a:latin typeface="Lucida Grande"/>
                <a:ea typeface="Lucida Grande"/>
                <a:cs typeface="Lucida Grande"/>
                <a:sym typeface="Lucida Grande"/>
              </a:rPr>
              <a:t> using Bagger starts on page XXXX pf the walk through/tutorial.</a:t>
            </a:r>
            <a:endParaRPr lang="en-US" sz="1100" dirty="0">
              <a:effectLst/>
              <a:latin typeface="Lucida Grande"/>
              <a:ea typeface="Lucida Grande"/>
              <a:cs typeface="Lucida Grande"/>
              <a:sym typeface="Lucida Grande"/>
            </a:endParaRPr>
          </a:p>
          <a:p>
            <a:endParaRPr dirty="0"/>
          </a:p>
        </p:txBody>
      </p:sp>
    </p:spTree>
    <p:extLst>
      <p:ext uri="{BB962C8B-B14F-4D97-AF65-F5344CB8AC3E}">
        <p14:creationId xmlns:p14="http://schemas.microsoft.com/office/powerpoint/2010/main" val="2105001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pPr marL="114300" lvl="0"/>
            <a:r>
              <a:rPr lang="en" sz="1100" b="1" dirty="0">
                <a:solidFill>
                  <a:schemeClr val="tx1"/>
                </a:solidFill>
                <a:latin typeface="Calibri" panose="020F0502020204030204" pitchFamily="34" charset="0"/>
                <a:cs typeface="Calibri" panose="020F0502020204030204" pitchFamily="34" charset="0"/>
              </a:rPr>
              <a:t>It’s ok (and important!) to triage what you have now</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It’s going</a:t>
            </a:r>
            <a:r>
              <a:rPr lang="en-US" baseline="0" dirty="0"/>
              <a:t> to take some time for pilot projects (like the one you’ve identified for your POWRR PLAN) to turn into established, refined workflows that are just another part of our normal workdays. It’s going to take even longer to build community awareness and support, create long-term approaches, refine policies, etc. MEANWHILE the stuff we have languishing in *places* is at a high risk of loss…digitally, contextually, physically.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THUS, we have to triage that material so it is even AVAILABLE to hand off to whomever is running next leg of the race (keeping in mind…that person may be YOU!).</a:t>
            </a:r>
          </a:p>
          <a:p>
            <a:pPr marL="0" marR="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31783468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975" b="0" i="0" u="none" strike="noStrike" cap="none" dirty="0" smtClean="0">
                <a:solidFill>
                  <a:schemeClr val="dk1"/>
                </a:solidFill>
                <a:latin typeface="+mn-lt"/>
                <a:ea typeface="Arial"/>
                <a:cs typeface="Arial"/>
                <a:sym typeface="Arial"/>
              </a:rPr>
              <a:t>INTERLUDE </a:t>
            </a:r>
            <a:r>
              <a:rPr lang="en" sz="975" b="0" i="0" u="none" strike="noStrike" cap="none" dirty="0" smtClean="0">
                <a:solidFill>
                  <a:schemeClr val="dk1"/>
                </a:solidFill>
                <a:latin typeface="+mn-lt"/>
                <a:ea typeface="Arial"/>
                <a:cs typeface="Arial"/>
                <a:sym typeface="Arial"/>
              </a:rPr>
              <a:t>HMMMMMMMM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75" b="1" dirty="0" smtClean="0"/>
              <a:t>BAGS </a:t>
            </a:r>
            <a:r>
              <a:rPr lang="en-US" sz="975" b="1" dirty="0" smtClean="0"/>
              <a:t>ARE COMMONLY</a:t>
            </a:r>
            <a:r>
              <a:rPr lang="en-US" sz="975" b="1" baseline="0" dirty="0" smtClean="0"/>
              <a:t> used as AIPs!!!!</a:t>
            </a:r>
            <a:endParaRPr lang="en-US" sz="975"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975" dirty="0" smtClean="0"/>
              <a:t>Most </a:t>
            </a:r>
            <a:r>
              <a:rPr lang="en-US" sz="975" dirty="0"/>
              <a:t>likely, whatever</a:t>
            </a:r>
            <a:r>
              <a:rPr lang="en-US" sz="975" baseline="0" dirty="0"/>
              <a:t> longer-term solution model you settle on will be able to make use of the Bags we create now…so let’s go ahead and put our stuff in Bags as a part of our Triage.</a:t>
            </a:r>
            <a:endParaRPr lang="en-US" sz="975" dirty="0"/>
          </a:p>
          <a:p>
            <a:r>
              <a:rPr lang="en-US" sz="975" dirty="0"/>
              <a:t>First, what are bags?</a:t>
            </a:r>
          </a:p>
          <a:p>
            <a:r>
              <a:rPr lang="en-US" sz="975" dirty="0"/>
              <a:t>It is where a digital collection is packed into a directory (the bag) along with a machine-readable manifest file (the tag) that lists the contents. </a:t>
            </a:r>
          </a:p>
          <a:p>
            <a:endParaRPr lang="en-US" sz="975" dirty="0">
              <a:effectLst/>
              <a:latin typeface="Lucida Grande"/>
              <a:ea typeface="Lucida Grande"/>
              <a:cs typeface="Lucida Grande"/>
              <a:sym typeface="Lucida Grande"/>
            </a:endParaRPr>
          </a:p>
          <a:p>
            <a:r>
              <a:rPr lang="en-US" sz="975" dirty="0">
                <a:effectLst/>
                <a:latin typeface="Lucida Grande"/>
                <a:ea typeface="Lucida Grande"/>
                <a:cs typeface="Lucida Grande"/>
                <a:sym typeface="Lucida Grande"/>
              </a:rPr>
              <a:t>What can they hold?</a:t>
            </a:r>
          </a:p>
          <a:p>
            <a:r>
              <a:rPr lang="en-US" sz="975" dirty="0">
                <a:effectLst/>
                <a:latin typeface="Lucida Grande"/>
                <a:ea typeface="Lucida Grande"/>
                <a:cs typeface="Lucida Grande"/>
                <a:sym typeface="Lucida Grande"/>
              </a:rPr>
              <a:t>Bags can hold documents, picture files, music files, movie files, and even other folders.  Anything that is digital can fit in a bag.  </a:t>
            </a:r>
          </a:p>
          <a:p>
            <a:endParaRPr lang="en-US" sz="975" dirty="0">
              <a:effectLst/>
              <a:latin typeface="Lucida Grande"/>
              <a:ea typeface="Lucida Grande"/>
              <a:cs typeface="Lucida Grande"/>
              <a:sym typeface="Lucida Grande"/>
            </a:endParaRPr>
          </a:p>
          <a:p>
            <a:r>
              <a:rPr lang="en-US" sz="975" dirty="0">
                <a:effectLst/>
                <a:latin typeface="Lucida Grande"/>
                <a:ea typeface="Lucida Grande"/>
                <a:cs typeface="Lucida Grande"/>
                <a:sym typeface="Lucida Grande"/>
              </a:rPr>
              <a:t>What is the purpose of a bag? </a:t>
            </a:r>
          </a:p>
          <a:p>
            <a:r>
              <a:rPr lang="en-US" sz="975" dirty="0">
                <a:effectLst/>
                <a:latin typeface="Lucida Grande"/>
                <a:ea typeface="Lucida Grande"/>
                <a:cs typeface="Lucida Grande"/>
                <a:sym typeface="Lucida Grande"/>
              </a:rPr>
              <a:t>To allow a sender to prepare a digital collection for transfer to a cloud service and/or off-site location, so that all of the contents can be confirmed by the recipient.  The files are packaged with a list that can then be confirmed by the receiver in an automated fashion and ensure that the files received have not been corrupted and that everything sent was, in fact, received.  </a:t>
            </a:r>
          </a:p>
          <a:p>
            <a:endParaRPr lang="en-US" sz="975" dirty="0">
              <a:effectLst/>
              <a:latin typeface="Lucida Grande"/>
              <a:ea typeface="Lucida Grande"/>
              <a:cs typeface="Lucida Grande"/>
              <a:sym typeface="Lucida Grande"/>
            </a:endParaRPr>
          </a:p>
          <a:p>
            <a:r>
              <a:rPr lang="en-US" sz="975" dirty="0">
                <a:effectLst/>
                <a:latin typeface="Lucida Grande"/>
                <a:ea typeface="Lucida Grande"/>
                <a:cs typeface="Lucida Grande"/>
                <a:sym typeface="Lucida Grande"/>
              </a:rPr>
              <a:t>Why use bags in digital preservation?</a:t>
            </a:r>
          </a:p>
          <a:p>
            <a:r>
              <a:rPr lang="en-US" sz="975" dirty="0">
                <a:effectLst/>
                <a:latin typeface="Lucida Grande"/>
                <a:ea typeface="Lucida Grande"/>
                <a:cs typeface="Lucida Grande"/>
                <a:sym typeface="Lucida Grande"/>
              </a:rPr>
              <a:t>Imagine that you are uploading or transferring files to your cloud storage provider after ingesting and processing them at your location.  Is there any guarantee that the file or files that are sent over the internet have not been lost or corrupted during the transfer process?  The use of a bag would help to alleviate some of the concern regarding the corruption or loss of files during transfer.  The files themselves would be contained inside of a package that would contain the manifest.  The receiver would just simply open the “bag”, retrieve the manifest and compare the files inside to see if everything was received and compute checksums on the files as a final verification.  </a:t>
            </a:r>
          </a:p>
        </p:txBody>
      </p:sp>
    </p:spTree>
    <p:extLst>
      <p:ext uri="{BB962C8B-B14F-4D97-AF65-F5344CB8AC3E}">
        <p14:creationId xmlns:p14="http://schemas.microsoft.com/office/powerpoint/2010/main" val="8775405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BACK</a:t>
            </a:r>
            <a:r>
              <a:rPr lang="en-US" b="1" baseline="0" dirty="0" smtClean="0"/>
              <a:t> TO OUR REGULARLY SCHEDULED PROGRAMMING………</a:t>
            </a:r>
          </a:p>
          <a:p>
            <a:pPr lvl="0" rtl="0">
              <a:buNone/>
            </a:pPr>
            <a:endParaRPr lang="en" dirty="0">
              <a:solidFill>
                <a:schemeClr val="dk1"/>
              </a:solidFill>
            </a:endParaRPr>
          </a:p>
        </p:txBody>
      </p:sp>
    </p:spTree>
    <p:extLst>
      <p:ext uri="{BB962C8B-B14F-4D97-AF65-F5344CB8AC3E}">
        <p14:creationId xmlns:p14="http://schemas.microsoft.com/office/powerpoint/2010/main" val="40066978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pPr lvl="0" rtl="0">
              <a:buNone/>
            </a:pPr>
            <a:r>
              <a:rPr lang="en" dirty="0">
                <a:solidFill>
                  <a:schemeClr val="dk1"/>
                </a:solidFill>
              </a:rPr>
              <a:t>Since we do not yet have a place to send our Bags (this is a pilot, after all,) we are going to monitor</a:t>
            </a:r>
            <a:r>
              <a:rPr lang="en" baseline="0" dirty="0">
                <a:solidFill>
                  <a:schemeClr val="dk1"/>
                </a:solidFill>
              </a:rPr>
              <a:t> the Bags using Fixity while we consider where this stuff is going to be archived (hopefully!) offsite</a:t>
            </a:r>
            <a:endParaRPr lang="en" dirty="0">
              <a:solidFill>
                <a:schemeClr val="dk1"/>
              </a:solidFill>
            </a:endParaRPr>
          </a:p>
        </p:txBody>
      </p:sp>
    </p:spTree>
    <p:extLst>
      <p:ext uri="{BB962C8B-B14F-4D97-AF65-F5344CB8AC3E}">
        <p14:creationId xmlns:p14="http://schemas.microsoft.com/office/powerpoint/2010/main" val="3725501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Created by </a:t>
            </a:r>
            <a:r>
              <a:rPr lang="en-US" dirty="0" err="1"/>
              <a:t>AVPreserve</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mn-cs"/>
              </a:rPr>
              <a:t>Fixity is a utility for the documentation and regular review of stored files. Fixity scans a folder or directory, creating a manifest of the files including their file paths and their checksums, against which a regular comparative analysis can be run. Fixity monitors file integrity through generation and validation of checksums, and file attendance through monitoring and reporting on new, missing, moved and renamed files. Fixity emails a report to the user documenting flagged items along with the reason for a flag, such as that a file has been moved to a new location in the directory, has been edited, or has failed a checksum comparison for other reasons. Supplementing tools like </a:t>
            </a:r>
            <a:r>
              <a:rPr lang="en-US" sz="1100" kern="1200" dirty="0" err="1">
                <a:solidFill>
                  <a:schemeClr val="tx1"/>
                </a:solidFill>
                <a:latin typeface="+mn-lt"/>
                <a:ea typeface="+mn-ea"/>
                <a:cs typeface="+mn-cs"/>
              </a:rPr>
              <a:t>BagIt</a:t>
            </a:r>
            <a:r>
              <a:rPr lang="en-US" sz="1100" kern="1200" dirty="0">
                <a:solidFill>
                  <a:schemeClr val="tx1"/>
                </a:solidFill>
                <a:latin typeface="+mn-lt"/>
                <a:ea typeface="+mn-ea"/>
                <a:cs typeface="+mn-cs"/>
              </a:rPr>
              <a:t> that review files at points of exchange, when run regularly Fixity becomes a powerful tool for monitoring digital files in repositories, servers, and other long-term storage locations</a:t>
            </a:r>
          </a:p>
          <a:p>
            <a:endParaRPr dirty="0"/>
          </a:p>
        </p:txBody>
      </p:sp>
    </p:spTree>
    <p:extLst>
      <p:ext uri="{BB962C8B-B14F-4D97-AF65-F5344CB8AC3E}">
        <p14:creationId xmlns:p14="http://schemas.microsoft.com/office/powerpoint/2010/main" val="342347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100" b="0" i="0" u="none" strike="noStrike" cap="none" dirty="0" smtClean="0">
                <a:solidFill>
                  <a:schemeClr val="dk1"/>
                </a:solidFill>
                <a:latin typeface="+mn-lt"/>
                <a:ea typeface="Arial"/>
                <a:cs typeface="Arial"/>
                <a:sym typeface="Arial"/>
              </a:rPr>
              <a:t>INTERLUDE HMMMMMMMM</a:t>
            </a:r>
          </a:p>
          <a:p>
            <a:endParaRPr lang="en-US" dirty="0" smtClean="0"/>
          </a:p>
          <a:p>
            <a:r>
              <a:rPr lang="en-US" dirty="0" smtClean="0"/>
              <a:t>A </a:t>
            </a:r>
            <a:r>
              <a:rPr lang="en-US" dirty="0"/>
              <a:t>file checksum</a:t>
            </a:r>
            <a:r>
              <a:rPr lang="en-US" baseline="0" dirty="0"/>
              <a:t> is a calculated string of number and letters that serves as a fingerprint for a particular file that it was calculated from.</a:t>
            </a:r>
          </a:p>
          <a:p>
            <a:r>
              <a:rPr lang="en-US" baseline="0" dirty="0"/>
              <a:t>They are used for ensuring the integrity of a file after it has been transmitted from one device to another or from one location to another (via a network or the Internet).  </a:t>
            </a:r>
          </a:p>
          <a:p>
            <a:r>
              <a:rPr lang="en-US" dirty="0"/>
              <a:t>In digital preservation, checksums that are calculated at the time of ingest can be stored and accessed later in order to confirm that bit rot of the stored digital files has not occurred. </a:t>
            </a:r>
          </a:p>
          <a:p>
            <a:pPr lvl="1"/>
            <a:r>
              <a:rPr lang="en-US" dirty="0"/>
              <a:t>Checksums</a:t>
            </a:r>
            <a:r>
              <a:rPr lang="en-US" baseline="0" dirty="0"/>
              <a:t> are calculated using mathematical hash functions.  Of particular importance is that a hash function will take data of different sizes and produce a data value that is of a fixed size.  Thus, all hash values created using the same hashing function will be the same length. </a:t>
            </a:r>
            <a:r>
              <a:rPr lang="en-US" dirty="0"/>
              <a:t>MD5</a:t>
            </a:r>
          </a:p>
          <a:p>
            <a:pPr lvl="1"/>
            <a:r>
              <a:rPr lang="en-US" dirty="0"/>
              <a:t>SHA-1</a:t>
            </a:r>
          </a:p>
          <a:p>
            <a:pPr lvl="1"/>
            <a:r>
              <a:rPr lang="en-US" dirty="0"/>
              <a:t>SHA-256</a:t>
            </a:r>
          </a:p>
          <a:p>
            <a:endParaRPr lang="en-US" dirty="0"/>
          </a:p>
        </p:txBody>
      </p:sp>
    </p:spTree>
    <p:extLst>
      <p:ext uri="{BB962C8B-B14F-4D97-AF65-F5344CB8AC3E}">
        <p14:creationId xmlns:p14="http://schemas.microsoft.com/office/powerpoint/2010/main" val="3318773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sz="1100" dirty="0" smtClean="0"/>
              <a:t>What is a “checksum” or “hash value”?</a:t>
            </a:r>
            <a:endParaRPr lang="en-GB" dirty="0"/>
          </a:p>
          <a:p>
            <a:pPr marL="0" indent="0">
              <a:buFont typeface="+mj-lt"/>
              <a:buNone/>
            </a:pPr>
            <a:r>
              <a:rPr lang="en-GB" dirty="0"/>
              <a:t>To perform integrity checking we need to use a simple technology called checksums or hashes.</a:t>
            </a:r>
            <a:r>
              <a:rPr lang="en-GB" baseline="0" dirty="0"/>
              <a:t> This animation shows how they work.</a:t>
            </a:r>
          </a:p>
          <a:p>
            <a:pPr marL="0" indent="0">
              <a:buFont typeface="+mj-lt"/>
              <a:buNone/>
            </a:pPr>
            <a:endParaRPr lang="en-GB" dirty="0" smtClean="0"/>
          </a:p>
          <a:p>
            <a:pPr marL="0" indent="0">
              <a:buFont typeface="+mj-lt"/>
              <a:buNone/>
            </a:pPr>
            <a:r>
              <a:rPr lang="en-GB" b="1" dirty="0" smtClean="0"/>
              <a:t>Algorithm – how we take the fingerprint….right thumb or left pointer finger????</a:t>
            </a:r>
            <a:endParaRPr lang="en-GB" b="1" dirty="0"/>
          </a:p>
          <a:p>
            <a:pPr marL="0" indent="0">
              <a:buFont typeface="+mj-lt"/>
              <a:buNone/>
            </a:pPr>
            <a:r>
              <a:rPr lang="en-GB" dirty="0"/>
              <a:t>Let’s</a:t>
            </a:r>
            <a:r>
              <a:rPr lang="en-GB" baseline="0" dirty="0"/>
              <a:t> say we have a bitstream, or digital file, that we want to preserve.</a:t>
            </a:r>
          </a:p>
          <a:p>
            <a:pPr marL="0" indent="0">
              <a:buFont typeface="+mj-lt"/>
              <a:buNone/>
            </a:pPr>
            <a:endParaRPr lang="en-GB" baseline="0" dirty="0"/>
          </a:p>
          <a:p>
            <a:pPr marL="228600" indent="-228600">
              <a:buFont typeface="+mj-lt"/>
              <a:buAutoNum type="arabicPeriod"/>
            </a:pPr>
            <a:r>
              <a:rPr lang="en-GB" sz="1200" kern="1200" dirty="0">
                <a:solidFill>
                  <a:schemeClr val="tx1"/>
                </a:solidFill>
                <a:effectLst/>
                <a:latin typeface="+mn-lt"/>
                <a:ea typeface="+mn-ea"/>
                <a:cs typeface="+mn-cs"/>
                <a:sym typeface="Wingdings" panose="05000000000000000000" pitchFamily="2" charset="2"/>
              </a:rPr>
              <a:t> </a:t>
            </a:r>
            <a:r>
              <a:rPr lang="en-GB" baseline="0" dirty="0"/>
              <a:t>We begin by creating a checksum. This is simply a fairly unique short number derived from the file using a software tool.</a:t>
            </a:r>
          </a:p>
          <a:p>
            <a:pPr marL="228600" indent="-228600">
              <a:buFont typeface="+mj-lt"/>
              <a:buAutoNum type="arabicPeriod"/>
            </a:pPr>
            <a:r>
              <a:rPr lang="en-GB" sz="1200" kern="1200" dirty="0">
                <a:solidFill>
                  <a:schemeClr val="tx1"/>
                </a:solidFill>
                <a:effectLst/>
                <a:latin typeface="+mn-lt"/>
                <a:ea typeface="+mn-ea"/>
                <a:cs typeface="+mn-cs"/>
                <a:sym typeface="Wingdings" panose="05000000000000000000" pitchFamily="2" charset="2"/>
              </a:rPr>
              <a:t> </a:t>
            </a:r>
            <a:r>
              <a:rPr lang="en-GB" baseline="0" dirty="0"/>
              <a:t>Think of a checksum as finger print.</a:t>
            </a:r>
          </a:p>
          <a:p>
            <a:pPr marL="228600" indent="-228600">
              <a:buFont typeface="+mj-lt"/>
              <a:buAutoNum type="arabicPeriod"/>
            </a:pPr>
            <a:r>
              <a:rPr lang="en-GB" sz="1200" kern="1200" dirty="0">
                <a:solidFill>
                  <a:schemeClr val="tx1"/>
                </a:solidFill>
                <a:effectLst/>
                <a:latin typeface="+mn-lt"/>
                <a:ea typeface="+mn-ea"/>
                <a:cs typeface="+mn-cs"/>
                <a:sym typeface="Wingdings" panose="05000000000000000000" pitchFamily="2" charset="2"/>
              </a:rPr>
              <a:t> </a:t>
            </a:r>
            <a:r>
              <a:rPr lang="en-GB" baseline="0" dirty="0"/>
              <a:t>At some point in the future, we want to verify that our file remains exactly as it was, back when we first created the checksum at the top of the screen.</a:t>
            </a:r>
          </a:p>
          <a:p>
            <a:pPr marL="228600" indent="-228600">
              <a:buFont typeface="+mj-lt"/>
              <a:buAutoNum type="arabicPeriod"/>
            </a:pPr>
            <a:r>
              <a:rPr lang="en-GB" sz="1200" kern="1200" dirty="0">
                <a:solidFill>
                  <a:schemeClr val="tx1"/>
                </a:solidFill>
                <a:effectLst/>
                <a:latin typeface="+mn-lt"/>
                <a:ea typeface="+mn-ea"/>
                <a:cs typeface="+mn-cs"/>
                <a:sym typeface="Wingdings" panose="05000000000000000000" pitchFamily="2" charset="2"/>
              </a:rPr>
              <a:t> </a:t>
            </a:r>
            <a:r>
              <a:rPr lang="en-GB" baseline="0" dirty="0"/>
              <a:t>We generate a new checksum from the file.</a:t>
            </a:r>
          </a:p>
          <a:p>
            <a:pPr marL="228600" indent="-228600">
              <a:buFont typeface="+mj-lt"/>
              <a:buAutoNum type="arabicPeriod"/>
            </a:pPr>
            <a:r>
              <a:rPr lang="en-GB" sz="1200" kern="1200" dirty="0">
                <a:solidFill>
                  <a:schemeClr val="tx1"/>
                </a:solidFill>
                <a:effectLst/>
                <a:latin typeface="+mn-lt"/>
                <a:ea typeface="+mn-ea"/>
                <a:cs typeface="+mn-cs"/>
                <a:sym typeface="Wingdings" panose="05000000000000000000" pitchFamily="2" charset="2"/>
              </a:rPr>
              <a:t> </a:t>
            </a:r>
            <a:r>
              <a:rPr lang="en-GB" baseline="0" dirty="0"/>
              <a:t>We then compare the new checksum with the old one.</a:t>
            </a:r>
          </a:p>
          <a:p>
            <a:pPr marL="228600" indent="-228600">
              <a:buFont typeface="+mj-lt"/>
              <a:buAutoNum type="arabicPeriod"/>
            </a:pPr>
            <a:r>
              <a:rPr lang="en-GB" sz="1200" kern="1200" dirty="0">
                <a:solidFill>
                  <a:schemeClr val="tx1"/>
                </a:solidFill>
                <a:effectLst/>
                <a:latin typeface="+mn-lt"/>
                <a:ea typeface="+mn-ea"/>
                <a:cs typeface="+mn-cs"/>
                <a:sym typeface="Wingdings" panose="05000000000000000000" pitchFamily="2" charset="2"/>
              </a:rPr>
              <a:t> </a:t>
            </a:r>
            <a:r>
              <a:rPr lang="en-GB" baseline="0" dirty="0"/>
              <a:t>In this case, the checksums are identical, so we know the file is undamaged and exactly as it was.</a:t>
            </a:r>
          </a:p>
          <a:p>
            <a:pPr marL="228600" indent="-228600">
              <a:buFont typeface="+mj-lt"/>
              <a:buAutoNum type="arabicPeriod"/>
            </a:pPr>
            <a:r>
              <a:rPr lang="en-GB" sz="1200" kern="1200" dirty="0">
                <a:solidFill>
                  <a:schemeClr val="tx1"/>
                </a:solidFill>
                <a:effectLst/>
                <a:latin typeface="+mn-lt"/>
                <a:ea typeface="+mn-ea"/>
                <a:cs typeface="+mn-cs"/>
                <a:sym typeface="Wingdings" panose="05000000000000000000" pitchFamily="2" charset="2"/>
              </a:rPr>
              <a:t> </a:t>
            </a:r>
            <a:r>
              <a:rPr lang="en-GB" baseline="0" dirty="0"/>
              <a:t>However, if the file had become damaged, the checksum we would generate from it would be different.</a:t>
            </a:r>
          </a:p>
          <a:p>
            <a:pPr marL="228600" indent="-228600">
              <a:buFont typeface="+mj-lt"/>
              <a:buAutoNum type="arabicPeriod"/>
            </a:pPr>
            <a:r>
              <a:rPr lang="en-GB" sz="1200" kern="1200" dirty="0">
                <a:solidFill>
                  <a:schemeClr val="tx1"/>
                </a:solidFill>
                <a:effectLst/>
                <a:latin typeface="+mn-lt"/>
                <a:ea typeface="+mn-ea"/>
                <a:cs typeface="+mn-cs"/>
                <a:sym typeface="Wingdings" panose="05000000000000000000" pitchFamily="2" charset="2"/>
              </a:rPr>
              <a:t> </a:t>
            </a:r>
            <a:r>
              <a:rPr lang="en-GB" baseline="0" dirty="0"/>
              <a:t>On comparing the two checksums, we can see that they are different from each other. This confirms that our file is no longer identical to how it was. Perhaps it has been damaged by media failure or “bit rot”.</a:t>
            </a:r>
          </a:p>
          <a:p>
            <a:pPr marL="228600" indent="-228600">
              <a:buFont typeface="+mj-lt"/>
              <a:buAutoNum type="arabicPeriod"/>
            </a:pPr>
            <a:endParaRPr lang="en-GB" baseline="0" dirty="0"/>
          </a:p>
        </p:txBody>
      </p:sp>
      <p:sp>
        <p:nvSpPr>
          <p:cNvPr id="4" name="Slide Number Placeholder 3"/>
          <p:cNvSpPr>
            <a:spLocks noGrp="1"/>
          </p:cNvSpPr>
          <p:nvPr>
            <p:ph type="sldNum" sz="quarter" idx="10"/>
          </p:nvPr>
        </p:nvSpPr>
        <p:spPr>
          <a:xfrm>
            <a:off x="3833150" y="8741940"/>
            <a:ext cx="2932429" cy="461784"/>
          </a:xfrm>
          <a:prstGeom prst="rect">
            <a:avLst/>
          </a:prstGeom>
        </p:spPr>
        <p:txBody>
          <a:bodyPr/>
          <a:lstStyle/>
          <a:p>
            <a:fld id="{028BF6B2-4647-4E6B-8EA3-3CCA765D1C04}" type="slidenum">
              <a:rPr lang="en-GB" smtClean="0"/>
              <a:t>35</a:t>
            </a:fld>
            <a:endParaRPr lang="en-GB"/>
          </a:p>
        </p:txBody>
      </p:sp>
    </p:spTree>
    <p:extLst>
      <p:ext uri="{BB962C8B-B14F-4D97-AF65-F5344CB8AC3E}">
        <p14:creationId xmlns:p14="http://schemas.microsoft.com/office/powerpoint/2010/main" val="8952465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Integrity checking can be combined with the strategy</a:t>
            </a:r>
            <a:r>
              <a:rPr lang="en-GB" baseline="0" dirty="0"/>
              <a:t> of keeping multiple copies of each file to provide a robust digital preservation approach. This works as follows:</a:t>
            </a:r>
          </a:p>
          <a:p>
            <a:pPr marL="228600" indent="-228600">
              <a:buFont typeface="+mj-lt"/>
              <a:buAutoNum type="arabicPeriod"/>
            </a:pPr>
            <a:r>
              <a:rPr lang="en-GB" sz="1200" kern="1200" dirty="0">
                <a:solidFill>
                  <a:schemeClr val="tx1"/>
                </a:solidFill>
                <a:effectLst/>
                <a:latin typeface="+mn-lt"/>
                <a:ea typeface="+mn-ea"/>
                <a:cs typeface="+mn-cs"/>
                <a:sym typeface="Wingdings" panose="05000000000000000000" pitchFamily="2" charset="2"/>
              </a:rPr>
              <a:t> </a:t>
            </a:r>
            <a:r>
              <a:rPr lang="en-GB" dirty="0"/>
              <a:t>We make</a:t>
            </a:r>
            <a:r>
              <a:rPr lang="en-GB" baseline="0" dirty="0"/>
              <a:t> 3 copies of the file we want to preserve, ideally placing one file offsite to protect against natural disasters</a:t>
            </a:r>
          </a:p>
          <a:p>
            <a:pPr marL="228600" indent="-228600">
              <a:buFont typeface="+mj-lt"/>
              <a:buAutoNum type="arabicPeriod"/>
            </a:pPr>
            <a:r>
              <a:rPr lang="en-GB" sz="1200" kern="1200" dirty="0">
                <a:solidFill>
                  <a:schemeClr val="tx1"/>
                </a:solidFill>
                <a:effectLst/>
                <a:latin typeface="+mn-lt"/>
                <a:ea typeface="+mn-ea"/>
                <a:cs typeface="+mn-cs"/>
                <a:sym typeface="Wingdings" panose="05000000000000000000" pitchFamily="2" charset="2"/>
              </a:rPr>
              <a:t> </a:t>
            </a:r>
            <a:r>
              <a:rPr lang="en-GB" baseline="0" dirty="0"/>
              <a:t>We generate checksums from each file, and we can see that they are all the same, and each file is good.</a:t>
            </a:r>
          </a:p>
          <a:p>
            <a:pPr marL="228600" indent="-228600">
              <a:buFont typeface="+mj-lt"/>
              <a:buAutoNum type="arabicPeriod"/>
            </a:pPr>
            <a:r>
              <a:rPr lang="en-GB" sz="1200" kern="1200" dirty="0">
                <a:solidFill>
                  <a:schemeClr val="tx1"/>
                </a:solidFill>
                <a:effectLst/>
                <a:latin typeface="+mn-lt"/>
                <a:ea typeface="+mn-ea"/>
                <a:cs typeface="+mn-cs"/>
                <a:sym typeface="Wingdings" panose="05000000000000000000" pitchFamily="2" charset="2"/>
              </a:rPr>
              <a:t> </a:t>
            </a:r>
            <a:r>
              <a:rPr lang="en-GB" baseline="0" dirty="0"/>
              <a:t>Over time we can then recalculate our checksums, and see that the three copies of the file are still exactly as they were</a:t>
            </a:r>
          </a:p>
          <a:p>
            <a:pPr marL="228600" indent="-228600">
              <a:buFont typeface="+mj-lt"/>
              <a:buAutoNum type="arabicPeriod"/>
            </a:pPr>
            <a:r>
              <a:rPr lang="en-GB" sz="1200" kern="1200" dirty="0">
                <a:solidFill>
                  <a:schemeClr val="tx1"/>
                </a:solidFill>
                <a:effectLst/>
                <a:latin typeface="+mn-lt"/>
                <a:ea typeface="+mn-ea"/>
                <a:cs typeface="+mn-cs"/>
                <a:sym typeface="Wingdings" panose="05000000000000000000" pitchFamily="2" charset="2"/>
              </a:rPr>
              <a:t> </a:t>
            </a:r>
            <a:r>
              <a:rPr lang="en-GB" baseline="0" dirty="0"/>
              <a:t>Until at some point in the future we recalculate our checksums and discover that one of them is different!</a:t>
            </a:r>
          </a:p>
          <a:p>
            <a:pPr marL="228600" indent="-228600">
              <a:buFont typeface="+mj-lt"/>
              <a:buAutoNum type="arabicPeriod"/>
            </a:pPr>
            <a:r>
              <a:rPr lang="en-GB" sz="1200" kern="1200" dirty="0">
                <a:solidFill>
                  <a:schemeClr val="tx1"/>
                </a:solidFill>
                <a:effectLst/>
                <a:latin typeface="+mn-lt"/>
                <a:ea typeface="+mn-ea"/>
                <a:cs typeface="+mn-cs"/>
                <a:sym typeface="Wingdings" panose="05000000000000000000" pitchFamily="2" charset="2"/>
              </a:rPr>
              <a:t> </a:t>
            </a:r>
            <a:r>
              <a:rPr lang="en-GB" baseline="0" dirty="0"/>
              <a:t>Straight away we know that the middle copy has become damaged</a:t>
            </a:r>
          </a:p>
          <a:p>
            <a:pPr marL="228600" indent="-228600">
              <a:buFont typeface="+mj-lt"/>
              <a:buAutoNum type="arabicPeriod"/>
            </a:pPr>
            <a:r>
              <a:rPr lang="en-GB" sz="1200" kern="1200" dirty="0">
                <a:solidFill>
                  <a:schemeClr val="tx1"/>
                </a:solidFill>
                <a:effectLst/>
                <a:latin typeface="+mn-lt"/>
                <a:ea typeface="+mn-ea"/>
                <a:cs typeface="+mn-cs"/>
                <a:sym typeface="Wingdings" panose="05000000000000000000" pitchFamily="2" charset="2"/>
              </a:rPr>
              <a:t> </a:t>
            </a:r>
            <a:r>
              <a:rPr lang="en-GB" baseline="0" dirty="0"/>
              <a:t>So we then discard the damaged file</a:t>
            </a:r>
          </a:p>
          <a:p>
            <a:pPr marL="228600" indent="-228600">
              <a:buFont typeface="+mj-lt"/>
              <a:buAutoNum type="arabicPeriod"/>
            </a:pPr>
            <a:r>
              <a:rPr lang="en-GB" sz="1200" kern="1200" dirty="0">
                <a:solidFill>
                  <a:schemeClr val="tx1"/>
                </a:solidFill>
                <a:effectLst/>
                <a:latin typeface="+mn-lt"/>
                <a:ea typeface="+mn-ea"/>
                <a:cs typeface="+mn-cs"/>
                <a:sym typeface="Wingdings" panose="05000000000000000000" pitchFamily="2" charset="2"/>
              </a:rPr>
              <a:t> </a:t>
            </a:r>
            <a:r>
              <a:rPr lang="en-GB" baseline="0" dirty="0"/>
              <a:t>And replace it with a copy of one of the others</a:t>
            </a:r>
          </a:p>
          <a:p>
            <a:pPr marL="0" indent="0">
              <a:buFont typeface="+mj-lt"/>
              <a:buNone/>
            </a:pPr>
            <a:endParaRPr lang="en-GB" baseline="0" dirty="0"/>
          </a:p>
          <a:p>
            <a:pPr marL="0" indent="0">
              <a:buFont typeface="+mj-lt"/>
              <a:buNone/>
            </a:pPr>
            <a:r>
              <a:rPr lang="en-GB" baseline="0" dirty="0"/>
              <a:t>Using these techniques we can dramatically reduce the chance of losing any of our data.</a:t>
            </a:r>
          </a:p>
        </p:txBody>
      </p:sp>
      <p:sp>
        <p:nvSpPr>
          <p:cNvPr id="4" name="Slide Number Placeholder 3"/>
          <p:cNvSpPr>
            <a:spLocks noGrp="1"/>
          </p:cNvSpPr>
          <p:nvPr>
            <p:ph type="sldNum" sz="quarter" idx="10"/>
          </p:nvPr>
        </p:nvSpPr>
        <p:spPr>
          <a:xfrm>
            <a:off x="3833150" y="8741940"/>
            <a:ext cx="2932429" cy="461784"/>
          </a:xfrm>
          <a:prstGeom prst="rect">
            <a:avLst/>
          </a:prstGeom>
        </p:spPr>
        <p:txBody>
          <a:bodyPr/>
          <a:lstStyle/>
          <a:p>
            <a:fld id="{028BF6B2-4647-4E6B-8EA3-3CCA765D1C04}" type="slidenum">
              <a:rPr lang="en-GB" smtClean="0"/>
              <a:t>36</a:t>
            </a:fld>
            <a:endParaRPr lang="en-GB"/>
          </a:p>
        </p:txBody>
      </p:sp>
    </p:spTree>
    <p:extLst>
      <p:ext uri="{BB962C8B-B14F-4D97-AF65-F5344CB8AC3E}">
        <p14:creationId xmlns:p14="http://schemas.microsoft.com/office/powerpoint/2010/main" val="15503090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BACK</a:t>
            </a:r>
            <a:r>
              <a:rPr lang="en-US" b="1" baseline="0" dirty="0" smtClean="0"/>
              <a:t> TO OUR REGULARLY SCHEDULED PROGRAMMING………</a:t>
            </a:r>
          </a:p>
          <a:p>
            <a:r>
              <a:rPr lang="en-US" dirty="0" smtClean="0"/>
              <a:t>Launch</a:t>
            </a:r>
            <a:r>
              <a:rPr lang="en-US" baseline="0" dirty="0" smtClean="0"/>
              <a:t> </a:t>
            </a:r>
            <a:r>
              <a:rPr lang="en-US" baseline="0" dirty="0"/>
              <a:t>Fixity and Demo. Email and the attached report are shown on the next couple of slides in case of technology issues.</a:t>
            </a:r>
            <a:endParaRPr dirty="0"/>
          </a:p>
        </p:txBody>
      </p:sp>
    </p:spTree>
    <p:extLst>
      <p:ext uri="{BB962C8B-B14F-4D97-AF65-F5344CB8AC3E}">
        <p14:creationId xmlns:p14="http://schemas.microsoft.com/office/powerpoint/2010/main" val="11645641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692599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JAIME</a:t>
            </a:r>
          </a:p>
          <a:p>
            <a:r>
              <a:rPr lang="en-US" dirty="0"/>
              <a:t>NOTE: Fixity reports</a:t>
            </a:r>
            <a:r>
              <a:rPr lang="en-US" baseline="0" dirty="0"/>
              <a:t> come as TSV (Tab Separated Value) files. </a:t>
            </a:r>
            <a:r>
              <a:rPr lang="en-US" dirty="0"/>
              <a:t>When opening Fixity reports in spreadsheet applications it is important to open them by importing the .</a:t>
            </a:r>
            <a:r>
              <a:rPr lang="en-US" dirty="0" err="1"/>
              <a:t>tsv</a:t>
            </a:r>
            <a:r>
              <a:rPr lang="en-US" dirty="0"/>
              <a:t> file, identifying the delimiter as a Tab and treating all data as text (see FAQ for details)</a:t>
            </a:r>
          </a:p>
          <a:p>
            <a:endParaRPr lang="en-US" dirty="0"/>
          </a:p>
        </p:txBody>
      </p:sp>
    </p:spTree>
    <p:extLst>
      <p:ext uri="{BB962C8B-B14F-4D97-AF65-F5344CB8AC3E}">
        <p14:creationId xmlns:p14="http://schemas.microsoft.com/office/powerpoint/2010/main" val="2254906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Calibri" panose="020F0502020204030204" pitchFamily="34" charset="0"/>
              </a:rPr>
              <a:t>Remember</a:t>
            </a:r>
            <a:r>
              <a:rPr lang="en-US" sz="1100" b="1" baseline="0" dirty="0">
                <a:latin typeface="Calibri" panose="020F0502020204030204" pitchFamily="34" charset="0"/>
              </a:rPr>
              <a:t> from Day 1?</a:t>
            </a:r>
            <a:r>
              <a:rPr lang="en-US" sz="1100" b="1" dirty="0">
                <a:latin typeface="Calibri" panose="020F0502020204030204" pitchFamily="34" charset="0"/>
              </a:rPr>
              <a:t>…</a:t>
            </a:r>
            <a:r>
              <a:rPr lang="en-US" sz="1100" b="0" dirty="0">
                <a:latin typeface="Calibri" panose="020F0502020204030204" pitchFamily="34" charset="0"/>
              </a:rPr>
              <a:t>it is NOT a lack of tools, services, and solution models preventing folks from making progress</a:t>
            </a:r>
            <a:r>
              <a:rPr lang="en-US" sz="1100" b="1" dirty="0">
                <a:latin typeface="Calibri" panose="020F0502020204030204" pitchFamily="34" charset="0"/>
              </a:rPr>
              <a:t>. This simple workflow is intended to get</a:t>
            </a:r>
            <a:r>
              <a:rPr lang="en-US" sz="1100" b="1" baseline="0" dirty="0">
                <a:latin typeface="Calibri" panose="020F0502020204030204" pitchFamily="34" charset="0"/>
              </a:rPr>
              <a:t> you past whatever it ACTUALLY is that’s keeping you from getting started in the first place OR from reaching the next level OR from trying something different because the solution in place isn’t cutting it.  </a:t>
            </a:r>
            <a:endParaRPr lang="en-US" sz="1100" b="1" dirty="0">
              <a:latin typeface="Calibri" panose="020F0502020204030204" pitchFamily="34" charset="0"/>
            </a:endParaRPr>
          </a:p>
          <a:p>
            <a:endParaRPr lang="en-US" b="1" dirty="0"/>
          </a:p>
        </p:txBody>
      </p:sp>
    </p:spTree>
    <p:extLst>
      <p:ext uri="{BB962C8B-B14F-4D97-AF65-F5344CB8AC3E}">
        <p14:creationId xmlns:p14="http://schemas.microsoft.com/office/powerpoint/2010/main" val="42304715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pPr marL="342900" indent="-342900">
              <a:lnSpc>
                <a:spcPct val="150000"/>
              </a:lnSpc>
              <a:buFont typeface="+mj-lt"/>
              <a:buAutoNum type="arabicPeriod"/>
            </a:pPr>
            <a:r>
              <a:rPr lang="en-US" sz="1100" dirty="0"/>
              <a:t>Case Study</a:t>
            </a:r>
          </a:p>
          <a:p>
            <a:pPr marL="342900" indent="-342900">
              <a:lnSpc>
                <a:spcPct val="150000"/>
              </a:lnSpc>
              <a:buFont typeface="+mj-lt"/>
              <a:buAutoNum type="arabicPeriod"/>
            </a:pPr>
            <a:r>
              <a:rPr lang="en-US" sz="1100" dirty="0"/>
              <a:t>Inventory</a:t>
            </a:r>
          </a:p>
          <a:p>
            <a:pPr marL="342900" indent="-342900">
              <a:lnSpc>
                <a:spcPct val="150000"/>
              </a:lnSpc>
              <a:buFont typeface="+mj-lt"/>
              <a:buAutoNum type="arabicPeriod"/>
            </a:pPr>
            <a:r>
              <a:rPr lang="en-US" sz="1100" dirty="0"/>
              <a:t>Triage with </a:t>
            </a:r>
            <a:r>
              <a:rPr lang="en-US" sz="1100" b="1" dirty="0" err="1"/>
              <a:t>DataAccessioner</a:t>
            </a:r>
            <a:endParaRPr lang="en-US" sz="1100" b="1" dirty="0"/>
          </a:p>
          <a:p>
            <a:pPr marL="342900" indent="-342900">
              <a:lnSpc>
                <a:spcPct val="150000"/>
              </a:lnSpc>
              <a:buFont typeface="+mj-lt"/>
              <a:buAutoNum type="arabicPeriod"/>
            </a:pPr>
            <a:r>
              <a:rPr lang="en-US" sz="1100" dirty="0"/>
              <a:t>Visualizing the output with </a:t>
            </a:r>
            <a:r>
              <a:rPr lang="en-US" sz="1100" b="1" dirty="0" err="1"/>
              <a:t>DataAccessioner</a:t>
            </a:r>
            <a:r>
              <a:rPr lang="en-US" sz="1100" b="1" dirty="0"/>
              <a:t>: Metadata Transformer Tool </a:t>
            </a:r>
          </a:p>
          <a:p>
            <a:pPr marL="342900" indent="-342900">
              <a:lnSpc>
                <a:spcPct val="150000"/>
              </a:lnSpc>
              <a:buFont typeface="+mj-lt"/>
              <a:buAutoNum type="arabicPeriod"/>
            </a:pPr>
            <a:r>
              <a:rPr lang="en-US" sz="1100" b="1" dirty="0"/>
              <a:t>Bagging</a:t>
            </a:r>
            <a:r>
              <a:rPr lang="en-US" sz="1100" b="1" baseline="0" dirty="0"/>
              <a:t> </a:t>
            </a:r>
            <a:r>
              <a:rPr lang="en-US" sz="1100" baseline="0" dirty="0"/>
              <a:t>Your Materials in preparation for handoff</a:t>
            </a:r>
            <a:endParaRPr lang="en-US" sz="1100" dirty="0"/>
          </a:p>
          <a:p>
            <a:pPr marL="342900" indent="-342900">
              <a:lnSpc>
                <a:spcPct val="150000"/>
              </a:lnSpc>
              <a:buFont typeface="+mj-lt"/>
              <a:buAutoNum type="arabicPeriod"/>
            </a:pPr>
            <a:r>
              <a:rPr lang="en-US" sz="1100" dirty="0"/>
              <a:t>Monitoring long-term health with </a:t>
            </a:r>
            <a:r>
              <a:rPr lang="en-US" sz="1100" b="1" dirty="0" err="1"/>
              <a:t>AVPreserve’s</a:t>
            </a:r>
            <a:r>
              <a:rPr lang="en-US" sz="1100" b="1" dirty="0"/>
              <a:t> Fixity</a:t>
            </a:r>
          </a:p>
          <a:p>
            <a:pPr lvl="0" rtl="0">
              <a:buNone/>
            </a:pPr>
            <a:endParaRPr lang="en" dirty="0">
              <a:solidFill>
                <a:schemeClr val="dk1"/>
              </a:solidFill>
            </a:endParaRPr>
          </a:p>
          <a:p>
            <a:endParaRPr dirty="0"/>
          </a:p>
        </p:txBody>
      </p:sp>
    </p:spTree>
    <p:extLst>
      <p:ext uri="{BB962C8B-B14F-4D97-AF65-F5344CB8AC3E}">
        <p14:creationId xmlns:p14="http://schemas.microsoft.com/office/powerpoint/2010/main" val="33725064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r>
              <a:rPr lang="en-US" dirty="0"/>
              <a:t>Curriculum created by Jaime</a:t>
            </a:r>
            <a:r>
              <a:rPr lang="en-US" baseline="0" dirty="0"/>
              <a:t> Schumacher and the POWRR team</a:t>
            </a:r>
            <a:r>
              <a:rPr lang="en-US" dirty="0"/>
              <a:t> and is on</a:t>
            </a:r>
            <a:r>
              <a:rPr lang="en-US" baseline="0" dirty="0"/>
              <a:t> your flash drives and the POWRR website</a:t>
            </a:r>
            <a:endParaRPr dirty="0"/>
          </a:p>
        </p:txBody>
      </p:sp>
    </p:spTree>
    <p:extLst>
      <p:ext uri="{BB962C8B-B14F-4D97-AF65-F5344CB8AC3E}">
        <p14:creationId xmlns:p14="http://schemas.microsoft.com/office/powerpoint/2010/main" val="932984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r>
              <a:rPr lang="en" sz="1100" dirty="0">
                <a:latin typeface="Calibri" panose="020F0502020204030204" pitchFamily="34" charset="0"/>
              </a:rPr>
              <a:t>REMEMBER: What you need to consider when thinking about your digital stuff…looks a LOT like the same things you consider for your physical materials. </a:t>
            </a:r>
          </a:p>
          <a:p>
            <a:r>
              <a:rPr lang="en" sz="1100" dirty="0">
                <a:latin typeface="Calibri" panose="020F0502020204030204" pitchFamily="34" charset="0"/>
              </a:rPr>
              <a:t>The workflow we will walk through today touches on</a:t>
            </a:r>
            <a:r>
              <a:rPr lang="en" sz="1100" baseline="0" dirty="0">
                <a:latin typeface="Calibri" panose="020F0502020204030204" pitchFamily="34" charset="0"/>
              </a:rPr>
              <a:t> each part of this, with the exception of ACCESS, though you will have any opportunity to relay rights information for digital materials to the next person (or system)! in your relay.</a:t>
            </a:r>
            <a:endParaRPr lang="en" dirty="0">
              <a:solidFill>
                <a:schemeClr val="dk1"/>
              </a:solidFill>
            </a:endParaRPr>
          </a:p>
          <a:p>
            <a:pPr lvl="0" rtl="0">
              <a:buNone/>
            </a:pPr>
            <a:endParaRPr lang="en" dirty="0">
              <a:solidFill>
                <a:schemeClr val="dk1"/>
              </a:solidFill>
            </a:endParaRPr>
          </a:p>
          <a:p>
            <a:endParaRPr dirty="0"/>
          </a:p>
        </p:txBody>
      </p:sp>
    </p:spTree>
    <p:extLst>
      <p:ext uri="{BB962C8B-B14F-4D97-AF65-F5344CB8AC3E}">
        <p14:creationId xmlns:p14="http://schemas.microsoft.com/office/powerpoint/2010/main" val="3307617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pPr marL="342900" indent="-342900">
              <a:lnSpc>
                <a:spcPct val="150000"/>
              </a:lnSpc>
              <a:buFont typeface="+mj-lt"/>
              <a:buAutoNum type="arabicPeriod"/>
            </a:pPr>
            <a:r>
              <a:rPr lang="en-US" sz="1100" dirty="0"/>
              <a:t>Case Study</a:t>
            </a:r>
          </a:p>
          <a:p>
            <a:pPr marL="342900" indent="-342900">
              <a:lnSpc>
                <a:spcPct val="150000"/>
              </a:lnSpc>
              <a:buFont typeface="+mj-lt"/>
              <a:buAutoNum type="arabicPeriod"/>
            </a:pPr>
            <a:r>
              <a:rPr lang="en-US" sz="1100" dirty="0"/>
              <a:t>Inventory</a:t>
            </a:r>
          </a:p>
          <a:p>
            <a:pPr marL="342900" indent="-342900">
              <a:lnSpc>
                <a:spcPct val="150000"/>
              </a:lnSpc>
              <a:buFont typeface="+mj-lt"/>
              <a:buAutoNum type="arabicPeriod"/>
            </a:pPr>
            <a:r>
              <a:rPr lang="en-US" sz="1100" dirty="0"/>
              <a:t>Triage with </a:t>
            </a:r>
            <a:r>
              <a:rPr lang="en-US" sz="1100" b="1" dirty="0" err="1"/>
              <a:t>DataAccessioner</a:t>
            </a:r>
            <a:endParaRPr lang="en-US" sz="1100" b="1" dirty="0"/>
          </a:p>
          <a:p>
            <a:pPr marL="342900" indent="-342900">
              <a:lnSpc>
                <a:spcPct val="150000"/>
              </a:lnSpc>
              <a:buFont typeface="+mj-lt"/>
              <a:buAutoNum type="arabicPeriod"/>
            </a:pPr>
            <a:r>
              <a:rPr lang="en-US" sz="1100" dirty="0"/>
              <a:t>Visualizing the output with </a:t>
            </a:r>
            <a:r>
              <a:rPr lang="en-US" sz="1100" b="1" dirty="0" err="1"/>
              <a:t>DataAccessioner</a:t>
            </a:r>
            <a:r>
              <a:rPr lang="en-US" sz="1100" b="1" dirty="0"/>
              <a:t>: Metadata Transformer Tool </a:t>
            </a:r>
          </a:p>
          <a:p>
            <a:pPr marL="342900" indent="-342900">
              <a:lnSpc>
                <a:spcPct val="150000"/>
              </a:lnSpc>
              <a:buFont typeface="+mj-lt"/>
              <a:buAutoNum type="arabicPeriod"/>
            </a:pPr>
            <a:r>
              <a:rPr lang="en-US" sz="1100" b="1" dirty="0"/>
              <a:t>Bagging</a:t>
            </a:r>
            <a:r>
              <a:rPr lang="en-US" sz="1100" b="1" baseline="0" dirty="0"/>
              <a:t> </a:t>
            </a:r>
            <a:r>
              <a:rPr lang="en-US" sz="1100" baseline="0" dirty="0"/>
              <a:t>Your Materials in preparation for handoff</a:t>
            </a:r>
            <a:endParaRPr lang="en-US" sz="1100" dirty="0"/>
          </a:p>
          <a:p>
            <a:pPr marL="342900" indent="-342900">
              <a:lnSpc>
                <a:spcPct val="150000"/>
              </a:lnSpc>
              <a:buFont typeface="+mj-lt"/>
              <a:buAutoNum type="arabicPeriod"/>
            </a:pPr>
            <a:r>
              <a:rPr lang="en-US" sz="1100" dirty="0"/>
              <a:t>Monitoring long-term health with </a:t>
            </a:r>
            <a:r>
              <a:rPr lang="en-US" sz="1100" b="1" dirty="0" err="1"/>
              <a:t>AVPreserve’s</a:t>
            </a:r>
            <a:r>
              <a:rPr lang="en-US" sz="1100" b="1" dirty="0"/>
              <a:t> Fixity</a:t>
            </a:r>
          </a:p>
          <a:p>
            <a:pPr marL="0" marR="0" indent="0" algn="l" defTabSz="914400" rtl="0" eaLnBrk="1" fontAlgn="auto" latinLnBrk="0" hangingPunct="1">
              <a:lnSpc>
                <a:spcPct val="150000"/>
              </a:lnSpc>
              <a:spcBef>
                <a:spcPts val="0"/>
              </a:spcBef>
              <a:spcAft>
                <a:spcPts val="0"/>
              </a:spcAft>
              <a:buClrTx/>
              <a:buSzTx/>
              <a:buFont typeface="+mj-lt"/>
              <a:buNone/>
              <a:tabLst/>
              <a:defRPr/>
            </a:pPr>
            <a:endParaRPr lang="en-US" sz="1100" b="1" i="0" dirty="0"/>
          </a:p>
          <a:p>
            <a:pPr marL="0" marR="0" indent="0" algn="l" defTabSz="914400" rtl="0" eaLnBrk="1" fontAlgn="auto" latinLnBrk="0" hangingPunct="1">
              <a:lnSpc>
                <a:spcPct val="150000"/>
              </a:lnSpc>
              <a:spcBef>
                <a:spcPts val="0"/>
              </a:spcBef>
              <a:spcAft>
                <a:spcPts val="0"/>
              </a:spcAft>
              <a:buClrTx/>
              <a:buSzTx/>
              <a:buFont typeface="+mj-lt"/>
              <a:buNone/>
              <a:tabLst/>
              <a:defRPr/>
            </a:pPr>
            <a:r>
              <a:rPr lang="en-US" sz="1100" i="1" dirty="0"/>
              <a:t>These will cost you time,</a:t>
            </a:r>
            <a:r>
              <a:rPr lang="en-US" sz="1100" i="1" baseline="0" dirty="0"/>
              <a:t> not money…(remember free like kittens?)</a:t>
            </a:r>
          </a:p>
          <a:p>
            <a:pPr marL="0" marR="0" indent="0" algn="l" defTabSz="914400" rtl="0" eaLnBrk="1" fontAlgn="auto" latinLnBrk="0" hangingPunct="1">
              <a:lnSpc>
                <a:spcPct val="150000"/>
              </a:lnSpc>
              <a:spcBef>
                <a:spcPts val="0"/>
              </a:spcBef>
              <a:spcAft>
                <a:spcPts val="0"/>
              </a:spcAft>
              <a:buClrTx/>
              <a:buSzTx/>
              <a:buFont typeface="+mj-lt"/>
              <a:buNone/>
              <a:tabLst/>
              <a:defRPr/>
            </a:pPr>
            <a:endParaRPr lang="en-US" sz="1100" i="1" baseline="0" dirty="0"/>
          </a:p>
          <a:p>
            <a:pPr marL="0" marR="0" indent="0" algn="l" defTabSz="914400" rtl="0" eaLnBrk="1" fontAlgn="auto" latinLnBrk="0" hangingPunct="1">
              <a:lnSpc>
                <a:spcPct val="150000"/>
              </a:lnSpc>
              <a:spcBef>
                <a:spcPts val="0"/>
              </a:spcBef>
              <a:spcAft>
                <a:spcPts val="0"/>
              </a:spcAft>
              <a:buClrTx/>
              <a:buSzTx/>
              <a:buFont typeface="+mj-lt"/>
              <a:buNone/>
              <a:tabLst/>
              <a:defRPr/>
            </a:pPr>
            <a:r>
              <a:rPr lang="en-US" sz="1100" i="1" baseline="0" dirty="0"/>
              <a:t>INSERT OTHER TOOLS THAT CAN DO THIS!!!</a:t>
            </a:r>
            <a:endParaRPr lang="en-US" sz="1100" i="1" dirty="0"/>
          </a:p>
          <a:p>
            <a:pPr marL="342900" indent="-342900">
              <a:lnSpc>
                <a:spcPct val="150000"/>
              </a:lnSpc>
              <a:buFont typeface="+mj-lt"/>
              <a:buAutoNum type="arabicPeriod"/>
            </a:pPr>
            <a:endParaRPr lang="en-US" sz="1100" b="1" dirty="0"/>
          </a:p>
          <a:p>
            <a:pPr lvl="0" rtl="0">
              <a:buNone/>
            </a:pPr>
            <a:endParaRPr lang="en" dirty="0">
              <a:solidFill>
                <a:schemeClr val="dk1"/>
              </a:solidFill>
            </a:endParaRPr>
          </a:p>
          <a:p>
            <a:endParaRPr dirty="0"/>
          </a:p>
        </p:txBody>
      </p:sp>
    </p:spTree>
    <p:extLst>
      <p:ext uri="{BB962C8B-B14F-4D97-AF65-F5344CB8AC3E}">
        <p14:creationId xmlns:p14="http://schemas.microsoft.com/office/powerpoint/2010/main" val="408086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77" name="Shape 577"/>
          <p:cNvSpPr txBox="1">
            <a:spLocks noGrp="1"/>
          </p:cNvSpPr>
          <p:nvPr>
            <p:ph type="body" idx="1"/>
          </p:nvPr>
        </p:nvSpPr>
        <p:spPr>
          <a:xfrm>
            <a:off x="685801" y="4415791"/>
            <a:ext cx="5486399" cy="4183380"/>
          </a:xfrm>
          <a:prstGeom prst="rect">
            <a:avLst/>
          </a:prstGeom>
          <a:noFill/>
          <a:ln>
            <a:noFill/>
          </a:ln>
        </p:spPr>
        <p:txBody>
          <a:bodyPr wrap="square" lIns="92475" tIns="92475" rIns="92475" bIns="92475" anchor="t" anchorCtr="0">
            <a:noAutofit/>
          </a:bodyPr>
          <a:lstStyle/>
          <a:p>
            <a:pPr marL="0" marR="0" lvl="0" indent="0" algn="l" rtl="0">
              <a:spcBef>
                <a:spcPts val="0"/>
              </a:spcBef>
              <a:buClr>
                <a:schemeClr val="dk1"/>
              </a:buClr>
              <a:buSzPct val="100000"/>
              <a:buFont typeface="Arial"/>
              <a:buNone/>
            </a:pPr>
            <a:r>
              <a:rPr lang="en" sz="1200" b="0" i="0" u="none" strike="noStrike" cap="none" dirty="0" smtClean="0">
                <a:solidFill>
                  <a:schemeClr val="dk1"/>
                </a:solidFill>
                <a:latin typeface="Arial"/>
                <a:ea typeface="Arial"/>
                <a:cs typeface="Arial"/>
                <a:sym typeface="Arial"/>
              </a:rPr>
              <a:t>INTERLUDE HMMMMMMMM</a:t>
            </a:r>
          </a:p>
          <a:p>
            <a:pPr marL="171450" marR="0" lvl="0" indent="-171450" algn="l" rtl="0">
              <a:spcBef>
                <a:spcPts val="0"/>
              </a:spcBef>
              <a:buClr>
                <a:schemeClr val="dk1"/>
              </a:buClr>
              <a:buSzPct val="100000"/>
              <a:buFont typeface="Arial"/>
              <a:buChar char="•"/>
            </a:pPr>
            <a:r>
              <a:rPr lang="en" sz="1200" b="0" i="0" u="none" strike="noStrike" cap="none" dirty="0" smtClean="0">
                <a:solidFill>
                  <a:schemeClr val="dk1"/>
                </a:solidFill>
                <a:latin typeface="Arial"/>
                <a:ea typeface="Arial"/>
                <a:cs typeface="Arial"/>
                <a:sym typeface="Arial"/>
              </a:rPr>
              <a:t>When </a:t>
            </a:r>
            <a:r>
              <a:rPr lang="en" sz="1200" b="0" i="0" u="none" strike="noStrike" cap="none" dirty="0">
                <a:solidFill>
                  <a:schemeClr val="dk1"/>
                </a:solidFill>
                <a:latin typeface="Arial"/>
                <a:ea typeface="Arial"/>
                <a:cs typeface="Arial"/>
                <a:sym typeface="Arial"/>
              </a:rPr>
              <a:t>looking at OSS software for digital preservation there are two main types of product you may consider using.</a:t>
            </a:r>
          </a:p>
          <a:p>
            <a:pPr marL="171450" marR="0" lvl="0" indent="-171450" algn="l" rtl="0">
              <a:spcBef>
                <a:spcPts val="0"/>
              </a:spcBef>
              <a:buClr>
                <a:schemeClr val="dk1"/>
              </a:buClr>
              <a:buSzPct val="100000"/>
              <a:buFont typeface="Arial"/>
              <a:buChar char="•"/>
            </a:pPr>
            <a:r>
              <a:rPr lang="en" sz="1200" b="0" i="0" u="none" strike="noStrike" cap="none" dirty="0">
                <a:solidFill>
                  <a:schemeClr val="dk1"/>
                </a:solidFill>
                <a:latin typeface="Arial"/>
                <a:ea typeface="Arial"/>
                <a:cs typeface="Arial"/>
                <a:sym typeface="Arial"/>
              </a:rPr>
              <a:t>The first are large scale applications which can be used to manage multiple processes.</a:t>
            </a:r>
          </a:p>
          <a:p>
            <a:pPr marL="171450" marR="0" lvl="0" indent="-171450" algn="l" rtl="0">
              <a:spcBef>
                <a:spcPts val="0"/>
              </a:spcBef>
              <a:buClr>
                <a:schemeClr val="dk1"/>
              </a:buClr>
              <a:buSzPct val="100000"/>
              <a:buFont typeface="Arial"/>
              <a:buChar char="•"/>
            </a:pPr>
            <a:r>
              <a:rPr lang="en" sz="1200" b="0" i="0" u="none" strike="noStrike" cap="none" dirty="0">
                <a:solidFill>
                  <a:schemeClr val="dk1"/>
                </a:solidFill>
                <a:latin typeface="Arial"/>
                <a:ea typeface="Arial"/>
                <a:cs typeface="Arial"/>
                <a:sym typeface="Arial"/>
              </a:rPr>
              <a:t>These can include complete repository systems, software for managing storage and workflow management systems for implementing potentially complex process.</a:t>
            </a:r>
          </a:p>
          <a:p>
            <a:pPr marL="171450" marR="0" lvl="0" indent="-171450" algn="l" rtl="0">
              <a:spcBef>
                <a:spcPts val="0"/>
              </a:spcBef>
              <a:buClr>
                <a:schemeClr val="dk1"/>
              </a:buClr>
              <a:buSzPct val="100000"/>
              <a:buFont typeface="Arial"/>
              <a:buChar char="•"/>
            </a:pPr>
            <a:r>
              <a:rPr lang="en" sz="1200" b="0" i="0" u="none" strike="noStrike" cap="none" dirty="0">
                <a:solidFill>
                  <a:schemeClr val="dk1"/>
                </a:solidFill>
                <a:latin typeface="Arial"/>
                <a:ea typeface="Arial"/>
                <a:cs typeface="Arial"/>
                <a:sym typeface="Arial"/>
              </a:rPr>
              <a:t>The other main type of OSS for digital preservation is smaller tools that carry out particular functions, which can be smaller-scale processes or a step in larger processes. </a:t>
            </a:r>
          </a:p>
          <a:p>
            <a:pPr marL="171450" marR="0" lvl="0" indent="-171450" algn="l" rtl="0">
              <a:spcBef>
                <a:spcPts val="0"/>
              </a:spcBef>
              <a:buClr>
                <a:schemeClr val="dk1"/>
              </a:buClr>
              <a:buSzPct val="100000"/>
              <a:buFont typeface="Arial"/>
              <a:buChar char="•"/>
            </a:pPr>
            <a:r>
              <a:rPr lang="en" sz="1200" b="0" i="0" u="none" strike="noStrike" cap="none" dirty="0">
                <a:solidFill>
                  <a:schemeClr val="dk1"/>
                </a:solidFill>
                <a:latin typeface="Arial"/>
                <a:ea typeface="Arial"/>
                <a:cs typeface="Arial"/>
                <a:sym typeface="Arial"/>
              </a:rPr>
              <a:t>These can include tools for characterising a digital collection, for migrating a particular file type or to check a folder for duplicate file. </a:t>
            </a:r>
          </a:p>
          <a:p>
            <a:pPr marL="171450" marR="0" lvl="0" indent="-171450" algn="l" rtl="0">
              <a:spcBef>
                <a:spcPts val="0"/>
              </a:spcBef>
              <a:buClr>
                <a:schemeClr val="dk1"/>
              </a:buClr>
              <a:buSzPct val="100000"/>
              <a:buFont typeface="Arial"/>
              <a:buChar char="•"/>
            </a:pPr>
            <a:r>
              <a:rPr lang="en" sz="1200" b="0" i="0" u="none" strike="noStrike" cap="none" dirty="0">
                <a:solidFill>
                  <a:schemeClr val="dk1"/>
                </a:solidFill>
                <a:latin typeface="Arial"/>
                <a:ea typeface="Arial"/>
                <a:cs typeface="Arial"/>
                <a:sym typeface="Arial"/>
              </a:rPr>
              <a:t>There are many of these smaller tools and often several that will carry out the same function.</a:t>
            </a:r>
          </a:p>
          <a:p>
            <a:pPr marL="0" marR="0" lvl="0" indent="0" algn="l" rtl="0">
              <a:spcBef>
                <a:spcPts val="0"/>
              </a:spcBef>
              <a:buSzPct val="25000"/>
              <a:buNone/>
            </a:pPr>
            <a:endParaRPr sz="1100" b="0" i="0" u="none" strike="noStrike" cap="none" dirty="0">
              <a:solidFill>
                <a:schemeClr val="dk1"/>
              </a:solidFill>
              <a:latin typeface="Arial"/>
              <a:ea typeface="Arial"/>
              <a:cs typeface="Arial"/>
              <a:sym typeface="Arial"/>
            </a:endParaRPr>
          </a:p>
        </p:txBody>
      </p:sp>
      <p:sp>
        <p:nvSpPr>
          <p:cNvPr id="578" name="Shape 578"/>
          <p:cNvSpPr txBox="1">
            <a:spLocks noGrp="1"/>
          </p:cNvSpPr>
          <p:nvPr>
            <p:ph type="sldNum" idx="12"/>
          </p:nvPr>
        </p:nvSpPr>
        <p:spPr>
          <a:xfrm>
            <a:off x="3833150" y="8741940"/>
            <a:ext cx="2932429" cy="461784"/>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ct val="1000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59124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1" y="4415791"/>
            <a:ext cx="5486399" cy="4183380"/>
          </a:xfrm>
          <a:prstGeom prst="rect">
            <a:avLst/>
          </a:prstGeom>
        </p:spPr>
        <p:txBody>
          <a:bodyPr lIns="92476" tIns="92476" rIns="92476" bIns="92476" anchor="t" anchorCtr="0">
            <a:noAutofit/>
          </a:bodyPr>
          <a:lstStyle/>
          <a:p>
            <a:r>
              <a:rPr lang="en-US" dirty="0" smtClean="0"/>
              <a:t>Some</a:t>
            </a:r>
            <a:r>
              <a:rPr lang="en-US" baseline="0" dirty="0" smtClean="0"/>
              <a:t> tools are free open source tools. But it’s important to note that open source tools are free like kitties, and not like beer. There’s A LOT of work and maintenance that goes along with that free kitty, whereas a free beer allows you to sit back and enjoy. </a:t>
            </a:r>
          </a:p>
          <a:p>
            <a:r>
              <a:rPr lang="en-US" baseline="0" dirty="0" smtClean="0"/>
              <a:t>Getting a free kitten doesn’t cost money up front, but there’s a lot of maintenance. Sadly, Open Source is not like a free beer you can sit back and enjoy.</a:t>
            </a:r>
          </a:p>
          <a:p>
            <a:r>
              <a:rPr lang="en-US" baseline="0" dirty="0" smtClean="0"/>
              <a:t>Open source software requires resources to install, maintain, and improve it.</a:t>
            </a:r>
          </a:p>
          <a:p>
            <a:endParaRPr dirty="0"/>
          </a:p>
        </p:txBody>
      </p:sp>
    </p:spTree>
    <p:extLst>
      <p:ext uri="{BB962C8B-B14F-4D97-AF65-F5344CB8AC3E}">
        <p14:creationId xmlns:p14="http://schemas.microsoft.com/office/powerpoint/2010/main" val="1086683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65" name="Shape 465"/>
          <p:cNvSpPr txBox="1">
            <a:spLocks noGrp="1"/>
          </p:cNvSpPr>
          <p:nvPr>
            <p:ph type="body" idx="1"/>
          </p:nvPr>
        </p:nvSpPr>
        <p:spPr>
          <a:xfrm>
            <a:off x="685801" y="4415791"/>
            <a:ext cx="5486399" cy="4183380"/>
          </a:xfrm>
          <a:prstGeom prst="rect">
            <a:avLst/>
          </a:prstGeom>
          <a:noFill/>
          <a:ln>
            <a:noFill/>
          </a:ln>
        </p:spPr>
        <p:txBody>
          <a:bodyPr wrap="square" lIns="92475" tIns="92475" rIns="92475" bIns="92475" anchor="t" anchorCtr="0">
            <a:noAutofit/>
          </a:bodyPr>
          <a:lstStyle/>
          <a:p>
            <a:pPr marL="171450" marR="0" lvl="0" indent="-171450" algn="l" rtl="0">
              <a:spcBef>
                <a:spcPts val="0"/>
              </a:spcBef>
              <a:buClr>
                <a:schemeClr val="dk1"/>
              </a:buClr>
              <a:buSzPct val="100000"/>
              <a:buFont typeface="Arial"/>
              <a:buChar char="•"/>
            </a:pPr>
            <a:r>
              <a:rPr lang="en" sz="1050" b="0" i="0" u="none" strike="noStrike" cap="none" dirty="0">
                <a:solidFill>
                  <a:schemeClr val="dk1"/>
                </a:solidFill>
                <a:latin typeface="Arial"/>
                <a:ea typeface="Arial"/>
                <a:cs typeface="Arial"/>
                <a:sym typeface="Arial"/>
              </a:rPr>
              <a:t>The table on this slide shows a simplified visual comparison of using Open Source Software versus vendor provided solutions. Green = good in this area, yellow = mixed, some strengths and weaknesses, red = not available.</a:t>
            </a:r>
          </a:p>
          <a:p>
            <a:pPr marL="171450" marR="0" lvl="0" indent="-171450" algn="l" rtl="0">
              <a:spcBef>
                <a:spcPts val="0"/>
              </a:spcBef>
              <a:buClr>
                <a:schemeClr val="dk1"/>
              </a:buClr>
              <a:buSzPct val="100000"/>
              <a:buFont typeface="Arial"/>
              <a:buChar char="•"/>
            </a:pPr>
            <a:r>
              <a:rPr lang="en" sz="1050" b="0" i="0" u="none" strike="noStrike" cap="none" dirty="0">
                <a:solidFill>
                  <a:schemeClr val="dk1"/>
                </a:solidFill>
                <a:latin typeface="Arial"/>
                <a:ea typeface="Arial"/>
                <a:cs typeface="Arial"/>
                <a:sym typeface="Arial"/>
              </a:rPr>
              <a:t>Both have their strengths and weaknesses. Looking at these in a little more detail:</a:t>
            </a:r>
          </a:p>
          <a:p>
            <a:pPr marL="628650" marR="0" lvl="1" indent="-171450" algn="l" rtl="0">
              <a:spcBef>
                <a:spcPts val="0"/>
              </a:spcBef>
              <a:buClr>
                <a:schemeClr val="dk1"/>
              </a:buClr>
              <a:buSzPct val="100000"/>
              <a:buFont typeface="Arial"/>
              <a:buChar char="•"/>
            </a:pPr>
            <a:r>
              <a:rPr lang="en" sz="1050" b="1" i="0" u="none" strike="noStrike" cap="none" dirty="0">
                <a:solidFill>
                  <a:schemeClr val="dk1"/>
                </a:solidFill>
                <a:latin typeface="Arial"/>
                <a:ea typeface="Arial"/>
                <a:cs typeface="Arial"/>
                <a:sym typeface="Arial"/>
              </a:rPr>
              <a:t>Initial Cost</a:t>
            </a:r>
            <a:r>
              <a:rPr lang="en" sz="1050" b="0" i="0" u="none" strike="noStrike" cap="none" dirty="0">
                <a:solidFill>
                  <a:schemeClr val="dk1"/>
                </a:solidFill>
                <a:latin typeface="Arial"/>
                <a:ea typeface="Arial"/>
                <a:cs typeface="Arial"/>
                <a:sym typeface="Arial"/>
              </a:rPr>
              <a:t> - Much OSS is free but even if there is an initial cost in procuring OSS it likely to be small in comparison with vendor solutions which may require a significant investment as well as an ongoing commitment to additional services or updates.</a:t>
            </a:r>
          </a:p>
          <a:p>
            <a:pPr marL="628650" marR="0" lvl="1" indent="-171450" algn="l" rtl="0">
              <a:spcBef>
                <a:spcPts val="0"/>
              </a:spcBef>
              <a:buClr>
                <a:schemeClr val="dk1"/>
              </a:buClr>
              <a:buSzPct val="100000"/>
              <a:buFont typeface="Arial"/>
              <a:buChar char="•"/>
            </a:pPr>
            <a:r>
              <a:rPr lang="en" sz="1050" b="1" i="0" u="none" strike="noStrike" cap="none" dirty="0">
                <a:solidFill>
                  <a:schemeClr val="dk1"/>
                </a:solidFill>
                <a:latin typeface="Arial"/>
                <a:ea typeface="Arial"/>
                <a:cs typeface="Arial"/>
                <a:sym typeface="Arial"/>
              </a:rPr>
              <a:t>Installation</a:t>
            </a:r>
            <a:r>
              <a:rPr lang="en" sz="1050" b="0" i="0" u="none" strike="noStrike" cap="none" dirty="0">
                <a:solidFill>
                  <a:schemeClr val="dk1"/>
                </a:solidFill>
                <a:latin typeface="Arial"/>
                <a:ea typeface="Arial"/>
                <a:cs typeface="Arial"/>
                <a:sym typeface="Arial"/>
              </a:rPr>
              <a:t> – Vendors are likely to provide support with the installation of more complex pieces of software and simpler pieces are distributed in an executable format that is usually easy to install. Installation of OSS is more variable and may require an invest of resources and more technical skills to get it up an running.</a:t>
            </a:r>
          </a:p>
          <a:p>
            <a:pPr marL="628650" marR="0" lvl="1" indent="-171450" algn="l" rtl="0">
              <a:spcBef>
                <a:spcPts val="0"/>
              </a:spcBef>
              <a:buClr>
                <a:schemeClr val="dk1"/>
              </a:buClr>
              <a:buSzPct val="100000"/>
              <a:buFont typeface="Arial"/>
              <a:buChar char="•"/>
            </a:pPr>
            <a:r>
              <a:rPr lang="en" sz="1050" b="1" i="0" u="none" strike="noStrike" cap="none" dirty="0">
                <a:solidFill>
                  <a:schemeClr val="dk1"/>
                </a:solidFill>
                <a:latin typeface="Arial"/>
                <a:ea typeface="Arial"/>
                <a:cs typeface="Arial"/>
                <a:sym typeface="Arial"/>
              </a:rPr>
              <a:t>Source Code</a:t>
            </a:r>
            <a:r>
              <a:rPr lang="en" sz="1050" b="0" i="0" u="none" strike="noStrike" cap="none" dirty="0">
                <a:solidFill>
                  <a:schemeClr val="dk1"/>
                </a:solidFill>
                <a:latin typeface="Arial"/>
                <a:ea typeface="Arial"/>
                <a:cs typeface="Arial"/>
                <a:sym typeface="Arial"/>
              </a:rPr>
              <a:t> – OSS provides access to the original source code whereas vendor supplied solutions are pre-compiled.</a:t>
            </a:r>
          </a:p>
          <a:p>
            <a:pPr marL="628650" marR="0" lvl="1" indent="-171450" algn="l" rtl="0">
              <a:spcBef>
                <a:spcPts val="0"/>
              </a:spcBef>
              <a:buClr>
                <a:schemeClr val="dk1"/>
              </a:buClr>
              <a:buSzPct val="100000"/>
              <a:buFont typeface="Arial"/>
              <a:buChar char="•"/>
            </a:pPr>
            <a:r>
              <a:rPr lang="en" sz="1050" b="1" i="0" u="none" strike="noStrike" cap="none" dirty="0">
                <a:solidFill>
                  <a:schemeClr val="dk1"/>
                </a:solidFill>
                <a:latin typeface="Arial"/>
                <a:ea typeface="Arial"/>
                <a:cs typeface="Arial"/>
                <a:sym typeface="Arial"/>
              </a:rPr>
              <a:t>Customization</a:t>
            </a:r>
            <a:r>
              <a:rPr lang="en" sz="1050" b="0" i="0" u="none" strike="noStrike" cap="none" dirty="0">
                <a:solidFill>
                  <a:schemeClr val="dk1"/>
                </a:solidFill>
                <a:latin typeface="Arial"/>
                <a:ea typeface="Arial"/>
                <a:cs typeface="Arial"/>
                <a:sym typeface="Arial"/>
              </a:rPr>
              <a:t> – By having access to the original source code, this means it is possible to fully </a:t>
            </a:r>
            <a:r>
              <a:rPr lang="en" sz="1050" b="0" i="0" u="none" strike="noStrike" cap="none" dirty="0" err="1">
                <a:solidFill>
                  <a:schemeClr val="dk1"/>
                </a:solidFill>
                <a:latin typeface="Arial"/>
                <a:ea typeface="Arial"/>
                <a:cs typeface="Arial"/>
                <a:sym typeface="Arial"/>
              </a:rPr>
              <a:t>customise</a:t>
            </a:r>
            <a:r>
              <a:rPr lang="en" sz="1050" b="0" i="0" u="none" strike="noStrike" cap="none" dirty="0">
                <a:solidFill>
                  <a:schemeClr val="dk1"/>
                </a:solidFill>
                <a:latin typeface="Arial"/>
                <a:ea typeface="Arial"/>
                <a:cs typeface="Arial"/>
                <a:sym typeface="Arial"/>
              </a:rPr>
              <a:t> OSS for your organization if you have sufficient programming skills. There is also the potential for greater </a:t>
            </a:r>
            <a:r>
              <a:rPr lang="en" sz="1050" b="0" i="0" u="none" strike="noStrike" cap="none" dirty="0" err="1">
                <a:solidFill>
                  <a:schemeClr val="dk1"/>
                </a:solidFill>
                <a:latin typeface="Arial"/>
                <a:ea typeface="Arial"/>
                <a:cs typeface="Arial"/>
                <a:sym typeface="Arial"/>
              </a:rPr>
              <a:t>customisation</a:t>
            </a:r>
            <a:r>
              <a:rPr lang="en" sz="1050" b="0" i="0" u="none" strike="noStrike" cap="none" dirty="0">
                <a:solidFill>
                  <a:schemeClr val="dk1"/>
                </a:solidFill>
                <a:latin typeface="Arial"/>
                <a:ea typeface="Arial"/>
                <a:cs typeface="Arial"/>
                <a:sym typeface="Arial"/>
              </a:rPr>
              <a:t> and collaboration from the wider community. Customization of vendor solutions is usually limited to the in-</a:t>
            </a:r>
            <a:r>
              <a:rPr lang="en" sz="1050" b="0" i="0" u="none" strike="noStrike" cap="none" dirty="0" err="1">
                <a:solidFill>
                  <a:schemeClr val="dk1"/>
                </a:solidFill>
                <a:latin typeface="Arial"/>
                <a:ea typeface="Arial"/>
                <a:cs typeface="Arial"/>
                <a:sym typeface="Arial"/>
              </a:rPr>
              <a:t>programme</a:t>
            </a:r>
            <a:r>
              <a:rPr lang="en" sz="1050" b="0" i="0" u="none" strike="noStrike" cap="none" dirty="0">
                <a:solidFill>
                  <a:schemeClr val="dk1"/>
                </a:solidFill>
                <a:latin typeface="Arial"/>
                <a:ea typeface="Arial"/>
                <a:cs typeface="Arial"/>
                <a:sym typeface="Arial"/>
              </a:rPr>
              <a:t> options and tools. Any more significant </a:t>
            </a:r>
            <a:r>
              <a:rPr lang="en" sz="1050" b="0" i="0" u="none" strike="noStrike" cap="none" dirty="0" err="1">
                <a:solidFill>
                  <a:schemeClr val="dk1"/>
                </a:solidFill>
                <a:latin typeface="Arial"/>
                <a:ea typeface="Arial"/>
                <a:cs typeface="Arial"/>
                <a:sym typeface="Arial"/>
              </a:rPr>
              <a:t>customisation</a:t>
            </a:r>
            <a:r>
              <a:rPr lang="en" sz="1050" b="0" i="0" u="none" strike="noStrike" cap="none" dirty="0">
                <a:solidFill>
                  <a:schemeClr val="dk1"/>
                </a:solidFill>
                <a:latin typeface="Arial"/>
                <a:ea typeface="Arial"/>
                <a:cs typeface="Arial"/>
                <a:sym typeface="Arial"/>
              </a:rPr>
              <a:t> will depend on the vendor and their priorities. Some vendors will create </a:t>
            </a:r>
            <a:r>
              <a:rPr lang="en" sz="1050" b="0" i="0" u="none" strike="noStrike" cap="none" dirty="0" err="1">
                <a:solidFill>
                  <a:schemeClr val="dk1"/>
                </a:solidFill>
                <a:latin typeface="Arial"/>
                <a:ea typeface="Arial"/>
                <a:cs typeface="Arial"/>
                <a:sym typeface="Arial"/>
              </a:rPr>
              <a:t>customised</a:t>
            </a:r>
            <a:r>
              <a:rPr lang="en" sz="1050" b="0" i="0" u="none" strike="noStrike" cap="none" dirty="0">
                <a:solidFill>
                  <a:schemeClr val="dk1"/>
                </a:solidFill>
                <a:latin typeface="Arial"/>
                <a:ea typeface="Arial"/>
                <a:cs typeface="Arial"/>
                <a:sym typeface="Arial"/>
              </a:rPr>
              <a:t> modules for their software for a fee.</a:t>
            </a:r>
          </a:p>
          <a:p>
            <a:pPr marL="628650" marR="0" lvl="1" indent="-171450" algn="l" rtl="0">
              <a:spcBef>
                <a:spcPts val="0"/>
              </a:spcBef>
              <a:buClr>
                <a:schemeClr val="dk1"/>
              </a:buClr>
              <a:buSzPct val="100000"/>
              <a:buFont typeface="Arial"/>
              <a:buChar char="•"/>
            </a:pPr>
            <a:r>
              <a:rPr lang="en" sz="1050" b="1" i="0" u="none" strike="noStrike" cap="none" dirty="0">
                <a:solidFill>
                  <a:schemeClr val="dk1"/>
                </a:solidFill>
                <a:latin typeface="Arial"/>
                <a:ea typeface="Arial"/>
                <a:cs typeface="Arial"/>
                <a:sym typeface="Arial"/>
              </a:rPr>
              <a:t>Licenses</a:t>
            </a:r>
            <a:r>
              <a:rPr lang="en" sz="1050" b="0" i="0" u="none" strike="noStrike" cap="none" dirty="0">
                <a:solidFill>
                  <a:schemeClr val="dk1"/>
                </a:solidFill>
                <a:latin typeface="Arial"/>
                <a:ea typeface="Arial"/>
                <a:cs typeface="Arial"/>
                <a:sym typeface="Arial"/>
              </a:rPr>
              <a:t> – It is generally only to acquire only one license for OSS no matter how many installations are needed. They are also more open to the creation of derivative works and redistribution. Vendor licenses tend to be far more restrictive, limiting how and where the software can be used. It also normal that multiple licenses may need to be purchased one for each user or installation of the software.</a:t>
            </a:r>
          </a:p>
          <a:p>
            <a:pPr marL="628650" marR="0" lvl="1" indent="-171450" algn="l" rtl="0">
              <a:spcBef>
                <a:spcPts val="0"/>
              </a:spcBef>
              <a:buClr>
                <a:schemeClr val="dk1"/>
              </a:buClr>
              <a:buSzPct val="100000"/>
              <a:buFont typeface="Arial"/>
              <a:buChar char="•"/>
            </a:pPr>
            <a:r>
              <a:rPr lang="en" sz="1050" b="1" i="0" u="none" strike="noStrike" cap="none" dirty="0">
                <a:solidFill>
                  <a:schemeClr val="dk1"/>
                </a:solidFill>
                <a:latin typeface="Arial"/>
                <a:ea typeface="Arial"/>
                <a:cs typeface="Arial"/>
                <a:sym typeface="Arial"/>
              </a:rPr>
              <a:t>Bugs</a:t>
            </a:r>
            <a:r>
              <a:rPr lang="en" sz="1050" b="0" i="0" u="none" strike="noStrike" cap="none" dirty="0">
                <a:solidFill>
                  <a:schemeClr val="dk1"/>
                </a:solidFill>
                <a:latin typeface="Arial"/>
                <a:ea typeface="Arial"/>
                <a:cs typeface="Arial"/>
                <a:sym typeface="Arial"/>
              </a:rPr>
              <a:t> – Due to the collaborative nature of OSS development stable versions of the software tend to be less buggy and when bugs are identified they are addressed more promptly if a reasonable-sized community exists for the product. Vendor software tends to be more buggy when first released as getting the product on the market is a key. They may also be slower to address identified bugs later depending on their current commercial and/or development priorities.</a:t>
            </a:r>
          </a:p>
          <a:p>
            <a:pPr marL="628650" marR="0" lvl="1" indent="-171450" algn="l" rtl="0">
              <a:spcBef>
                <a:spcPts val="0"/>
              </a:spcBef>
              <a:buClr>
                <a:schemeClr val="dk1"/>
              </a:buClr>
              <a:buSzPct val="100000"/>
              <a:buFont typeface="Arial"/>
              <a:buChar char="•"/>
            </a:pPr>
            <a:r>
              <a:rPr lang="en" sz="1050" b="1" i="0" u="none" strike="noStrike" cap="none" dirty="0">
                <a:solidFill>
                  <a:schemeClr val="dk1"/>
                </a:solidFill>
                <a:latin typeface="Arial"/>
                <a:ea typeface="Arial"/>
                <a:cs typeface="Arial"/>
                <a:sym typeface="Arial"/>
              </a:rPr>
              <a:t>Support</a:t>
            </a:r>
            <a:r>
              <a:rPr lang="en" sz="1050" b="0" i="0" u="none" strike="noStrike" cap="none" dirty="0">
                <a:solidFill>
                  <a:schemeClr val="dk1"/>
                </a:solidFill>
                <a:latin typeface="Arial"/>
                <a:ea typeface="Arial"/>
                <a:cs typeface="Arial"/>
                <a:sym typeface="Arial"/>
              </a:rPr>
              <a:t> – Vendor software often comes with a support package, or this can be purchased as an addition. Meaning that there is some expectation of good and prompt support. The situation is more mixed for OSS software and depends on factors such as the size and engagement of the user community or the availability of paid-for support services.</a:t>
            </a:r>
          </a:p>
          <a:p>
            <a:pPr marL="628650" marR="0" lvl="1" indent="-171450" algn="l" rtl="0">
              <a:spcBef>
                <a:spcPts val="0"/>
              </a:spcBef>
              <a:buClr>
                <a:schemeClr val="dk1"/>
              </a:buClr>
              <a:buSzPct val="100000"/>
              <a:buFont typeface="Arial"/>
              <a:buChar char="•"/>
            </a:pPr>
            <a:r>
              <a:rPr lang="en" sz="1050" b="1" i="0" u="none" strike="noStrike" cap="none" dirty="0">
                <a:solidFill>
                  <a:schemeClr val="dk1"/>
                </a:solidFill>
                <a:latin typeface="Arial"/>
                <a:ea typeface="Arial"/>
                <a:cs typeface="Arial"/>
                <a:sym typeface="Arial"/>
              </a:rPr>
              <a:t>Documentation</a:t>
            </a:r>
            <a:r>
              <a:rPr lang="en" sz="1050" b="0" i="0" u="none" strike="noStrike" cap="none" dirty="0">
                <a:solidFill>
                  <a:schemeClr val="dk1"/>
                </a:solidFill>
                <a:latin typeface="Arial"/>
                <a:ea typeface="Arial"/>
                <a:cs typeface="Arial"/>
                <a:sym typeface="Arial"/>
              </a:rPr>
              <a:t> – Documentation was historically poor for OSS but the situation is much improved in recent years but it cannot be relied upon for all software. For vendor solutions, there is a reasonable expectation that good documentation will be provided when the product is procured.</a:t>
            </a:r>
          </a:p>
          <a:p>
            <a:pPr marL="628650" marR="0" lvl="1" indent="-171450" algn="l" rtl="0">
              <a:spcBef>
                <a:spcPts val="0"/>
              </a:spcBef>
              <a:buClr>
                <a:schemeClr val="dk1"/>
              </a:buClr>
              <a:buSzPct val="100000"/>
              <a:buFont typeface="Arial"/>
              <a:buChar char="•"/>
            </a:pPr>
            <a:r>
              <a:rPr lang="en" sz="1050" b="1" i="0" u="none" strike="noStrike" cap="none" dirty="0">
                <a:solidFill>
                  <a:schemeClr val="dk1"/>
                </a:solidFill>
                <a:latin typeface="Arial"/>
                <a:ea typeface="Arial"/>
                <a:cs typeface="Arial"/>
                <a:sym typeface="Arial"/>
              </a:rPr>
              <a:t>Training</a:t>
            </a:r>
            <a:r>
              <a:rPr lang="en" sz="1050" b="0" i="0" u="none" strike="noStrike" cap="none" dirty="0">
                <a:solidFill>
                  <a:schemeClr val="dk1"/>
                </a:solidFill>
                <a:latin typeface="Arial"/>
                <a:ea typeface="Arial"/>
                <a:cs typeface="Arial"/>
                <a:sym typeface="Arial"/>
              </a:rPr>
              <a:t> – Like documentation, training for OSS is mixed and sometimes only available for larger/more established </a:t>
            </a:r>
            <a:r>
              <a:rPr lang="en" sz="1050" b="0" i="0" u="none" strike="noStrike" cap="none" dirty="0" err="1">
                <a:solidFill>
                  <a:schemeClr val="dk1"/>
                </a:solidFill>
                <a:latin typeface="Arial"/>
                <a:ea typeface="Arial"/>
                <a:cs typeface="Arial"/>
                <a:sym typeface="Arial"/>
              </a:rPr>
              <a:t>programmes</a:t>
            </a:r>
            <a:r>
              <a:rPr lang="en" sz="1050" b="0" i="0" u="none" strike="noStrike" cap="none" dirty="0">
                <a:solidFill>
                  <a:schemeClr val="dk1"/>
                </a:solidFill>
                <a:latin typeface="Arial"/>
                <a:ea typeface="Arial"/>
                <a:cs typeface="Arial"/>
                <a:sym typeface="Arial"/>
              </a:rPr>
              <a:t>. Commercial vendors will more likely have training resources available. Depending on the size and complexity of the software this may anything from online resources to the provision of in-house training for staff.</a:t>
            </a:r>
          </a:p>
          <a:p>
            <a:pPr marL="628650" marR="0" lvl="1" indent="-171450" algn="l" rtl="0">
              <a:spcBef>
                <a:spcPts val="0"/>
              </a:spcBef>
              <a:buClr>
                <a:schemeClr val="dk1"/>
              </a:buClr>
              <a:buSzPct val="100000"/>
              <a:buFont typeface="Arial"/>
              <a:buChar char="•"/>
            </a:pPr>
            <a:r>
              <a:rPr lang="en" sz="1050" b="1" i="0" u="none" strike="noStrike" cap="none" dirty="0">
                <a:solidFill>
                  <a:schemeClr val="dk1"/>
                </a:solidFill>
                <a:latin typeface="Arial"/>
                <a:ea typeface="Arial"/>
                <a:cs typeface="Arial"/>
                <a:sym typeface="Arial"/>
              </a:rPr>
              <a:t>Motivation for Developments</a:t>
            </a:r>
            <a:r>
              <a:rPr lang="en" sz="1050" b="0" i="0" u="none" strike="noStrike" cap="none" dirty="0">
                <a:solidFill>
                  <a:schemeClr val="dk1"/>
                </a:solidFill>
                <a:latin typeface="Arial"/>
                <a:ea typeface="Arial"/>
                <a:cs typeface="Arial"/>
                <a:sym typeface="Arial"/>
              </a:rPr>
              <a:t> – One of the key strengths of OSS is that developments are normally motivated directly by the needs of the user community. The main motivations for vendors are usually focused on commercial concerns; such as making a profit and strengthening their position in the market. This can mean they are less responsive to user needs and will adhere to business models such as planned obsolescence.</a:t>
            </a:r>
          </a:p>
          <a:p>
            <a:pPr marL="628650" marR="0" lvl="1" indent="-171450" algn="l" rtl="0">
              <a:spcBef>
                <a:spcPts val="0"/>
              </a:spcBef>
              <a:buClr>
                <a:schemeClr val="dk1"/>
              </a:buClr>
              <a:buSzPct val="100000"/>
              <a:buFont typeface="Arial"/>
              <a:buChar char="•"/>
            </a:pPr>
            <a:r>
              <a:rPr lang="en" sz="1050" b="1" i="0" u="none" strike="noStrike" cap="none" dirty="0">
                <a:solidFill>
                  <a:schemeClr val="dk1"/>
                </a:solidFill>
                <a:latin typeface="Arial"/>
                <a:ea typeface="Arial"/>
                <a:cs typeface="Arial"/>
                <a:sym typeface="Arial"/>
              </a:rPr>
              <a:t>Succession</a:t>
            </a:r>
            <a:r>
              <a:rPr lang="en" sz="1050" b="0" i="0" u="none" strike="noStrike" cap="none" dirty="0">
                <a:solidFill>
                  <a:schemeClr val="dk1"/>
                </a:solidFill>
                <a:latin typeface="Arial"/>
                <a:ea typeface="Arial"/>
                <a:cs typeface="Arial"/>
                <a:sym typeface="Arial"/>
              </a:rPr>
              <a:t> – No matter the type of solution chosen it is important to carry out succession planning to make sure data can be retrieved in the event of the discontinuation of the solution. With OSS the continued support and development of a product relies on the ongoing engagement of the community. If this abruptly ends, access to the source code means users are in a strong position as long as they have the skills/resources required. With vendors, it is very important to include succession planning in any service agreements but issues may still occur in cases on bankruptcy.</a:t>
            </a:r>
          </a:p>
        </p:txBody>
      </p:sp>
      <p:sp>
        <p:nvSpPr>
          <p:cNvPr id="466" name="Shape 466"/>
          <p:cNvSpPr txBox="1">
            <a:spLocks noGrp="1"/>
          </p:cNvSpPr>
          <p:nvPr>
            <p:ph type="sldNum" idx="12"/>
          </p:nvPr>
        </p:nvSpPr>
        <p:spPr>
          <a:xfrm>
            <a:off x="3833150" y="8741940"/>
            <a:ext cx="2932429" cy="461784"/>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ct val="1000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6843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4"/>
            <a:ext cx="7772400" cy="1159856"/>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
        <p:nvSpPr>
          <p:cNvPr id="9" name="Shape 9"/>
          <p:cNvSpPr txBox="1">
            <a:spLocks noGrp="1"/>
          </p:cNvSpPr>
          <p:nvPr>
            <p:ph type="subTitle" idx="1"/>
          </p:nvPr>
        </p:nvSpPr>
        <p:spPr>
          <a:xfrm>
            <a:off x="685800" y="2840054"/>
            <a:ext cx="7772400" cy="784737"/>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10"/>
            <a:ext cx="8229600" cy="519520"/>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5194CB9-4BCD-45BB-A64C-8E8E54589A1B}" type="datetimeFigureOut">
              <a:rPr lang="en-US" smtClean="0"/>
              <a:pPr/>
              <a:t>4/23/2018</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6CADF04-F1E9-40A0-A09F-1E3B7E5A30F6}" type="slidenum">
              <a:rPr lang="en-US" smtClean="0"/>
              <a:pPr/>
              <a:t>‹#›</a:t>
            </a:fld>
            <a:endParaRPr lang="en-US"/>
          </a:p>
        </p:txBody>
      </p:sp>
    </p:spTree>
    <p:extLst>
      <p:ext uri="{BB962C8B-B14F-4D97-AF65-F5344CB8AC3E}">
        <p14:creationId xmlns:p14="http://schemas.microsoft.com/office/powerpoint/2010/main" val="113617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332AD56-BD06-4376-A4EE-10A2064C552A}" type="datetimeFigureOut">
              <a:rPr lang="en-US" smtClean="0">
                <a:solidFill>
                  <a:prstClr val="black">
                    <a:tint val="75000"/>
                  </a:prstClr>
                </a:solidFill>
              </a:rPr>
              <a:pPr/>
              <a:t>4/23/2018</a:t>
            </a:fld>
            <a:endParaRPr lang="en-US">
              <a:solidFill>
                <a:prstClr val="black">
                  <a:tint val="75000"/>
                </a:prstClr>
              </a:solidFill>
            </a:endParaRPr>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2747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79" r:id="rId4"/>
    <p:sldLayoutId id="2147483681" r:id="rId5"/>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igitalpowrr.ni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projects.iq.harvard.edu/fits"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hyperlink" Target="https://www.avpreserve.com/products/fixity/"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digitalpowrr.niu.edu/"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4" name="Shape 24"/>
          <p:cNvSpPr txBox="1">
            <a:spLocks/>
          </p:cNvSpPr>
          <p:nvPr/>
        </p:nvSpPr>
        <p:spPr>
          <a:xfrm>
            <a:off x="685800" y="1716063"/>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endParaRPr lang="en-US" sz="1600">
              <a:latin typeface="Calibri"/>
            </a:endParaRPr>
          </a:p>
        </p:txBody>
      </p:sp>
      <p:pic>
        <p:nvPicPr>
          <p:cNvPr id="5" name="image00.jpg">
            <a:hlinkClick r:id="rId3"/>
          </p:cNvPr>
          <p:cNvPicPr/>
          <p:nvPr/>
        </p:nvPicPr>
        <p:blipFill>
          <a:blip r:embed="rId4" cstate="print"/>
          <a:srcRect/>
          <a:stretch>
            <a:fillRect/>
          </a:stretch>
        </p:blipFill>
        <p:spPr>
          <a:xfrm>
            <a:off x="1066800" y="420013"/>
            <a:ext cx="7010400" cy="1275869"/>
          </a:xfrm>
          <a:prstGeom prst="rect">
            <a:avLst/>
          </a:prstGeom>
          <a:ln/>
          <a:effectLst>
            <a:outerShdw blurRad="50800" dist="38100" dir="2700000" algn="tl" rotWithShape="0">
              <a:prstClr val="black">
                <a:alpha val="40000"/>
              </a:prstClr>
            </a:outerShdw>
          </a:effectLst>
        </p:spPr>
      </p:pic>
      <p:pic>
        <p:nvPicPr>
          <p:cNvPr id="7" name="Picture 6" descr="BMRC_ProfileLogo.jpg"/>
          <p:cNvPicPr>
            <a:picLocks noChangeAspect="1"/>
          </p:cNvPicPr>
          <p:nvPr/>
        </p:nvPicPr>
        <p:blipFill>
          <a:blip r:embed="rId5"/>
          <a:stretch>
            <a:fillRect/>
          </a:stretch>
        </p:blipFill>
        <p:spPr>
          <a:xfrm>
            <a:off x="5814027" y="3887980"/>
            <a:ext cx="2595902" cy="1179320"/>
          </a:xfrm>
          <a:prstGeom prst="rect">
            <a:avLst/>
          </a:prstGeom>
        </p:spPr>
      </p:pic>
      <p:sp>
        <p:nvSpPr>
          <p:cNvPr id="8" name="Shape 23"/>
          <p:cNvSpPr txBox="1">
            <a:spLocks/>
          </p:cNvSpPr>
          <p:nvPr/>
        </p:nvSpPr>
        <p:spPr>
          <a:xfrm>
            <a:off x="510529" y="3037532"/>
            <a:ext cx="7772400" cy="595168"/>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indent="30480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defRPr>
            </a:lvl1pPr>
            <a:lvl2pPr marL="0" marR="0" indent="30480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defRPr>
            </a:lvl2pPr>
            <a:lvl3pPr marL="0" indent="304800" algn="ctr">
              <a:buClr>
                <a:schemeClr val="dk1"/>
              </a:buClr>
              <a:buSzPct val="100000"/>
              <a:buNone/>
              <a:defRPr sz="4800" b="1">
                <a:solidFill>
                  <a:schemeClr val="dk1"/>
                </a:solidFill>
              </a:defRPr>
            </a:lvl3pPr>
            <a:lvl4pPr marL="0" indent="304800" algn="ctr">
              <a:buClr>
                <a:schemeClr val="dk1"/>
              </a:buClr>
              <a:buSzPct val="100000"/>
              <a:buNone/>
              <a:defRPr sz="4800" b="1">
                <a:solidFill>
                  <a:schemeClr val="dk1"/>
                </a:solidFill>
              </a:defRPr>
            </a:lvl4pPr>
            <a:lvl5pPr marL="0" indent="304800" algn="ctr">
              <a:buClr>
                <a:schemeClr val="dk1"/>
              </a:buClr>
              <a:buSzPct val="100000"/>
              <a:buNone/>
              <a:defRPr sz="4800" b="1">
                <a:solidFill>
                  <a:schemeClr val="dk1"/>
                </a:solidFill>
              </a:defRPr>
            </a:lvl5pPr>
            <a:lvl6pPr marL="0" indent="304800" algn="ctr">
              <a:buClr>
                <a:schemeClr val="dk1"/>
              </a:buClr>
              <a:buSzPct val="100000"/>
              <a:buNone/>
              <a:defRPr sz="4800" b="1">
                <a:solidFill>
                  <a:schemeClr val="dk1"/>
                </a:solidFill>
              </a:defRPr>
            </a:lvl6pPr>
            <a:lvl7pPr marL="0" indent="304800" algn="ctr">
              <a:buClr>
                <a:schemeClr val="dk1"/>
              </a:buClr>
              <a:buSzPct val="100000"/>
              <a:buNone/>
              <a:defRPr sz="4800" b="1">
                <a:solidFill>
                  <a:schemeClr val="dk1"/>
                </a:solidFill>
              </a:defRPr>
            </a:lvl7pPr>
            <a:lvl8pPr marL="0" indent="304800" algn="ctr">
              <a:buClr>
                <a:schemeClr val="dk1"/>
              </a:buClr>
              <a:buSzPct val="100000"/>
              <a:buNone/>
              <a:defRPr sz="4800" b="1">
                <a:solidFill>
                  <a:schemeClr val="dk1"/>
                </a:solidFill>
              </a:defRPr>
            </a:lvl8pPr>
            <a:lvl9pPr marL="0" indent="304800" algn="ctr">
              <a:buClr>
                <a:schemeClr val="dk1"/>
              </a:buClr>
              <a:buSzPct val="100000"/>
              <a:buNone/>
              <a:defRPr sz="4800" b="1">
                <a:solidFill>
                  <a:schemeClr val="dk1"/>
                </a:solidFill>
              </a:defRPr>
            </a:lvl9pPr>
          </a:lstStyle>
          <a:p>
            <a:r>
              <a:rPr lang="en" sz="2400" dirty="0">
                <a:solidFill>
                  <a:schemeClr val="tx1"/>
                </a:solidFill>
                <a:latin typeface="Calibri"/>
              </a:rPr>
              <a:t>@</a:t>
            </a:r>
            <a:r>
              <a:rPr lang="en-US" sz="2400" dirty="0" err="1">
                <a:solidFill>
                  <a:schemeClr val="tx1"/>
                </a:solidFill>
                <a:latin typeface="Calibri"/>
              </a:rPr>
              <a:t>digitalPOWRR</a:t>
            </a:r>
            <a:endParaRPr lang="en" sz="2400" dirty="0">
              <a:solidFill>
                <a:schemeClr val="tx1"/>
              </a:solidFill>
              <a:latin typeface="Calibri"/>
            </a:endParaRPr>
          </a:p>
        </p:txBody>
      </p:sp>
      <p:sp>
        <p:nvSpPr>
          <p:cNvPr id="9" name="Shape 23"/>
          <p:cNvSpPr txBox="1">
            <a:spLocks/>
          </p:cNvSpPr>
          <p:nvPr/>
        </p:nvSpPr>
        <p:spPr>
          <a:xfrm>
            <a:off x="133684" y="3540313"/>
            <a:ext cx="5771805" cy="1159856"/>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indent="30480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defRPr>
            </a:lvl1pPr>
            <a:lvl2pPr marL="0" marR="0" indent="30480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defRPr>
            </a:lvl2pPr>
            <a:lvl3pPr marL="0" indent="304800" algn="ctr">
              <a:buClr>
                <a:schemeClr val="dk1"/>
              </a:buClr>
              <a:buSzPct val="100000"/>
              <a:buNone/>
              <a:defRPr sz="4800" b="1">
                <a:solidFill>
                  <a:schemeClr val="dk1"/>
                </a:solidFill>
              </a:defRPr>
            </a:lvl3pPr>
            <a:lvl4pPr marL="0" indent="304800" algn="ctr">
              <a:buClr>
                <a:schemeClr val="dk1"/>
              </a:buClr>
              <a:buSzPct val="100000"/>
              <a:buNone/>
              <a:defRPr sz="4800" b="1">
                <a:solidFill>
                  <a:schemeClr val="dk1"/>
                </a:solidFill>
              </a:defRPr>
            </a:lvl4pPr>
            <a:lvl5pPr marL="0" indent="304800" algn="ctr">
              <a:buClr>
                <a:schemeClr val="dk1"/>
              </a:buClr>
              <a:buSzPct val="100000"/>
              <a:buNone/>
              <a:defRPr sz="4800" b="1">
                <a:solidFill>
                  <a:schemeClr val="dk1"/>
                </a:solidFill>
              </a:defRPr>
            </a:lvl5pPr>
            <a:lvl6pPr marL="0" indent="304800" algn="ctr">
              <a:buClr>
                <a:schemeClr val="dk1"/>
              </a:buClr>
              <a:buSzPct val="100000"/>
              <a:buNone/>
              <a:defRPr sz="4800" b="1">
                <a:solidFill>
                  <a:schemeClr val="dk1"/>
                </a:solidFill>
              </a:defRPr>
            </a:lvl6pPr>
            <a:lvl7pPr marL="0" indent="304800" algn="ctr">
              <a:buClr>
                <a:schemeClr val="dk1"/>
              </a:buClr>
              <a:buSzPct val="100000"/>
              <a:buNone/>
              <a:defRPr sz="4800" b="1">
                <a:solidFill>
                  <a:schemeClr val="dk1"/>
                </a:solidFill>
              </a:defRPr>
            </a:lvl7pPr>
            <a:lvl8pPr marL="0" indent="304800" algn="ctr">
              <a:buClr>
                <a:schemeClr val="dk1"/>
              </a:buClr>
              <a:buSzPct val="100000"/>
              <a:buNone/>
              <a:defRPr sz="4800" b="1">
                <a:solidFill>
                  <a:schemeClr val="dk1"/>
                </a:solidFill>
              </a:defRPr>
            </a:lvl8pPr>
            <a:lvl9pPr marL="0" indent="304800" algn="ctr">
              <a:buClr>
                <a:schemeClr val="dk1"/>
              </a:buClr>
              <a:buSzPct val="100000"/>
              <a:buNone/>
              <a:defRPr sz="4800" b="1">
                <a:solidFill>
                  <a:schemeClr val="dk1"/>
                </a:solidFill>
              </a:defRPr>
            </a:lvl9pPr>
          </a:lstStyle>
          <a:p>
            <a:r>
              <a:rPr lang="en" sz="2000" dirty="0">
                <a:solidFill>
                  <a:schemeClr val="tx1"/>
                </a:solidFill>
                <a:latin typeface="Calibri"/>
              </a:rPr>
              <a:t>This POWRR Institute is generously funded by the</a:t>
            </a:r>
          </a:p>
        </p:txBody>
      </p:sp>
      <p:sp>
        <p:nvSpPr>
          <p:cNvPr id="10" name="Shape 23">
            <a:extLst>
              <a:ext uri="{FF2B5EF4-FFF2-40B4-BE49-F238E27FC236}">
                <a16:creationId xmlns="" xmlns:a16="http://schemas.microsoft.com/office/drawing/2014/main" id="{9C7D56FD-2263-4805-81A8-32413913F70C}"/>
              </a:ext>
            </a:extLst>
          </p:cNvPr>
          <p:cNvSpPr txBox="1">
            <a:spLocks/>
          </p:cNvSpPr>
          <p:nvPr/>
        </p:nvSpPr>
        <p:spPr>
          <a:xfrm>
            <a:off x="362642" y="1948589"/>
            <a:ext cx="8095558" cy="1159856"/>
          </a:xfrm>
          <a:prstGeom prst="rect">
            <a:avLst/>
          </a:prstGeom>
          <a:effectLst>
            <a:outerShdw blurRad="50800" dist="38100" dir="2700000" algn="tl" rotWithShape="0">
              <a:prstClr val="black">
                <a:alpha val="40000"/>
              </a:prstClr>
            </a:outerShdw>
          </a:effectLst>
        </p:spPr>
        <p:txBody>
          <a:bodyPr lIns="91425" tIns="91425" rIns="91425" bIns="91425" anchor="b" anchorCtr="0">
            <a:noAutofit/>
          </a:bodyPr>
          <a:lstStyle>
            <a:defPPr marR="0" algn="l" rtl="0">
              <a:lnSpc>
                <a:spcPct val="100000"/>
              </a:lnSpc>
              <a:spcBef>
                <a:spcPts val="0"/>
              </a:spcBef>
              <a:spcAft>
                <a:spcPts val="0"/>
              </a:spcAft>
            </a:defPPr>
            <a:lvl1pPr marL="0" marR="0" indent="30480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defRPr>
            </a:lvl1pPr>
            <a:lvl2pPr marL="0" marR="0" indent="30480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defRPr>
            </a:lvl2pPr>
            <a:lvl3pPr marL="0" indent="304800" algn="ctr">
              <a:buClr>
                <a:schemeClr val="dk1"/>
              </a:buClr>
              <a:buSzPct val="100000"/>
              <a:buNone/>
              <a:defRPr sz="4800" b="1">
                <a:solidFill>
                  <a:schemeClr val="dk1"/>
                </a:solidFill>
              </a:defRPr>
            </a:lvl3pPr>
            <a:lvl4pPr marL="0" indent="304800" algn="ctr">
              <a:buClr>
                <a:schemeClr val="dk1"/>
              </a:buClr>
              <a:buSzPct val="100000"/>
              <a:buNone/>
              <a:defRPr sz="4800" b="1">
                <a:solidFill>
                  <a:schemeClr val="dk1"/>
                </a:solidFill>
              </a:defRPr>
            </a:lvl4pPr>
            <a:lvl5pPr marL="0" indent="304800" algn="ctr">
              <a:buClr>
                <a:schemeClr val="dk1"/>
              </a:buClr>
              <a:buSzPct val="100000"/>
              <a:buNone/>
              <a:defRPr sz="4800" b="1">
                <a:solidFill>
                  <a:schemeClr val="dk1"/>
                </a:solidFill>
              </a:defRPr>
            </a:lvl5pPr>
            <a:lvl6pPr marL="0" indent="304800" algn="ctr">
              <a:buClr>
                <a:schemeClr val="dk1"/>
              </a:buClr>
              <a:buSzPct val="100000"/>
              <a:buNone/>
              <a:defRPr sz="4800" b="1">
                <a:solidFill>
                  <a:schemeClr val="dk1"/>
                </a:solidFill>
              </a:defRPr>
            </a:lvl6pPr>
            <a:lvl7pPr marL="0" indent="304800" algn="ctr">
              <a:buClr>
                <a:schemeClr val="dk1"/>
              </a:buClr>
              <a:buSzPct val="100000"/>
              <a:buNone/>
              <a:defRPr sz="4800" b="1">
                <a:solidFill>
                  <a:schemeClr val="dk1"/>
                </a:solidFill>
              </a:defRPr>
            </a:lvl7pPr>
            <a:lvl8pPr marL="0" indent="304800" algn="ctr">
              <a:buClr>
                <a:schemeClr val="dk1"/>
              </a:buClr>
              <a:buSzPct val="100000"/>
              <a:buNone/>
              <a:defRPr sz="4800" b="1">
                <a:solidFill>
                  <a:schemeClr val="dk1"/>
                </a:solidFill>
              </a:defRPr>
            </a:lvl8pPr>
            <a:lvl9pPr marL="0" indent="304800" algn="ctr">
              <a:buClr>
                <a:schemeClr val="dk1"/>
              </a:buClr>
              <a:buSzPct val="100000"/>
              <a:buNone/>
              <a:defRPr sz="4800" b="1">
                <a:solidFill>
                  <a:schemeClr val="dk1"/>
                </a:solidFill>
              </a:defRPr>
            </a:lvl9pPr>
          </a:lstStyle>
          <a:p>
            <a:r>
              <a:rPr lang="en" sz="4000" dirty="0">
                <a:solidFill>
                  <a:srgbClr val="C00000"/>
                </a:solidFill>
                <a:latin typeface="Calibri"/>
              </a:rPr>
              <a:t>Technology Module: </a:t>
            </a:r>
            <a:endParaRPr lang="en-US" sz="4000" dirty="0">
              <a:solidFill>
                <a:srgbClr val="C00000"/>
              </a:solidFill>
              <a:latin typeface="Calibri"/>
            </a:endParaRPr>
          </a:p>
          <a:p>
            <a:r>
              <a:rPr lang="en-US" sz="4000" i="1" dirty="0">
                <a:solidFill>
                  <a:srgbClr val="C00000"/>
                </a:solidFill>
                <a:latin typeface="Calibri"/>
              </a:rPr>
              <a:t>Walk The Workflow</a:t>
            </a:r>
            <a:endParaRPr lang="en" sz="4000" i="1" dirty="0">
              <a:solidFill>
                <a:srgbClr val="C00000"/>
              </a:solidFill>
              <a:latin typeface="Calibri"/>
            </a:endParaRPr>
          </a:p>
        </p:txBody>
      </p:sp>
    </p:spTree>
    <p:extLst>
      <p:ext uri="{BB962C8B-B14F-4D97-AF65-F5344CB8AC3E}">
        <p14:creationId xmlns:p14="http://schemas.microsoft.com/office/powerpoint/2010/main" val="962825058"/>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25118" y="2469885"/>
            <a:ext cx="3404071" cy="2498588"/>
          </a:xfrm>
          <a:ln>
            <a:solidFill>
              <a:schemeClr val="tx1"/>
            </a:solidFill>
          </a:ln>
          <a:effectLst>
            <a:outerShdw blurRad="50800" dist="38100" dir="2700000" algn="tl" rotWithShape="0">
              <a:prstClr val="black">
                <a:alpha val="40000"/>
              </a:prstClr>
            </a:outerShdw>
          </a:effectLst>
        </p:spPr>
      </p:pic>
      <p:sp>
        <p:nvSpPr>
          <p:cNvPr id="9" name="Content Placeholder 2"/>
          <p:cNvSpPr>
            <a:spLocks noGrp="1"/>
          </p:cNvSpPr>
          <p:nvPr>
            <p:ph sz="half" idx="1"/>
          </p:nvPr>
        </p:nvSpPr>
        <p:spPr>
          <a:xfrm>
            <a:off x="441960" y="859779"/>
            <a:ext cx="4756296" cy="1073783"/>
          </a:xfrm>
        </p:spPr>
        <p:txBody>
          <a:bodyPr/>
          <a:lstStyle/>
          <a:p>
            <a:r>
              <a:rPr lang="en-US" b="1" dirty="0">
                <a:latin typeface="Calibri" panose="020F0502020204030204" pitchFamily="34" charset="0"/>
              </a:rPr>
              <a:t>Backlog</a:t>
            </a:r>
            <a:r>
              <a:rPr lang="en-US" dirty="0">
                <a:latin typeface="Calibri" panose="020F0502020204030204" pitchFamily="34" charset="0"/>
              </a:rPr>
              <a:t/>
            </a:r>
            <a:br>
              <a:rPr lang="en-US" dirty="0">
                <a:latin typeface="Calibri" panose="020F0502020204030204" pitchFamily="34" charset="0"/>
              </a:rPr>
            </a:br>
            <a:r>
              <a:rPr lang="en-US" sz="2400" dirty="0">
                <a:latin typeface="Calibri" panose="020F0502020204030204" pitchFamily="34" charset="0"/>
              </a:rPr>
              <a:t>What is THAT? </a:t>
            </a:r>
          </a:p>
          <a:p>
            <a:r>
              <a:rPr lang="en-US" sz="2400" dirty="0">
                <a:latin typeface="Calibri" panose="020F0502020204030204" pitchFamily="34" charset="0"/>
              </a:rPr>
              <a:t>	What is on it?</a:t>
            </a:r>
          </a:p>
        </p:txBody>
      </p:sp>
      <p:sp>
        <p:nvSpPr>
          <p:cNvPr id="10" name="Content Placeholder 3"/>
          <p:cNvSpPr txBox="1">
            <a:spLocks/>
          </p:cNvSpPr>
          <p:nvPr/>
        </p:nvSpPr>
        <p:spPr>
          <a:xfrm>
            <a:off x="441960" y="2485391"/>
            <a:ext cx="3744695" cy="1035280"/>
          </a:xfrm>
          <a:prstGeom prst="rect">
            <a:avLst/>
          </a:prstGeom>
        </p:spPr>
        <p:txBody>
          <a:bodyPr lIns="91425" tIns="91425" rIns="91425" bIns="91425" anchor="t" anchorCtr="0"/>
          <a:lstStyle>
            <a:defPPr marR="0" algn="l" rtl="0">
              <a:lnSpc>
                <a:spcPct val="100000"/>
              </a:lnSpc>
              <a:spcBef>
                <a:spcPts val="0"/>
              </a:spcBef>
              <a:spcAft>
                <a:spcPts val="0"/>
              </a:spcAft>
            </a:defPPr>
            <a:lvl1pPr marL="342900" marR="0" indent="-152400" algn="l" rtl="0">
              <a:lnSpc>
                <a:spcPct val="100000"/>
              </a:lnSpc>
              <a:spcBef>
                <a:spcPts val="600"/>
              </a:spcBef>
              <a:spcAft>
                <a:spcPts val="0"/>
              </a:spcAft>
              <a:buClr>
                <a:schemeClr val="dk1"/>
              </a:buClr>
              <a:buSzPct val="100000"/>
              <a:buNone/>
              <a:defRPr sz="2800" b="0" i="0" u="none" strike="noStrike" cap="none" baseline="0">
                <a:solidFill>
                  <a:schemeClr val="dk1"/>
                </a:solidFill>
                <a:latin typeface="Arial"/>
                <a:ea typeface="Arial"/>
                <a:cs typeface="Arial"/>
                <a:sym typeface="Arial"/>
              </a:defRPr>
            </a:lvl1pPr>
            <a:lvl2pPr marL="742950" marR="0" indent="-13335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2pPr>
            <a:lvl3pPr marL="1143000" marR="0" indent="-76200" algn="l" rtl="0">
              <a:lnSpc>
                <a:spcPct val="100000"/>
              </a:lnSpc>
              <a:spcBef>
                <a:spcPts val="480"/>
              </a:spcBef>
              <a:spcAft>
                <a:spcPts val="0"/>
              </a:spcAft>
              <a:buClr>
                <a:schemeClr val="dk1"/>
              </a:buClr>
              <a:buSzPct val="100000"/>
              <a:buNone/>
              <a:defRPr sz="2000" b="0" i="0" u="none" strike="noStrike" cap="none" baseline="0">
                <a:solidFill>
                  <a:schemeClr val="dk1"/>
                </a:solidFill>
                <a:latin typeface="Arial"/>
                <a:ea typeface="Arial"/>
                <a:cs typeface="Arial"/>
                <a:sym typeface="Arial"/>
              </a:defRPr>
            </a:lvl3pPr>
            <a:lvl4pPr marL="16002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4pPr>
            <a:lvl5pPr marL="20574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5pPr>
            <a:lvl6pPr marL="25146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6pPr>
            <a:lvl7pPr marL="29718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7pPr>
            <a:lvl8pPr marL="34290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8pPr>
            <a:lvl9pPr marL="38862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9pPr>
          </a:lstStyle>
          <a:p>
            <a:r>
              <a:rPr lang="en-US" b="1" dirty="0">
                <a:latin typeface="Calibri" panose="020F0502020204030204" pitchFamily="34" charset="0"/>
              </a:rPr>
              <a:t>Digitization Workflow</a:t>
            </a:r>
            <a:r>
              <a:rPr lang="en-US" dirty="0">
                <a:latin typeface="Calibri" panose="020F0502020204030204" pitchFamily="34" charset="0"/>
              </a:rPr>
              <a:t/>
            </a:r>
            <a:br>
              <a:rPr lang="en-US" dirty="0">
                <a:latin typeface="Calibri" panose="020F0502020204030204" pitchFamily="34" charset="0"/>
              </a:rPr>
            </a:br>
            <a:r>
              <a:rPr lang="en-US" sz="2400" dirty="0">
                <a:latin typeface="Calibri" panose="020F0502020204030204" pitchFamily="34" charset="0"/>
              </a:rPr>
              <a:t>Now what?</a:t>
            </a:r>
          </a:p>
        </p:txBody>
      </p:sp>
      <p:sp>
        <p:nvSpPr>
          <p:cNvPr id="11" name="Content Placeholder 3"/>
          <p:cNvSpPr txBox="1">
            <a:spLocks/>
          </p:cNvSpPr>
          <p:nvPr/>
        </p:nvSpPr>
        <p:spPr>
          <a:xfrm>
            <a:off x="441960" y="3683727"/>
            <a:ext cx="4095206" cy="941643"/>
          </a:xfrm>
          <a:prstGeom prst="rect">
            <a:avLst/>
          </a:prstGeom>
        </p:spPr>
        <p:txBody>
          <a:bodyPr lIns="91425" tIns="91425" rIns="91425" bIns="91425" anchor="t" anchorCtr="0"/>
          <a:lstStyle>
            <a:defPPr marR="0" algn="l" rtl="0">
              <a:lnSpc>
                <a:spcPct val="100000"/>
              </a:lnSpc>
              <a:spcBef>
                <a:spcPts val="0"/>
              </a:spcBef>
              <a:spcAft>
                <a:spcPts val="0"/>
              </a:spcAft>
            </a:defPPr>
            <a:lvl1pPr marL="342900" marR="0" indent="-152400" algn="l" rtl="0">
              <a:lnSpc>
                <a:spcPct val="100000"/>
              </a:lnSpc>
              <a:spcBef>
                <a:spcPts val="600"/>
              </a:spcBef>
              <a:spcAft>
                <a:spcPts val="0"/>
              </a:spcAft>
              <a:buClr>
                <a:schemeClr val="dk1"/>
              </a:buClr>
              <a:buSzPct val="100000"/>
              <a:buNone/>
              <a:defRPr sz="2800" b="0" i="0" u="none" strike="noStrike" cap="none" baseline="0">
                <a:solidFill>
                  <a:schemeClr val="dk1"/>
                </a:solidFill>
                <a:latin typeface="Arial"/>
                <a:ea typeface="Arial"/>
                <a:cs typeface="Arial"/>
                <a:sym typeface="Arial"/>
              </a:defRPr>
            </a:lvl1pPr>
            <a:lvl2pPr marL="742950" marR="0" indent="-13335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2pPr>
            <a:lvl3pPr marL="1143000" marR="0" indent="-76200" algn="l" rtl="0">
              <a:lnSpc>
                <a:spcPct val="100000"/>
              </a:lnSpc>
              <a:spcBef>
                <a:spcPts val="480"/>
              </a:spcBef>
              <a:spcAft>
                <a:spcPts val="0"/>
              </a:spcAft>
              <a:buClr>
                <a:schemeClr val="dk1"/>
              </a:buClr>
              <a:buSzPct val="100000"/>
              <a:buNone/>
              <a:defRPr sz="2000" b="0" i="0" u="none" strike="noStrike" cap="none" baseline="0">
                <a:solidFill>
                  <a:schemeClr val="dk1"/>
                </a:solidFill>
                <a:latin typeface="Arial"/>
                <a:ea typeface="Arial"/>
                <a:cs typeface="Arial"/>
                <a:sym typeface="Arial"/>
              </a:defRPr>
            </a:lvl3pPr>
            <a:lvl4pPr marL="16002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4pPr>
            <a:lvl5pPr marL="20574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5pPr>
            <a:lvl6pPr marL="25146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6pPr>
            <a:lvl7pPr marL="29718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7pPr>
            <a:lvl8pPr marL="34290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8pPr>
            <a:lvl9pPr marL="38862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9pPr>
          </a:lstStyle>
          <a:p>
            <a:r>
              <a:rPr lang="en-US" b="1" dirty="0">
                <a:latin typeface="Calibri" panose="020F0502020204030204" pitchFamily="34" charset="0"/>
              </a:rPr>
              <a:t>Born Digital Acquisitions</a:t>
            </a:r>
            <a:r>
              <a:rPr lang="en-US" dirty="0">
                <a:latin typeface="Calibri" panose="020F0502020204030204" pitchFamily="34" charset="0"/>
              </a:rPr>
              <a:t/>
            </a:r>
            <a:br>
              <a:rPr lang="en-US" dirty="0">
                <a:latin typeface="Calibri" panose="020F0502020204030204" pitchFamily="34" charset="0"/>
              </a:rPr>
            </a:br>
            <a:r>
              <a:rPr lang="en-US" sz="2400" dirty="0">
                <a:latin typeface="Calibri" panose="020F0502020204030204" pitchFamily="34" charset="0"/>
              </a:rPr>
              <a:t>Huh?</a:t>
            </a:r>
          </a:p>
        </p:txBody>
      </p:sp>
      <p:sp>
        <p:nvSpPr>
          <p:cNvPr id="12" name="Shape 141"/>
          <p:cNvSpPr txBox="1">
            <a:spLocks/>
          </p:cNvSpPr>
          <p:nvPr/>
        </p:nvSpPr>
        <p:spPr>
          <a:xfrm>
            <a:off x="5612929" y="4647955"/>
            <a:ext cx="3535680" cy="482074"/>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pPr algn="r"/>
            <a:endParaRPr lang="en" sz="1400" dirty="0"/>
          </a:p>
        </p:txBody>
      </p:sp>
      <p:sp>
        <p:nvSpPr>
          <p:cNvPr id="14" name="Shape 23"/>
          <p:cNvSpPr txBox="1">
            <a:spLocks/>
          </p:cNvSpPr>
          <p:nvPr/>
        </p:nvSpPr>
        <p:spPr>
          <a:xfrm>
            <a:off x="0" y="8640"/>
            <a:ext cx="7772400" cy="720383"/>
          </a:xfrm>
          <a:prstGeom prst="rect">
            <a:avLst/>
          </a:prstGeom>
          <a:effectLst/>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dirty="0">
                <a:solidFill>
                  <a:srgbClr val="C00000"/>
                </a:solidFill>
                <a:latin typeface="Calibri"/>
              </a:rPr>
              <a:t>Use Cases</a:t>
            </a:r>
          </a:p>
        </p:txBody>
      </p:sp>
      <p:grpSp>
        <p:nvGrpSpPr>
          <p:cNvPr id="5" name="Group 4"/>
          <p:cNvGrpSpPr/>
          <p:nvPr/>
        </p:nvGrpSpPr>
        <p:grpSpPr>
          <a:xfrm>
            <a:off x="5198118" y="439740"/>
            <a:ext cx="3535680" cy="1773122"/>
            <a:chOff x="5358929" y="3362758"/>
            <a:chExt cx="3535680" cy="1773122"/>
          </a:xfrm>
        </p:grpSpPr>
        <p:sp>
          <p:nvSpPr>
            <p:cNvPr id="2" name="Rectangle 1"/>
            <p:cNvSpPr/>
            <p:nvPr/>
          </p:nvSpPr>
          <p:spPr>
            <a:xfrm>
              <a:off x="5431170" y="4064967"/>
              <a:ext cx="3198311" cy="369332"/>
            </a:xfrm>
            <a:prstGeom prst="rect">
              <a:avLst/>
            </a:prstGeom>
          </p:spPr>
          <p:txBody>
            <a:bodyPr wrap="none">
              <a:spAutoFit/>
            </a:bodyPr>
            <a:lstStyle/>
            <a:p>
              <a:pPr marL="228600" lvl="0" algn="r">
                <a:buSzPct val="50000"/>
              </a:pPr>
              <a:r>
                <a:rPr lang="en" sz="1800" i="1" dirty="0"/>
                <a:t>~ gets handed flash drive ~</a:t>
              </a:r>
            </a:p>
          </p:txBody>
        </p:sp>
        <p:sp>
          <p:nvSpPr>
            <p:cNvPr id="6" name="Rectangle 5"/>
            <p:cNvSpPr/>
            <p:nvPr/>
          </p:nvSpPr>
          <p:spPr>
            <a:xfrm>
              <a:off x="5358929" y="3362758"/>
              <a:ext cx="3531071" cy="646331"/>
            </a:xfrm>
            <a:prstGeom prst="rect">
              <a:avLst/>
            </a:prstGeom>
          </p:spPr>
          <p:txBody>
            <a:bodyPr wrap="square">
              <a:spAutoFit/>
            </a:bodyPr>
            <a:lstStyle/>
            <a:p>
              <a:pPr marL="228600" lvl="0" algn="r">
                <a:buSzPct val="50000"/>
              </a:pPr>
              <a:r>
                <a:rPr lang="en" sz="1800" dirty="0"/>
                <a:t>“I’d like our institution to be the home for your literary papers.”</a:t>
              </a:r>
            </a:p>
          </p:txBody>
        </p:sp>
        <p:sp>
          <p:nvSpPr>
            <p:cNvPr id="4" name="Rectangle 3"/>
            <p:cNvSpPr/>
            <p:nvPr/>
          </p:nvSpPr>
          <p:spPr>
            <a:xfrm>
              <a:off x="5485929" y="3393672"/>
              <a:ext cx="3404071" cy="1742208"/>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hape 141"/>
            <p:cNvSpPr txBox="1">
              <a:spLocks/>
            </p:cNvSpPr>
            <p:nvPr/>
          </p:nvSpPr>
          <p:spPr>
            <a:xfrm>
              <a:off x="5358929" y="4561298"/>
              <a:ext cx="3535680" cy="38279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pPr algn="r"/>
              <a:r>
                <a:rPr lang="en" sz="1400" dirty="0"/>
                <a:t>Actual Conversation, ca. 2004</a:t>
              </a:r>
            </a:p>
          </p:txBody>
        </p:sp>
      </p:grpSp>
      <p:cxnSp>
        <p:nvCxnSpPr>
          <p:cNvPr id="18" name="Straight Connector 17"/>
          <p:cNvCxnSpPr/>
          <p:nvPr/>
        </p:nvCxnSpPr>
        <p:spPr>
          <a:xfrm>
            <a:off x="0" y="659958"/>
            <a:ext cx="5270359" cy="343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675367" y="1086402"/>
            <a:ext cx="18553" cy="343455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478824"/>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Case Study</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43697" y="1267250"/>
            <a:ext cx="3919583" cy="3477875"/>
          </a:xfrm>
          <a:prstGeom prst="rect">
            <a:avLst/>
          </a:prstGeom>
          <a:noFill/>
        </p:spPr>
        <p:txBody>
          <a:bodyPr wrap="square" rtlCol="0" anchor="t">
            <a:spAutoFit/>
          </a:bodyPr>
          <a:lstStyle/>
          <a:p>
            <a:pPr marL="457200" indent="-342900">
              <a:buFont typeface="Wingdings" panose="05000000000000000000" pitchFamily="2" charset="2"/>
              <a:buChar char="Ø"/>
            </a:pPr>
            <a:r>
              <a:rPr lang="en" sz="2000" dirty="0">
                <a:solidFill>
                  <a:schemeClr val="tx1"/>
                </a:solidFill>
                <a:latin typeface="Calibri" panose="020F0502020204030204" pitchFamily="34" charset="0"/>
                <a:cs typeface="Calibri" panose="020F0502020204030204" pitchFamily="34" charset="0"/>
              </a:rPr>
              <a:t>Small, processed collection in The Archives entitled: </a:t>
            </a:r>
            <a:br>
              <a:rPr lang="en" sz="2000" dirty="0">
                <a:solidFill>
                  <a:schemeClr val="tx1"/>
                </a:solidFill>
                <a:latin typeface="Calibri" panose="020F0502020204030204" pitchFamily="34" charset="0"/>
                <a:cs typeface="Calibri" panose="020F0502020204030204" pitchFamily="34" charset="0"/>
              </a:rPr>
            </a:br>
            <a:r>
              <a:rPr lang="en" sz="2000" dirty="0">
                <a:solidFill>
                  <a:schemeClr val="tx1"/>
                </a:solidFill>
                <a:latin typeface="Calibri" panose="020F0502020204030204" pitchFamily="34" charset="0"/>
                <a:cs typeface="Calibri" panose="020F0502020204030204" pitchFamily="34" charset="0"/>
              </a:rPr>
              <a:t>“</a:t>
            </a:r>
            <a:r>
              <a:rPr lang="en" sz="2000" i="1" dirty="0">
                <a:solidFill>
                  <a:schemeClr val="tx1"/>
                </a:solidFill>
                <a:latin typeface="Calibri" panose="020F0502020204030204" pitchFamily="34" charset="0"/>
                <a:cs typeface="Calibri" panose="020F0502020204030204" pitchFamily="34" charset="0"/>
              </a:rPr>
              <a:t>The Archive’s Furry Residents</a:t>
            </a:r>
            <a:r>
              <a:rPr lang="en" sz="2000" dirty="0">
                <a:solidFill>
                  <a:schemeClr val="tx1"/>
                </a:solidFill>
                <a:latin typeface="Calibri" panose="020F0502020204030204" pitchFamily="34" charset="0"/>
                <a:cs typeface="Calibri" panose="020F0502020204030204" pitchFamily="34" charset="0"/>
              </a:rPr>
              <a:t>”</a:t>
            </a:r>
          </a:p>
          <a:p>
            <a:pPr marL="457200" indent="-342900">
              <a:buFont typeface="Wingdings" panose="05000000000000000000" pitchFamily="2" charset="2"/>
              <a:buChar char="Ø"/>
            </a:pPr>
            <a:endParaRPr lang="en" sz="2000" dirty="0">
              <a:solidFill>
                <a:schemeClr val="tx1"/>
              </a:solidFill>
              <a:latin typeface="Calibri" panose="020F0502020204030204" pitchFamily="34" charset="0"/>
              <a:cs typeface="Calibri" panose="020F0502020204030204" pitchFamily="34" charset="0"/>
            </a:endParaRPr>
          </a:p>
          <a:p>
            <a:pPr marL="457200" indent="-342900">
              <a:buFont typeface="Wingdings" panose="05000000000000000000" pitchFamily="2" charset="2"/>
              <a:buChar char="Ø"/>
            </a:pPr>
            <a:r>
              <a:rPr lang="en" sz="2000" dirty="0">
                <a:solidFill>
                  <a:schemeClr val="tx1"/>
                </a:solidFill>
                <a:latin typeface="Calibri" panose="020F0502020204030204" pitchFamily="34" charset="0"/>
                <a:cs typeface="Calibri" panose="020F0502020204030204" pitchFamily="34" charset="0"/>
              </a:rPr>
              <a:t>Contains CD’s and floppy disks, among other things</a:t>
            </a:r>
          </a:p>
          <a:p>
            <a:pPr marL="457200" lvl="0" indent="-342900">
              <a:buFont typeface="Wingdings" panose="05000000000000000000" pitchFamily="2" charset="2"/>
              <a:buChar char="Ø"/>
            </a:pPr>
            <a:endParaRPr lang="en" sz="2000" dirty="0">
              <a:solidFill>
                <a:schemeClr val="tx1"/>
              </a:solidFill>
              <a:latin typeface="Calibri" panose="020F0502020204030204" pitchFamily="34" charset="0"/>
              <a:cs typeface="Calibri" panose="020F0502020204030204" pitchFamily="34" charset="0"/>
            </a:endParaRPr>
          </a:p>
          <a:p>
            <a:pPr marL="457200" lvl="0" indent="-342900">
              <a:buFont typeface="Wingdings" panose="05000000000000000000" pitchFamily="2" charset="2"/>
              <a:buChar char="Ø"/>
            </a:pPr>
            <a:r>
              <a:rPr lang="en" sz="2000" dirty="0">
                <a:solidFill>
                  <a:schemeClr val="tx1"/>
                </a:solidFill>
                <a:latin typeface="Calibri" panose="020F0502020204030204" pitchFamily="34" charset="0"/>
                <a:cs typeface="Calibri" panose="020F0502020204030204" pitchFamily="34" charset="0"/>
              </a:rPr>
              <a:t>A collection record in Archon</a:t>
            </a:r>
          </a:p>
          <a:p>
            <a:pPr marL="457200" lvl="0" indent="-342900">
              <a:buFont typeface="Wingdings" panose="05000000000000000000" pitchFamily="2" charset="2"/>
              <a:buChar char="Ø"/>
            </a:pPr>
            <a:endParaRPr lang="en" sz="2000" dirty="0">
              <a:solidFill>
                <a:schemeClr val="tx1"/>
              </a:solidFill>
              <a:latin typeface="Calibri" panose="020F0502020204030204" pitchFamily="34" charset="0"/>
              <a:cs typeface="Calibri" panose="020F0502020204030204" pitchFamily="34" charset="0"/>
            </a:endParaRPr>
          </a:p>
          <a:p>
            <a:pPr marL="457200" lvl="0" indent="-342900">
              <a:buFont typeface="Wingdings" panose="05000000000000000000" pitchFamily="2" charset="2"/>
              <a:buChar char="Ø"/>
            </a:pPr>
            <a:r>
              <a:rPr lang="en-US" sz="2000" dirty="0">
                <a:latin typeface="Calibri" panose="020F0502020204030204" pitchFamily="34" charset="0"/>
              </a:rPr>
              <a:t>“</a:t>
            </a:r>
            <a:r>
              <a:rPr lang="en-US" sz="2000" i="1" dirty="0">
                <a:latin typeface="Calibri" panose="020F0502020204030204" pitchFamily="34" charset="0"/>
              </a:rPr>
              <a:t>CD’s and Floppy Disks –  unknown content</a:t>
            </a:r>
            <a:r>
              <a:rPr lang="en-US" sz="2000" dirty="0">
                <a:latin typeface="Calibri" panose="020F0502020204030204" pitchFamily="34" charset="0"/>
              </a:rPr>
              <a:t>”</a:t>
            </a:r>
            <a:endParaRPr lang="en" sz="2000" dirty="0">
              <a:solidFill>
                <a:schemeClr val="tx1"/>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274" y="1314344"/>
            <a:ext cx="3233601" cy="3233601"/>
          </a:xfrm>
          <a:prstGeom prst="rect">
            <a:avLst/>
          </a:prstGeom>
          <a:ln>
            <a:solidFill>
              <a:schemeClr val="tx1"/>
            </a:solidFill>
          </a:ln>
          <a:effectLst>
            <a:outerShdw blurRad="50800" dist="38100" dir="2700000" algn="tl" rotWithShape="0">
              <a:prstClr val="black">
                <a:alpha val="40000"/>
              </a:prstClr>
            </a:outerShdw>
          </a:effectLst>
        </p:spPr>
      </p:pic>
      <p:cxnSp>
        <p:nvCxnSpPr>
          <p:cNvPr id="22" name="Straight Connector 21"/>
          <p:cNvCxnSpPr/>
          <p:nvPr/>
        </p:nvCxnSpPr>
        <p:spPr>
          <a:xfrm>
            <a:off x="4222363" y="1262024"/>
            <a:ext cx="18553" cy="343455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627200"/>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Walk The Workflow</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1000" y="1191671"/>
            <a:ext cx="7975260" cy="3785652"/>
          </a:xfrm>
          <a:prstGeom prst="rect">
            <a:avLst/>
          </a:prstGeom>
          <a:noFill/>
        </p:spPr>
        <p:txBody>
          <a:bodyPr wrap="none" rtlCol="0">
            <a:spAutoFit/>
          </a:bodyPr>
          <a:lstStyle/>
          <a:p>
            <a:pPr marL="342900" indent="-342900">
              <a:lnSpc>
                <a:spcPct val="150000"/>
              </a:lnSpc>
              <a:buFont typeface="+mj-lt"/>
              <a:buAutoNum type="arabicPeriod"/>
            </a:pPr>
            <a:r>
              <a:rPr lang="en-US" sz="2000" b="1" dirty="0">
                <a:latin typeface="Calibri" panose="020F0502020204030204" pitchFamily="34" charset="0"/>
              </a:rPr>
              <a:t>Begin an Inventory </a:t>
            </a:r>
            <a:r>
              <a:rPr lang="en-US" sz="2000" b="1" dirty="0">
                <a:solidFill>
                  <a:srgbClr val="C00000"/>
                </a:solidFill>
                <a:latin typeface="Calibri" panose="020F0502020204030204" pitchFamily="34" charset="0"/>
              </a:rPr>
              <a:t>Spreadsheet.</a:t>
            </a:r>
          </a:p>
          <a:p>
            <a:pPr marL="342900" indent="-342900">
              <a:lnSpc>
                <a:spcPct val="150000"/>
              </a:lnSpc>
              <a:buFont typeface="+mj-lt"/>
              <a:buAutoNum type="arabicPeriod"/>
            </a:pPr>
            <a:r>
              <a:rPr lang="en-US" dirty="0">
                <a:latin typeface="Calibri" panose="020F0502020204030204" pitchFamily="34" charset="0"/>
              </a:rPr>
              <a:t>Our PC has a CD drive, so we’ll start with those while we look for a working floppy drive.</a:t>
            </a:r>
          </a:p>
          <a:p>
            <a:pPr marL="342900" indent="-342900">
              <a:lnSpc>
                <a:spcPct val="150000"/>
              </a:lnSpc>
              <a:buFont typeface="+mj-lt"/>
              <a:buAutoNum type="arabicPeriod"/>
            </a:pPr>
            <a:r>
              <a:rPr lang="en-US" dirty="0">
                <a:latin typeface="Calibri" panose="020F0502020204030204" pitchFamily="34" charset="0"/>
              </a:rPr>
              <a:t>Run </a:t>
            </a:r>
            <a:r>
              <a:rPr lang="en-US" b="1" dirty="0" err="1">
                <a:solidFill>
                  <a:srgbClr val="C00000"/>
                </a:solidFill>
                <a:latin typeface="Calibri" panose="020F0502020204030204" pitchFamily="34" charset="0"/>
              </a:rPr>
              <a:t>DataAccessioner</a:t>
            </a:r>
            <a:r>
              <a:rPr lang="en-US" b="1" dirty="0">
                <a:solidFill>
                  <a:srgbClr val="C00000"/>
                </a:solidFill>
                <a:latin typeface="Calibri" panose="020F0502020204030204" pitchFamily="34" charset="0"/>
              </a:rPr>
              <a:t>.</a:t>
            </a:r>
            <a:r>
              <a:rPr lang="en-US" dirty="0">
                <a:latin typeface="Calibri" panose="020F0502020204030204" pitchFamily="34" charset="0"/>
              </a:rPr>
              <a:t/>
            </a:r>
            <a:br>
              <a:rPr lang="en-US" dirty="0">
                <a:latin typeface="Calibri" panose="020F0502020204030204" pitchFamily="34" charset="0"/>
              </a:rPr>
            </a:br>
            <a:r>
              <a:rPr lang="en-US" i="1" dirty="0">
                <a:latin typeface="Calibri" panose="020F0502020204030204" pitchFamily="34" charset="0"/>
              </a:rPr>
              <a:t>	Creates basic preservation metadata files in XML for you!</a:t>
            </a:r>
            <a:br>
              <a:rPr lang="en-US" i="1" dirty="0">
                <a:latin typeface="Calibri" panose="020F0502020204030204" pitchFamily="34" charset="0"/>
              </a:rPr>
            </a:br>
            <a:r>
              <a:rPr lang="en-US" i="1" dirty="0">
                <a:latin typeface="Calibri" panose="020F0502020204030204" pitchFamily="34" charset="0"/>
              </a:rPr>
              <a:t>	Allows us to add descriptive metadata.</a:t>
            </a:r>
            <a:br>
              <a:rPr lang="en-US" i="1" dirty="0">
                <a:latin typeface="Calibri" panose="020F0502020204030204" pitchFamily="34" charset="0"/>
              </a:rPr>
            </a:br>
            <a:r>
              <a:rPr lang="en-US" i="1" dirty="0">
                <a:latin typeface="Calibri" panose="020F0502020204030204" pitchFamily="34" charset="0"/>
              </a:rPr>
              <a:t>	Moves everything to a stable carrier (The Archives has a network drive…we’ll put stuff there)</a:t>
            </a:r>
            <a:r>
              <a:rPr lang="en-US" dirty="0">
                <a:latin typeface="Calibri" panose="020F0502020204030204" pitchFamily="34" charset="0"/>
              </a:rPr>
              <a:t>.</a:t>
            </a:r>
          </a:p>
          <a:p>
            <a:pPr marL="342900" indent="-342900">
              <a:lnSpc>
                <a:spcPct val="150000"/>
              </a:lnSpc>
              <a:buFont typeface="+mj-lt"/>
              <a:buAutoNum type="arabicPeriod"/>
            </a:pPr>
            <a:r>
              <a:rPr lang="en-US" dirty="0">
                <a:solidFill>
                  <a:schemeClr val="tx1"/>
                </a:solidFill>
                <a:latin typeface="Calibri" panose="020F0502020204030204" pitchFamily="34" charset="0"/>
              </a:rPr>
              <a:t>Make an Access Copy from the Master Copy.</a:t>
            </a:r>
          </a:p>
          <a:p>
            <a:pPr marL="342900" indent="-342900">
              <a:lnSpc>
                <a:spcPct val="150000"/>
              </a:lnSpc>
              <a:buFont typeface="+mj-lt"/>
              <a:buAutoNum type="arabicPeriod"/>
            </a:pPr>
            <a:r>
              <a:rPr lang="en-US" dirty="0">
                <a:solidFill>
                  <a:schemeClr val="tx1"/>
                </a:solidFill>
                <a:latin typeface="Calibri" panose="020F0502020204030204" pitchFamily="34" charset="0"/>
              </a:rPr>
              <a:t>Run the </a:t>
            </a:r>
            <a:r>
              <a:rPr lang="en" b="1" dirty="0">
                <a:solidFill>
                  <a:srgbClr val="C00000"/>
                </a:solidFill>
                <a:latin typeface="Calibri" panose="020F0502020204030204" pitchFamily="34" charset="0"/>
              </a:rPr>
              <a:t>DA: Metadata Transformer Tool</a:t>
            </a:r>
            <a:r>
              <a:rPr lang="en" dirty="0">
                <a:latin typeface="Calibri" panose="020F0502020204030204" pitchFamily="34" charset="0"/>
              </a:rPr>
              <a:t> to make sense of the XML.</a:t>
            </a:r>
            <a:endParaRPr lang="en-US" dirty="0">
              <a:solidFill>
                <a:schemeClr val="tx1"/>
              </a:solidFill>
              <a:latin typeface="Calibri" panose="020F0502020204030204" pitchFamily="34" charset="0"/>
            </a:endParaRPr>
          </a:p>
          <a:p>
            <a:pPr marL="342900" indent="-342900">
              <a:lnSpc>
                <a:spcPct val="150000"/>
              </a:lnSpc>
              <a:buFont typeface="+mj-lt"/>
              <a:buAutoNum type="arabicPeriod"/>
            </a:pPr>
            <a:r>
              <a:rPr lang="en-US" dirty="0">
                <a:solidFill>
                  <a:schemeClr val="tx1"/>
                </a:solidFill>
                <a:latin typeface="Calibri" panose="020F0502020204030204" pitchFamily="34" charset="0"/>
              </a:rPr>
              <a:t>Continue populating the Inventory </a:t>
            </a:r>
            <a:r>
              <a:rPr lang="en-US" b="1" dirty="0">
                <a:solidFill>
                  <a:srgbClr val="C00000"/>
                </a:solidFill>
                <a:latin typeface="Calibri" panose="020F0502020204030204" pitchFamily="34" charset="0"/>
              </a:rPr>
              <a:t>Spreadsheet.</a:t>
            </a:r>
          </a:p>
          <a:p>
            <a:pPr marL="342900" indent="-342900">
              <a:lnSpc>
                <a:spcPct val="150000"/>
              </a:lnSpc>
              <a:buFont typeface="+mj-lt"/>
              <a:buAutoNum type="arabicPeriod"/>
            </a:pPr>
            <a:r>
              <a:rPr lang="en-US" dirty="0">
                <a:solidFill>
                  <a:schemeClr val="tx1"/>
                </a:solidFill>
                <a:latin typeface="Calibri" panose="020F0502020204030204" pitchFamily="34" charset="0"/>
              </a:rPr>
              <a:t>Once you’ve grabbed everything you can, place everything in standards-based packages using </a:t>
            </a:r>
            <a:r>
              <a:rPr lang="en-US" b="1" dirty="0">
                <a:solidFill>
                  <a:srgbClr val="C00000"/>
                </a:solidFill>
                <a:latin typeface="Calibri" panose="020F0502020204030204" pitchFamily="34" charset="0"/>
              </a:rPr>
              <a:t>Bagger.</a:t>
            </a:r>
          </a:p>
          <a:p>
            <a:pPr marL="342900" indent="-342900">
              <a:lnSpc>
                <a:spcPct val="150000"/>
              </a:lnSpc>
              <a:buFont typeface="+mj-lt"/>
              <a:buAutoNum type="arabicPeriod"/>
            </a:pPr>
            <a:r>
              <a:rPr lang="en-US" dirty="0">
                <a:solidFill>
                  <a:schemeClr val="tx1"/>
                </a:solidFill>
                <a:latin typeface="Calibri" panose="020F0502020204030204" pitchFamily="34" charset="0"/>
              </a:rPr>
              <a:t>Setup the ongoing fixity monitoring of the Bags using </a:t>
            </a:r>
            <a:r>
              <a:rPr lang="en-US" b="1" dirty="0">
                <a:solidFill>
                  <a:srgbClr val="C00000"/>
                </a:solidFill>
                <a:latin typeface="Calibri" panose="020F0502020204030204" pitchFamily="34" charset="0"/>
              </a:rPr>
              <a:t>Fixity.</a:t>
            </a:r>
          </a:p>
        </p:txBody>
      </p:sp>
      <p:sp>
        <p:nvSpPr>
          <p:cNvPr id="30" name="Rectangle 29"/>
          <p:cNvSpPr/>
          <p:nvPr/>
        </p:nvSpPr>
        <p:spPr>
          <a:xfrm>
            <a:off x="306829" y="833656"/>
            <a:ext cx="2032929" cy="338554"/>
          </a:xfrm>
          <a:prstGeom prst="rect">
            <a:avLst/>
          </a:prstGeom>
        </p:spPr>
        <p:txBody>
          <a:bodyPr wrap="none">
            <a:spAutoFit/>
          </a:bodyPr>
          <a:lstStyle/>
          <a:p>
            <a:r>
              <a:rPr lang="en-US" sz="1600" b="1" dirty="0">
                <a:latin typeface="Calibri" panose="020F0502020204030204" pitchFamily="34" charset="0"/>
              </a:rPr>
              <a:t>Starting from scratch:</a:t>
            </a:r>
          </a:p>
        </p:txBody>
      </p:sp>
    </p:spTree>
    <p:extLst>
      <p:ext uri="{BB962C8B-B14F-4D97-AF65-F5344CB8AC3E}">
        <p14:creationId xmlns:p14="http://schemas.microsoft.com/office/powerpoint/2010/main" val="3554388275"/>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357778" y="134256"/>
            <a:ext cx="7241177" cy="528447"/>
          </a:xfrm>
          <a:prstGeom prst="rect">
            <a:avLst/>
          </a:prstGeom>
          <a:effectLst/>
        </p:spPr>
        <p:txBody>
          <a:bodyPr lIns="91425" tIns="91425" rIns="91425" bIns="91425" anchor="b" anchorCtr="0">
            <a:noAutofit/>
          </a:bodyPr>
          <a:lstStyle/>
          <a:p>
            <a:pPr algn="l"/>
            <a:r>
              <a:rPr lang="en" sz="2800" dirty="0">
                <a:solidFill>
                  <a:srgbClr val="C00000"/>
                </a:solidFill>
                <a:latin typeface="Calibri"/>
              </a:rPr>
              <a:t>WTW – Spreadsheet</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1000" y="556671"/>
            <a:ext cx="5594620" cy="4524315"/>
          </a:xfrm>
          <a:prstGeom prst="rect">
            <a:avLst/>
          </a:prstGeom>
          <a:noFill/>
        </p:spPr>
        <p:txBody>
          <a:bodyPr wrap="square" rtlCol="0">
            <a:spAutoFit/>
          </a:bodyPr>
          <a:lstStyle/>
          <a:p>
            <a:pPr marL="342900" indent="-342900">
              <a:lnSpc>
                <a:spcPct val="150000"/>
              </a:lnSpc>
              <a:buFont typeface="+mj-lt"/>
              <a:buAutoNum type="arabicPeriod"/>
            </a:pPr>
            <a:r>
              <a:rPr lang="en-US" sz="1600" b="1" dirty="0">
                <a:latin typeface="Calibri" panose="020F0502020204030204" pitchFamily="34" charset="0"/>
              </a:rPr>
              <a:t>Collection Title</a:t>
            </a:r>
          </a:p>
          <a:p>
            <a:pPr marL="342900" indent="-342900">
              <a:lnSpc>
                <a:spcPct val="150000"/>
              </a:lnSpc>
              <a:buFont typeface="+mj-lt"/>
              <a:buAutoNum type="arabicPeriod"/>
            </a:pPr>
            <a:r>
              <a:rPr lang="en-US" sz="1600" b="1" dirty="0">
                <a:solidFill>
                  <a:schemeClr val="tx1"/>
                </a:solidFill>
                <a:latin typeface="Calibri" panose="020F0502020204030204" pitchFamily="34" charset="0"/>
              </a:rPr>
              <a:t>Archon ID</a:t>
            </a:r>
          </a:p>
          <a:p>
            <a:pPr marL="342900" indent="-342900">
              <a:lnSpc>
                <a:spcPct val="150000"/>
              </a:lnSpc>
              <a:buFont typeface="+mj-lt"/>
              <a:buAutoNum type="arabicPeriod"/>
            </a:pPr>
            <a:r>
              <a:rPr lang="en-US" sz="1600" b="1" dirty="0">
                <a:solidFill>
                  <a:schemeClr val="tx1"/>
                </a:solidFill>
                <a:latin typeface="Calibri" panose="020F0502020204030204" pitchFamily="34" charset="0"/>
              </a:rPr>
              <a:t>Box</a:t>
            </a:r>
          </a:p>
          <a:p>
            <a:pPr marL="342900" indent="-342900">
              <a:lnSpc>
                <a:spcPct val="150000"/>
              </a:lnSpc>
              <a:buFont typeface="+mj-lt"/>
              <a:buAutoNum type="arabicPeriod"/>
            </a:pPr>
            <a:r>
              <a:rPr lang="en-US" sz="1600" b="1" dirty="0">
                <a:solidFill>
                  <a:schemeClr val="tx1"/>
                </a:solidFill>
                <a:latin typeface="Calibri" panose="020F0502020204030204" pitchFamily="34" charset="0"/>
              </a:rPr>
              <a:t>Item</a:t>
            </a:r>
          </a:p>
          <a:p>
            <a:pPr marL="342900" indent="-342900">
              <a:lnSpc>
                <a:spcPct val="150000"/>
              </a:lnSpc>
              <a:buFont typeface="+mj-lt"/>
              <a:buAutoNum type="arabicPeriod"/>
            </a:pPr>
            <a:r>
              <a:rPr lang="en-US" sz="1600" b="1" dirty="0">
                <a:solidFill>
                  <a:schemeClr val="tx1"/>
                </a:solidFill>
                <a:latin typeface="Calibri" panose="020F0502020204030204" pitchFamily="34" charset="0"/>
              </a:rPr>
              <a:t>Label Notes</a:t>
            </a:r>
          </a:p>
          <a:p>
            <a:pPr marL="342900" indent="-342900">
              <a:lnSpc>
                <a:spcPct val="150000"/>
              </a:lnSpc>
              <a:buFont typeface="+mj-lt"/>
              <a:buAutoNum type="arabicPeriod"/>
            </a:pPr>
            <a:r>
              <a:rPr lang="en-US" sz="1600" b="1" dirty="0">
                <a:solidFill>
                  <a:schemeClr val="tx1"/>
                </a:solidFill>
                <a:latin typeface="Calibri" panose="020F0502020204030204" pitchFamily="34" charset="0"/>
              </a:rPr>
              <a:t>Media Type</a:t>
            </a:r>
          </a:p>
          <a:p>
            <a:pPr marL="342900" indent="-342900">
              <a:lnSpc>
                <a:spcPct val="150000"/>
              </a:lnSpc>
              <a:buFont typeface="+mj-lt"/>
              <a:buAutoNum type="arabicPeriod"/>
            </a:pPr>
            <a:r>
              <a:rPr lang="en-US" sz="1600" b="1" dirty="0">
                <a:solidFill>
                  <a:schemeClr val="tx1"/>
                </a:solidFill>
                <a:latin typeface="Calibri" panose="020F0502020204030204" pitchFamily="34" charset="0"/>
              </a:rPr>
              <a:t>Date of Review</a:t>
            </a:r>
          </a:p>
          <a:p>
            <a:pPr marL="342900" indent="-342900">
              <a:lnSpc>
                <a:spcPct val="150000"/>
              </a:lnSpc>
              <a:buFont typeface="+mj-lt"/>
              <a:buAutoNum type="arabicPeriod"/>
            </a:pPr>
            <a:r>
              <a:rPr lang="en-US" sz="1600" b="1" dirty="0">
                <a:solidFill>
                  <a:schemeClr val="tx1"/>
                </a:solidFill>
                <a:latin typeface="Calibri" panose="020F0502020204030204" pitchFamily="34" charset="0"/>
              </a:rPr>
              <a:t>Formats</a:t>
            </a:r>
          </a:p>
          <a:p>
            <a:pPr marL="342900" indent="-342900">
              <a:lnSpc>
                <a:spcPct val="150000"/>
              </a:lnSpc>
              <a:buFont typeface="+mj-lt"/>
              <a:buAutoNum type="arabicPeriod"/>
            </a:pPr>
            <a:r>
              <a:rPr lang="en-US" sz="1600" b="1" dirty="0">
                <a:solidFill>
                  <a:schemeClr val="tx1"/>
                </a:solidFill>
                <a:latin typeface="Calibri" panose="020F0502020204030204" pitchFamily="34" charset="0"/>
              </a:rPr>
              <a:t>Extent</a:t>
            </a:r>
          </a:p>
          <a:p>
            <a:pPr marL="342900" indent="-342900">
              <a:lnSpc>
                <a:spcPct val="150000"/>
              </a:lnSpc>
              <a:buFont typeface="+mj-lt"/>
              <a:buAutoNum type="arabicPeriod"/>
            </a:pPr>
            <a:r>
              <a:rPr lang="en-US" sz="1600" b="1" dirty="0">
                <a:solidFill>
                  <a:schemeClr val="tx1"/>
                </a:solidFill>
                <a:latin typeface="Calibri" panose="020F0502020204030204" pitchFamily="34" charset="0"/>
              </a:rPr>
              <a:t>Dates Covered</a:t>
            </a:r>
          </a:p>
          <a:p>
            <a:pPr marL="342900" indent="-342900">
              <a:lnSpc>
                <a:spcPct val="150000"/>
              </a:lnSpc>
              <a:buFont typeface="+mj-lt"/>
              <a:buAutoNum type="arabicPeriod"/>
            </a:pPr>
            <a:r>
              <a:rPr lang="en-US" sz="1600" b="1" dirty="0">
                <a:solidFill>
                  <a:schemeClr val="tx1"/>
                </a:solidFill>
                <a:latin typeface="Calibri" panose="020F0502020204030204" pitchFamily="34" charset="0"/>
              </a:rPr>
              <a:t>Master Copy Location</a:t>
            </a:r>
          </a:p>
          <a:p>
            <a:pPr marL="342900" indent="-342900">
              <a:lnSpc>
                <a:spcPct val="150000"/>
              </a:lnSpc>
              <a:buFont typeface="+mj-lt"/>
              <a:buAutoNum type="arabicPeriod"/>
            </a:pPr>
            <a:r>
              <a:rPr lang="en-US" sz="1600" b="1" dirty="0">
                <a:solidFill>
                  <a:schemeClr val="tx1"/>
                </a:solidFill>
                <a:latin typeface="Calibri" panose="020F0502020204030204" pitchFamily="34" charset="0"/>
              </a:rPr>
              <a:t>Access Copy Location</a:t>
            </a:r>
          </a:p>
        </p:txBody>
      </p:sp>
      <p:sp>
        <p:nvSpPr>
          <p:cNvPr id="30" name="Rectangle 29"/>
          <p:cNvSpPr/>
          <p:nvPr/>
        </p:nvSpPr>
        <p:spPr>
          <a:xfrm>
            <a:off x="4302034" y="3311348"/>
            <a:ext cx="2309350" cy="923330"/>
          </a:xfrm>
          <a:prstGeom prst="rect">
            <a:avLst/>
          </a:prstGeom>
          <a:ln w="22225">
            <a:solidFill>
              <a:schemeClr val="tx1"/>
            </a:solidFill>
          </a:ln>
          <a:effectLst/>
        </p:spPr>
        <p:txBody>
          <a:bodyPr wrap="square">
            <a:spAutoFit/>
          </a:bodyPr>
          <a:lstStyle/>
          <a:p>
            <a:r>
              <a:rPr lang="en-US" sz="1800" dirty="0">
                <a:latin typeface="Calibri" panose="020F0502020204030204" pitchFamily="34" charset="0"/>
              </a:rPr>
              <a:t>These are things we can’t tell by just looking at the stuff</a:t>
            </a:r>
          </a:p>
        </p:txBody>
      </p:sp>
      <p:grpSp>
        <p:nvGrpSpPr>
          <p:cNvPr id="31" name="Group 30"/>
          <p:cNvGrpSpPr/>
          <p:nvPr/>
        </p:nvGrpSpPr>
        <p:grpSpPr>
          <a:xfrm>
            <a:off x="3257007" y="131313"/>
            <a:ext cx="5808616" cy="383319"/>
            <a:chOff x="114298" y="3892527"/>
            <a:chExt cx="8915401" cy="406457"/>
          </a:xfrm>
          <a:effectLst/>
        </p:grpSpPr>
        <p:pic>
          <p:nvPicPr>
            <p:cNvPr id="32" name="Picture 31" title="Multi-colored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8" y="3892527"/>
              <a:ext cx="8915401" cy="406457"/>
            </a:xfrm>
            <a:prstGeom prst="rect">
              <a:avLst/>
            </a:prstGeom>
            <a:ln w="28575">
              <a:solidFill>
                <a:schemeClr val="tx1"/>
              </a:solidFill>
            </a:ln>
            <a:effectLst>
              <a:outerShdw blurRad="50800" dist="38100" dir="2700000" algn="tl" rotWithShape="0">
                <a:prstClr val="black">
                  <a:alpha val="40000"/>
                </a:prstClr>
              </a:outerShdw>
            </a:effectLst>
          </p:spPr>
        </p:pic>
        <p:sp>
          <p:nvSpPr>
            <p:cNvPr id="33" name="TextBox 32"/>
            <p:cNvSpPr txBox="1"/>
            <p:nvPr/>
          </p:nvSpPr>
          <p:spPr>
            <a:xfrm>
              <a:off x="454469" y="3939179"/>
              <a:ext cx="832144"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Ingest</a:t>
              </a:r>
            </a:p>
          </p:txBody>
        </p:sp>
        <p:sp>
          <p:nvSpPr>
            <p:cNvPr id="34" name="TextBox 33"/>
            <p:cNvSpPr txBox="1"/>
            <p:nvPr/>
          </p:nvSpPr>
          <p:spPr>
            <a:xfrm>
              <a:off x="1861234" y="3944462"/>
              <a:ext cx="1346603"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Processing</a:t>
              </a:r>
            </a:p>
          </p:txBody>
        </p:sp>
        <p:sp>
          <p:nvSpPr>
            <p:cNvPr id="35" name="TextBox 34"/>
            <p:cNvSpPr txBox="1"/>
            <p:nvPr/>
          </p:nvSpPr>
          <p:spPr>
            <a:xfrm>
              <a:off x="3336552" y="3941867"/>
              <a:ext cx="950432"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Access</a:t>
              </a:r>
            </a:p>
          </p:txBody>
        </p:sp>
        <p:sp>
          <p:nvSpPr>
            <p:cNvPr id="36" name="TextBox 35"/>
            <p:cNvSpPr txBox="1"/>
            <p:nvPr/>
          </p:nvSpPr>
          <p:spPr>
            <a:xfrm>
              <a:off x="4451779" y="3944461"/>
              <a:ext cx="997372"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Storage</a:t>
              </a:r>
            </a:p>
          </p:txBody>
        </p:sp>
        <p:sp>
          <p:nvSpPr>
            <p:cNvPr id="37" name="TextBox 36"/>
            <p:cNvSpPr txBox="1"/>
            <p:nvPr/>
          </p:nvSpPr>
          <p:spPr>
            <a:xfrm>
              <a:off x="5963426" y="3941867"/>
              <a:ext cx="1483664"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Maintenance</a:t>
              </a:r>
            </a:p>
          </p:txBody>
        </p:sp>
        <p:sp>
          <p:nvSpPr>
            <p:cNvPr id="38" name="TextBox 37"/>
            <p:cNvSpPr txBox="1"/>
            <p:nvPr/>
          </p:nvSpPr>
          <p:spPr>
            <a:xfrm>
              <a:off x="7658018" y="3923303"/>
              <a:ext cx="800180"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Other</a:t>
              </a:r>
            </a:p>
          </p:txBody>
        </p:sp>
      </p:grpSp>
      <p:sp>
        <p:nvSpPr>
          <p:cNvPr id="10" name="Rounded Rectangle 9"/>
          <p:cNvSpPr/>
          <p:nvPr/>
        </p:nvSpPr>
        <p:spPr>
          <a:xfrm>
            <a:off x="3082407" y="40109"/>
            <a:ext cx="1594096" cy="552073"/>
          </a:xfrm>
          <a:prstGeom prst="roundRect">
            <a:avLst/>
          </a:prstGeom>
          <a:solidFill>
            <a:schemeClr val="tx2">
              <a:alpha val="48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306829" y="3178629"/>
            <a:ext cx="2514748" cy="118876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a:endCxn id="39" idx="3"/>
          </p:cNvCxnSpPr>
          <p:nvPr/>
        </p:nvCxnSpPr>
        <p:spPr>
          <a:xfrm flipH="1">
            <a:off x="2821577" y="3773013"/>
            <a:ext cx="1480457" cy="1"/>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497262"/>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pic>
        <p:nvPicPr>
          <p:cNvPr id="2" name="Picture 1">
            <a:extLst>
              <a:ext uri="{FF2B5EF4-FFF2-40B4-BE49-F238E27FC236}">
                <a16:creationId xmlns="" xmlns:a16="http://schemas.microsoft.com/office/drawing/2014/main" id="{950B4127-6C24-4D28-8897-A213CFFDAC98}"/>
              </a:ext>
            </a:extLst>
          </p:cNvPr>
          <p:cNvPicPr>
            <a:picLocks noChangeAspect="1"/>
          </p:cNvPicPr>
          <p:nvPr/>
        </p:nvPicPr>
        <p:blipFill>
          <a:blip r:embed="rId3"/>
          <a:stretch>
            <a:fillRect/>
          </a:stretch>
        </p:blipFill>
        <p:spPr>
          <a:xfrm>
            <a:off x="40406" y="1001214"/>
            <a:ext cx="9012829" cy="2052695"/>
          </a:xfrm>
          <a:prstGeom prst="rect">
            <a:avLst/>
          </a:prstGeom>
          <a:ln>
            <a:solidFill>
              <a:schemeClr val="tx1"/>
            </a:solidFill>
          </a:ln>
          <a:effectLst>
            <a:outerShdw blurRad="50800" dist="38100" dir="2700000" algn="tl" rotWithShape="0">
              <a:prstClr val="black">
                <a:alpha val="40000"/>
              </a:prstClr>
            </a:outerShdw>
          </a:effectLst>
        </p:spPr>
      </p:pic>
      <p:sp>
        <p:nvSpPr>
          <p:cNvPr id="23" name="Shape 23"/>
          <p:cNvSpPr txBox="1">
            <a:spLocks noGrp="1"/>
          </p:cNvSpPr>
          <p:nvPr>
            <p:ph type="ctrTitle"/>
          </p:nvPr>
        </p:nvSpPr>
        <p:spPr>
          <a:xfrm>
            <a:off x="-357778" y="134256"/>
            <a:ext cx="7241177" cy="528447"/>
          </a:xfrm>
          <a:prstGeom prst="rect">
            <a:avLst/>
          </a:prstGeom>
          <a:effectLst/>
        </p:spPr>
        <p:txBody>
          <a:bodyPr lIns="91425" tIns="91425" rIns="91425" bIns="91425" anchor="b" anchorCtr="0">
            <a:noAutofit/>
          </a:bodyPr>
          <a:lstStyle/>
          <a:p>
            <a:pPr algn="l"/>
            <a:r>
              <a:rPr lang="en" sz="2800" dirty="0">
                <a:solidFill>
                  <a:srgbClr val="C00000"/>
                </a:solidFill>
                <a:latin typeface="Calibri"/>
              </a:rPr>
              <a:t>WTW – Spreadsheet</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06185" y="3949967"/>
            <a:ext cx="2446022" cy="369332"/>
          </a:xfrm>
          <a:prstGeom prst="rect">
            <a:avLst/>
          </a:prstGeom>
          <a:ln w="22225">
            <a:solidFill>
              <a:schemeClr val="tx1"/>
            </a:solidFill>
          </a:ln>
          <a:effectLst/>
        </p:spPr>
        <p:txBody>
          <a:bodyPr wrap="square">
            <a:spAutoFit/>
          </a:bodyPr>
          <a:lstStyle/>
          <a:p>
            <a:r>
              <a:rPr lang="en-US" sz="1800" dirty="0">
                <a:latin typeface="Calibri" panose="020F0502020204030204" pitchFamily="34" charset="0"/>
              </a:rPr>
              <a:t>Fill out what we can……</a:t>
            </a:r>
          </a:p>
        </p:txBody>
      </p:sp>
      <p:grpSp>
        <p:nvGrpSpPr>
          <p:cNvPr id="31" name="Group 30"/>
          <p:cNvGrpSpPr/>
          <p:nvPr/>
        </p:nvGrpSpPr>
        <p:grpSpPr>
          <a:xfrm>
            <a:off x="3257007" y="131313"/>
            <a:ext cx="5808616" cy="383319"/>
            <a:chOff x="114298" y="3892527"/>
            <a:chExt cx="8915401" cy="406457"/>
          </a:xfrm>
          <a:effectLst/>
        </p:grpSpPr>
        <p:pic>
          <p:nvPicPr>
            <p:cNvPr id="32" name="Picture 31" title="Multi-colored ba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98" y="3892527"/>
              <a:ext cx="8915401" cy="406457"/>
            </a:xfrm>
            <a:prstGeom prst="rect">
              <a:avLst/>
            </a:prstGeom>
            <a:ln w="28575">
              <a:solidFill>
                <a:schemeClr val="tx1"/>
              </a:solidFill>
            </a:ln>
            <a:effectLst>
              <a:outerShdw blurRad="50800" dist="38100" dir="2700000" algn="tl" rotWithShape="0">
                <a:prstClr val="black">
                  <a:alpha val="40000"/>
                </a:prstClr>
              </a:outerShdw>
            </a:effectLst>
          </p:spPr>
        </p:pic>
        <p:sp>
          <p:nvSpPr>
            <p:cNvPr id="33" name="TextBox 32"/>
            <p:cNvSpPr txBox="1"/>
            <p:nvPr/>
          </p:nvSpPr>
          <p:spPr>
            <a:xfrm>
              <a:off x="454469" y="3939179"/>
              <a:ext cx="832144"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Ingest</a:t>
              </a:r>
            </a:p>
          </p:txBody>
        </p:sp>
        <p:sp>
          <p:nvSpPr>
            <p:cNvPr id="34" name="TextBox 33"/>
            <p:cNvSpPr txBox="1"/>
            <p:nvPr/>
          </p:nvSpPr>
          <p:spPr>
            <a:xfrm>
              <a:off x="1861234" y="3944462"/>
              <a:ext cx="1346603"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Processing</a:t>
              </a:r>
            </a:p>
          </p:txBody>
        </p:sp>
        <p:sp>
          <p:nvSpPr>
            <p:cNvPr id="35" name="TextBox 34"/>
            <p:cNvSpPr txBox="1"/>
            <p:nvPr/>
          </p:nvSpPr>
          <p:spPr>
            <a:xfrm>
              <a:off x="3336552" y="3941867"/>
              <a:ext cx="950432"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Access</a:t>
              </a:r>
            </a:p>
          </p:txBody>
        </p:sp>
        <p:sp>
          <p:nvSpPr>
            <p:cNvPr id="36" name="TextBox 35"/>
            <p:cNvSpPr txBox="1"/>
            <p:nvPr/>
          </p:nvSpPr>
          <p:spPr>
            <a:xfrm>
              <a:off x="4451779" y="3944461"/>
              <a:ext cx="997372"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Storage</a:t>
              </a:r>
            </a:p>
          </p:txBody>
        </p:sp>
        <p:sp>
          <p:nvSpPr>
            <p:cNvPr id="37" name="TextBox 36"/>
            <p:cNvSpPr txBox="1"/>
            <p:nvPr/>
          </p:nvSpPr>
          <p:spPr>
            <a:xfrm>
              <a:off x="5963426" y="3941867"/>
              <a:ext cx="1483664"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Maintenance</a:t>
              </a:r>
            </a:p>
          </p:txBody>
        </p:sp>
        <p:sp>
          <p:nvSpPr>
            <p:cNvPr id="38" name="TextBox 37"/>
            <p:cNvSpPr txBox="1"/>
            <p:nvPr/>
          </p:nvSpPr>
          <p:spPr>
            <a:xfrm>
              <a:off x="7658018" y="3923303"/>
              <a:ext cx="800180"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Other</a:t>
              </a:r>
            </a:p>
          </p:txBody>
        </p:sp>
      </p:grpSp>
      <p:sp>
        <p:nvSpPr>
          <p:cNvPr id="10" name="Rounded Rectangle 9"/>
          <p:cNvSpPr/>
          <p:nvPr/>
        </p:nvSpPr>
        <p:spPr>
          <a:xfrm>
            <a:off x="3082407" y="40109"/>
            <a:ext cx="1594096" cy="552073"/>
          </a:xfrm>
          <a:prstGeom prst="roundRect">
            <a:avLst/>
          </a:prstGeom>
          <a:solidFill>
            <a:schemeClr val="tx2">
              <a:alpha val="48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60960" y="1839105"/>
            <a:ext cx="5211561" cy="86214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a:cxnSpLocks/>
          </p:cNvCxnSpPr>
          <p:nvPr/>
        </p:nvCxnSpPr>
        <p:spPr>
          <a:xfrm flipV="1">
            <a:off x="2107474" y="2701253"/>
            <a:ext cx="0" cy="1248714"/>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793087" y="3778472"/>
            <a:ext cx="2852917" cy="646331"/>
          </a:xfrm>
          <a:prstGeom prst="rect">
            <a:avLst/>
          </a:prstGeom>
          <a:ln w="22225">
            <a:solidFill>
              <a:schemeClr val="tx1"/>
            </a:solidFill>
          </a:ln>
          <a:effectLst/>
        </p:spPr>
        <p:txBody>
          <a:bodyPr wrap="square">
            <a:spAutoFit/>
          </a:bodyPr>
          <a:lstStyle/>
          <a:p>
            <a:r>
              <a:rPr lang="en-US" sz="1800" dirty="0">
                <a:latin typeface="Calibri" panose="020F0502020204030204" pitchFamily="34" charset="0"/>
              </a:rPr>
              <a:t>…and use </a:t>
            </a:r>
            <a:r>
              <a:rPr lang="en-US" sz="1800" dirty="0" err="1">
                <a:latin typeface="Calibri" panose="020F0502020204030204" pitchFamily="34" charset="0"/>
              </a:rPr>
              <a:t>DataAccessioner</a:t>
            </a:r>
            <a:r>
              <a:rPr lang="en-US" sz="1800" dirty="0">
                <a:latin typeface="Calibri" panose="020F0502020204030204" pitchFamily="34" charset="0"/>
              </a:rPr>
              <a:t> to discover this information</a:t>
            </a:r>
          </a:p>
        </p:txBody>
      </p:sp>
      <p:sp>
        <p:nvSpPr>
          <p:cNvPr id="22" name="Rounded Rectangle 21"/>
          <p:cNvSpPr/>
          <p:nvPr/>
        </p:nvSpPr>
        <p:spPr>
          <a:xfrm>
            <a:off x="5272528" y="1839104"/>
            <a:ext cx="1703038" cy="86214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a:cxnSpLocks/>
            <a:endCxn id="22" idx="2"/>
          </p:cNvCxnSpPr>
          <p:nvPr/>
        </p:nvCxnSpPr>
        <p:spPr>
          <a:xfrm flipV="1">
            <a:off x="6124046" y="2701253"/>
            <a:ext cx="1" cy="1077219"/>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 xmlns:a16="http://schemas.microsoft.com/office/drawing/2014/main" id="{C918B57F-A85E-4067-8096-FDAA749AFFDD}"/>
              </a:ext>
            </a:extLst>
          </p:cNvPr>
          <p:cNvSpPr/>
          <p:nvPr/>
        </p:nvSpPr>
        <p:spPr>
          <a:xfrm>
            <a:off x="146274" y="4517270"/>
            <a:ext cx="4530229" cy="507831"/>
          </a:xfrm>
          <a:prstGeom prst="rect">
            <a:avLst/>
          </a:prstGeom>
          <a:ln>
            <a:solidFill>
              <a:schemeClr val="tx1"/>
            </a:solidFill>
          </a:ln>
        </p:spPr>
        <p:txBody>
          <a:bodyPr wrap="square">
            <a:spAutoFit/>
          </a:bodyPr>
          <a:lstStyle/>
          <a:p>
            <a:r>
              <a:rPr lang="en-US" sz="1350" b="1" dirty="0" err="1" smtClean="0">
                <a:latin typeface="Calibri" panose="020F0502020204030204" pitchFamily="34" charset="0"/>
                <a:cs typeface="Calibri" panose="020F0502020204030204" pitchFamily="34" charset="0"/>
              </a:rPr>
              <a:t>Digital_POWRR_Workshop_Tools_and_Hands_On_Activities</a:t>
            </a:r>
            <a:r>
              <a:rPr lang="en-US" sz="1350" b="1" dirty="0" smtClean="0">
                <a:latin typeface="Calibri" panose="020F0502020204030204" pitchFamily="34" charset="0"/>
                <a:cs typeface="Calibri" panose="020F0502020204030204" pitchFamily="34" charset="0"/>
              </a:rPr>
              <a:t>\Donated Collection   </a:t>
            </a:r>
            <a:r>
              <a:rPr lang="en-US" sz="1350" b="1" i="1" dirty="0" smtClean="0">
                <a:latin typeface="Calibri" panose="020F0502020204030204" pitchFamily="34" charset="0"/>
                <a:cs typeface="Calibri" panose="020F0502020204030204" pitchFamily="34" charset="0"/>
              </a:rPr>
              <a:t>DigitalCollectionsInventory.xls</a:t>
            </a:r>
            <a:endParaRPr lang="en-US" sz="135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5423765"/>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Walk The Workflow</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1000" y="937671"/>
            <a:ext cx="7975260" cy="3785652"/>
          </a:xfrm>
          <a:prstGeom prst="rect">
            <a:avLst/>
          </a:prstGeom>
          <a:noFill/>
        </p:spPr>
        <p:txBody>
          <a:bodyPr wrap="none" rtlCol="0">
            <a:spAutoFit/>
          </a:bodyPr>
          <a:lstStyle/>
          <a:p>
            <a:pPr marL="342900" indent="-342900">
              <a:lnSpc>
                <a:spcPct val="150000"/>
              </a:lnSpc>
              <a:buFont typeface="+mj-lt"/>
              <a:buAutoNum type="arabicPeriod"/>
            </a:pPr>
            <a:r>
              <a:rPr lang="en-US" dirty="0">
                <a:latin typeface="Calibri" panose="020F0502020204030204" pitchFamily="34" charset="0"/>
              </a:rPr>
              <a:t>Begin an Inventory </a:t>
            </a:r>
            <a:r>
              <a:rPr lang="en-US" b="1" dirty="0">
                <a:solidFill>
                  <a:srgbClr val="C00000"/>
                </a:solidFill>
                <a:latin typeface="Calibri" panose="020F0502020204030204" pitchFamily="34" charset="0"/>
              </a:rPr>
              <a:t>Spreadsheet.</a:t>
            </a:r>
          </a:p>
          <a:p>
            <a:pPr marL="342900" indent="-342900">
              <a:lnSpc>
                <a:spcPct val="150000"/>
              </a:lnSpc>
              <a:buFont typeface="+mj-lt"/>
              <a:buAutoNum type="arabicPeriod"/>
            </a:pPr>
            <a:r>
              <a:rPr lang="en-US" dirty="0">
                <a:latin typeface="Calibri" panose="020F0502020204030204" pitchFamily="34" charset="0"/>
              </a:rPr>
              <a:t>Our PC has a CD drive, so we’ll start with those while we look for a working floppy drive.</a:t>
            </a:r>
          </a:p>
          <a:p>
            <a:pPr marL="342900" indent="-342900">
              <a:lnSpc>
                <a:spcPct val="150000"/>
              </a:lnSpc>
              <a:buFont typeface="+mj-lt"/>
              <a:buAutoNum type="arabicPeriod"/>
            </a:pPr>
            <a:r>
              <a:rPr lang="en-US" sz="2000" b="1" dirty="0">
                <a:latin typeface="Calibri" panose="020F0502020204030204" pitchFamily="34" charset="0"/>
              </a:rPr>
              <a:t>Run </a:t>
            </a:r>
            <a:r>
              <a:rPr lang="en-US" sz="2000" b="1" dirty="0" err="1">
                <a:solidFill>
                  <a:srgbClr val="C00000"/>
                </a:solidFill>
                <a:latin typeface="Calibri" panose="020F0502020204030204" pitchFamily="34" charset="0"/>
              </a:rPr>
              <a:t>DataAccessioner</a:t>
            </a:r>
            <a:r>
              <a:rPr lang="en-US" sz="2000" b="1" dirty="0">
                <a:solidFill>
                  <a:srgbClr val="C00000"/>
                </a:solidFill>
                <a:latin typeface="Calibri" panose="020F0502020204030204" pitchFamily="34" charset="0"/>
              </a:rPr>
              <a:t>.</a:t>
            </a:r>
            <a:r>
              <a:rPr lang="en-US" dirty="0">
                <a:latin typeface="Calibri" panose="020F0502020204030204" pitchFamily="34" charset="0"/>
              </a:rPr>
              <a:t/>
            </a:r>
            <a:br>
              <a:rPr lang="en-US" dirty="0">
                <a:latin typeface="Calibri" panose="020F0502020204030204" pitchFamily="34" charset="0"/>
              </a:rPr>
            </a:br>
            <a:r>
              <a:rPr lang="en-US" i="1" dirty="0">
                <a:latin typeface="Calibri" panose="020F0502020204030204" pitchFamily="34" charset="0"/>
              </a:rPr>
              <a:t>	Creates basic preservation metadata files in XML for you!</a:t>
            </a:r>
            <a:br>
              <a:rPr lang="en-US" i="1" dirty="0">
                <a:latin typeface="Calibri" panose="020F0502020204030204" pitchFamily="34" charset="0"/>
              </a:rPr>
            </a:br>
            <a:r>
              <a:rPr lang="en-US" i="1" dirty="0">
                <a:latin typeface="Calibri" panose="020F0502020204030204" pitchFamily="34" charset="0"/>
              </a:rPr>
              <a:t>	Allows us to add descriptive metadata.</a:t>
            </a:r>
            <a:br>
              <a:rPr lang="en-US" i="1" dirty="0">
                <a:latin typeface="Calibri" panose="020F0502020204030204" pitchFamily="34" charset="0"/>
              </a:rPr>
            </a:br>
            <a:r>
              <a:rPr lang="en-US" i="1" dirty="0">
                <a:latin typeface="Calibri" panose="020F0502020204030204" pitchFamily="34" charset="0"/>
              </a:rPr>
              <a:t>	Moves everything to a stable carrier (The Archives has a network drive…we’ll put stuff there)</a:t>
            </a:r>
            <a:r>
              <a:rPr lang="en-US" dirty="0">
                <a:latin typeface="Calibri" panose="020F0502020204030204" pitchFamily="34" charset="0"/>
              </a:rPr>
              <a:t>.</a:t>
            </a:r>
          </a:p>
          <a:p>
            <a:pPr marL="342900" indent="-342900">
              <a:lnSpc>
                <a:spcPct val="150000"/>
              </a:lnSpc>
              <a:buFont typeface="+mj-lt"/>
              <a:buAutoNum type="arabicPeriod"/>
            </a:pPr>
            <a:r>
              <a:rPr lang="en-US" dirty="0">
                <a:solidFill>
                  <a:schemeClr val="tx1"/>
                </a:solidFill>
                <a:latin typeface="Calibri" panose="020F0502020204030204" pitchFamily="34" charset="0"/>
              </a:rPr>
              <a:t>Make an Access Copy from the Master Copy.</a:t>
            </a:r>
          </a:p>
          <a:p>
            <a:pPr marL="342900" indent="-342900">
              <a:lnSpc>
                <a:spcPct val="150000"/>
              </a:lnSpc>
              <a:buFont typeface="+mj-lt"/>
              <a:buAutoNum type="arabicPeriod"/>
            </a:pPr>
            <a:r>
              <a:rPr lang="en-US" dirty="0">
                <a:solidFill>
                  <a:schemeClr val="tx1"/>
                </a:solidFill>
                <a:latin typeface="Calibri" panose="020F0502020204030204" pitchFamily="34" charset="0"/>
              </a:rPr>
              <a:t>Run the </a:t>
            </a:r>
            <a:r>
              <a:rPr lang="en" b="1" dirty="0">
                <a:solidFill>
                  <a:srgbClr val="C00000"/>
                </a:solidFill>
                <a:latin typeface="Calibri" panose="020F0502020204030204" pitchFamily="34" charset="0"/>
              </a:rPr>
              <a:t>DA: Metadata Transformer Tool</a:t>
            </a:r>
            <a:r>
              <a:rPr lang="en" dirty="0">
                <a:latin typeface="Calibri" panose="020F0502020204030204" pitchFamily="34" charset="0"/>
              </a:rPr>
              <a:t> to make sense of the XML.</a:t>
            </a:r>
            <a:endParaRPr lang="en-US" dirty="0">
              <a:solidFill>
                <a:schemeClr val="tx1"/>
              </a:solidFill>
              <a:latin typeface="Calibri" panose="020F0502020204030204" pitchFamily="34" charset="0"/>
            </a:endParaRPr>
          </a:p>
          <a:p>
            <a:pPr marL="342900" indent="-342900">
              <a:lnSpc>
                <a:spcPct val="150000"/>
              </a:lnSpc>
              <a:buFont typeface="+mj-lt"/>
              <a:buAutoNum type="arabicPeriod"/>
            </a:pPr>
            <a:r>
              <a:rPr lang="en-US" dirty="0">
                <a:solidFill>
                  <a:schemeClr val="tx1"/>
                </a:solidFill>
                <a:latin typeface="Calibri" panose="020F0502020204030204" pitchFamily="34" charset="0"/>
              </a:rPr>
              <a:t>Continue populating the Inventory </a:t>
            </a:r>
            <a:r>
              <a:rPr lang="en-US" b="1" dirty="0">
                <a:solidFill>
                  <a:srgbClr val="C00000"/>
                </a:solidFill>
                <a:latin typeface="Calibri" panose="020F0502020204030204" pitchFamily="34" charset="0"/>
              </a:rPr>
              <a:t>Spreadsheet.</a:t>
            </a:r>
          </a:p>
          <a:p>
            <a:pPr marL="342900" indent="-342900">
              <a:lnSpc>
                <a:spcPct val="150000"/>
              </a:lnSpc>
              <a:buFont typeface="+mj-lt"/>
              <a:buAutoNum type="arabicPeriod"/>
            </a:pPr>
            <a:r>
              <a:rPr lang="en-US" dirty="0">
                <a:solidFill>
                  <a:schemeClr val="tx1"/>
                </a:solidFill>
                <a:latin typeface="Calibri" panose="020F0502020204030204" pitchFamily="34" charset="0"/>
              </a:rPr>
              <a:t>Once you’ve grabbed everything you can, place everything in standards-based packages using </a:t>
            </a:r>
            <a:r>
              <a:rPr lang="en-US" b="1" dirty="0">
                <a:solidFill>
                  <a:srgbClr val="C00000"/>
                </a:solidFill>
                <a:latin typeface="Calibri" panose="020F0502020204030204" pitchFamily="34" charset="0"/>
              </a:rPr>
              <a:t>Bagger.</a:t>
            </a:r>
          </a:p>
          <a:p>
            <a:pPr marL="342900" indent="-342900">
              <a:lnSpc>
                <a:spcPct val="150000"/>
              </a:lnSpc>
              <a:buFont typeface="+mj-lt"/>
              <a:buAutoNum type="arabicPeriod"/>
            </a:pPr>
            <a:r>
              <a:rPr lang="en-US" dirty="0">
                <a:solidFill>
                  <a:schemeClr val="tx1"/>
                </a:solidFill>
                <a:latin typeface="Calibri" panose="020F0502020204030204" pitchFamily="34" charset="0"/>
              </a:rPr>
              <a:t>Setup the ongoing fixity monitoring of the Bags using </a:t>
            </a:r>
            <a:r>
              <a:rPr lang="en-US" b="1" dirty="0">
                <a:solidFill>
                  <a:srgbClr val="C00000"/>
                </a:solidFill>
                <a:latin typeface="Calibri" panose="020F0502020204030204" pitchFamily="34" charset="0"/>
              </a:rPr>
              <a:t>Fixity.</a:t>
            </a:r>
          </a:p>
        </p:txBody>
      </p:sp>
    </p:spTree>
    <p:extLst>
      <p:ext uri="{BB962C8B-B14F-4D97-AF65-F5344CB8AC3E}">
        <p14:creationId xmlns:p14="http://schemas.microsoft.com/office/powerpoint/2010/main" val="2885154786"/>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251823" y="806122"/>
            <a:ext cx="8211457" cy="377803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pPr algn="l"/>
            <a:r>
              <a:rPr lang="en-US" sz="1800" b="1" dirty="0">
                <a:solidFill>
                  <a:schemeClr val="tx1"/>
                </a:solidFill>
                <a:latin typeface="Calibri" panose="020F0502020204030204" pitchFamily="34" charset="0"/>
              </a:rPr>
              <a:t>Who developed </a:t>
            </a:r>
            <a:r>
              <a:rPr lang="en-US" sz="1800" b="1" dirty="0" err="1">
                <a:solidFill>
                  <a:schemeClr val="tx1"/>
                </a:solidFill>
                <a:latin typeface="Calibri" panose="020F0502020204030204" pitchFamily="34" charset="0"/>
              </a:rPr>
              <a:t>DataAccessioner</a:t>
            </a:r>
            <a:r>
              <a:rPr lang="en-US" sz="1800" b="1" dirty="0">
                <a:solidFill>
                  <a:schemeClr val="tx1"/>
                </a:solidFill>
                <a:latin typeface="Calibri" panose="020F0502020204030204" pitchFamily="34" charset="0"/>
              </a:rPr>
              <a:t>? </a:t>
            </a:r>
          </a:p>
          <a:p>
            <a:pPr lvl="1" algn="l"/>
            <a:r>
              <a:rPr lang="en-US" sz="1800" dirty="0">
                <a:solidFill>
                  <a:schemeClr val="tx1"/>
                </a:solidFill>
                <a:latin typeface="Calibri" panose="020F0502020204030204" pitchFamily="34" charset="0"/>
              </a:rPr>
              <a:t>	- Originally created for tech services staff at Duke University RBMSC</a:t>
            </a:r>
          </a:p>
          <a:p>
            <a:pPr lvl="1" algn="l"/>
            <a:r>
              <a:rPr lang="en-US" sz="1800" dirty="0">
                <a:solidFill>
                  <a:schemeClr val="tx1"/>
                </a:solidFill>
                <a:latin typeface="Calibri" panose="020F0502020204030204" pitchFamily="34" charset="0"/>
              </a:rPr>
              <a:t>	- Updated by Seth Shaw for POWRR and other organizations</a:t>
            </a:r>
          </a:p>
          <a:p>
            <a:pPr lvl="1" algn="l"/>
            <a:r>
              <a:rPr lang="en-US" sz="1800" dirty="0">
                <a:solidFill>
                  <a:schemeClr val="tx1"/>
                </a:solidFill>
                <a:latin typeface="Calibri" panose="020F0502020204030204" pitchFamily="34" charset="0"/>
              </a:rPr>
              <a:t>	- dataaccessioner.org</a:t>
            </a:r>
          </a:p>
          <a:p>
            <a:pPr algn="l"/>
            <a:endParaRPr lang="en-US" sz="1800" b="1" dirty="0">
              <a:solidFill>
                <a:schemeClr val="tx1"/>
              </a:solidFill>
              <a:latin typeface="Calibri" panose="020F0502020204030204" pitchFamily="34" charset="0"/>
            </a:endParaRPr>
          </a:p>
          <a:p>
            <a:pPr algn="l"/>
            <a:r>
              <a:rPr lang="en-US" sz="1800" b="1" dirty="0">
                <a:solidFill>
                  <a:schemeClr val="tx1"/>
                </a:solidFill>
                <a:latin typeface="Calibri" panose="020F0502020204030204" pitchFamily="34" charset="0"/>
              </a:rPr>
              <a:t>What is </a:t>
            </a:r>
            <a:r>
              <a:rPr lang="en-US" sz="1800" b="1" dirty="0" err="1">
                <a:solidFill>
                  <a:schemeClr val="tx1"/>
                </a:solidFill>
                <a:latin typeface="Calibri" panose="020F0502020204030204" pitchFamily="34" charset="0"/>
              </a:rPr>
              <a:t>DataAccessioner</a:t>
            </a:r>
            <a:r>
              <a:rPr lang="en-US" sz="1800" b="1" dirty="0">
                <a:solidFill>
                  <a:schemeClr val="tx1"/>
                </a:solidFill>
                <a:latin typeface="Calibri" panose="020F0502020204030204" pitchFamily="34" charset="0"/>
              </a:rPr>
              <a:t>?</a:t>
            </a:r>
          </a:p>
          <a:p>
            <a:pPr algn="l"/>
            <a:r>
              <a:rPr lang="en-US" sz="1800" dirty="0">
                <a:solidFill>
                  <a:schemeClr val="tx1"/>
                </a:solidFill>
                <a:latin typeface="Calibri" panose="020F0502020204030204" pitchFamily="34" charset="0"/>
              </a:rPr>
              <a:t>	- S</a:t>
            </a:r>
            <a:r>
              <a:rPr lang="en-US" sz="1800" dirty="0" smtClean="0">
                <a:solidFill>
                  <a:schemeClr val="tx1"/>
                </a:solidFill>
                <a:latin typeface="Calibri" panose="020F0502020204030204" pitchFamily="34" charset="0"/>
              </a:rPr>
              <a:t>imple, </a:t>
            </a:r>
            <a:r>
              <a:rPr lang="en-US" sz="1800" dirty="0">
                <a:solidFill>
                  <a:schemeClr val="tx1"/>
                </a:solidFill>
                <a:latin typeface="Calibri" panose="020F0502020204030204" pitchFamily="34" charset="0"/>
              </a:rPr>
              <a:t>open-source tool with a user-friendly interface used to 	   </a:t>
            </a:r>
            <a:r>
              <a:rPr lang="en-US" sz="1800" dirty="0" smtClean="0">
                <a:solidFill>
                  <a:schemeClr val="tx1"/>
                </a:solidFill>
                <a:latin typeface="Calibri" panose="020F0502020204030204" pitchFamily="34" charset="0"/>
              </a:rPr>
              <a:t>	   migrate (copy!) </a:t>
            </a:r>
            <a:r>
              <a:rPr lang="en-US" sz="1800" dirty="0">
                <a:solidFill>
                  <a:schemeClr val="tx1"/>
                </a:solidFill>
                <a:latin typeface="Calibri" panose="020F0502020204030204" pitchFamily="34" charset="0"/>
              </a:rPr>
              <a:t>content between media while also:</a:t>
            </a:r>
            <a:br>
              <a:rPr lang="en-US" sz="1800" dirty="0">
                <a:solidFill>
                  <a:schemeClr val="tx1"/>
                </a:solidFill>
                <a:latin typeface="Calibri" panose="020F0502020204030204" pitchFamily="34" charset="0"/>
              </a:rPr>
            </a:br>
            <a:r>
              <a:rPr lang="en-US" sz="1800" dirty="0">
                <a:solidFill>
                  <a:schemeClr val="tx1"/>
                </a:solidFill>
                <a:latin typeface="Calibri" panose="020F0502020204030204" pitchFamily="34" charset="0"/>
              </a:rPr>
              <a:t>		- </a:t>
            </a:r>
            <a:r>
              <a:rPr lang="en-US" sz="1800" dirty="0">
                <a:solidFill>
                  <a:schemeClr val="tx1"/>
                </a:solidFill>
                <a:latin typeface="Calibri" panose="020F0502020204030204" pitchFamily="34" charset="0"/>
                <a:cs typeface="Calibri" panose="020F0502020204030204" pitchFamily="34" charset="0"/>
              </a:rPr>
              <a:t>creating and validating checksums</a:t>
            </a:r>
          </a:p>
          <a:p>
            <a:pPr algn="l"/>
            <a:r>
              <a:rPr lang="en-US" sz="1800" dirty="0">
                <a:solidFill>
                  <a:schemeClr val="tx1"/>
                </a:solidFill>
                <a:latin typeface="Calibri" panose="020F0502020204030204" pitchFamily="34" charset="0"/>
                <a:cs typeface="Calibri" panose="020F0502020204030204" pitchFamily="34" charset="0"/>
              </a:rPr>
              <a:t>		- gathering metadata (via </a:t>
            </a:r>
            <a:r>
              <a:rPr lang="en-US" sz="1800" dirty="0">
                <a:solidFill>
                  <a:schemeClr val="tx1"/>
                </a:solidFill>
                <a:latin typeface="Calibri" panose="020F0502020204030204" pitchFamily="34" charset="0"/>
                <a:cs typeface="Calibri" panose="020F0502020204030204" pitchFamily="34" charset="0"/>
                <a:hlinkClick r:id="rId3"/>
              </a:rPr>
              <a:t>FITS</a:t>
            </a:r>
            <a:r>
              <a:rPr lang="en-US" sz="1800" dirty="0">
                <a:solidFill>
                  <a:schemeClr val="tx1"/>
                </a:solidFill>
                <a:latin typeface="Calibri" panose="020F0502020204030204" pitchFamily="34" charset="0"/>
                <a:cs typeface="Calibri" panose="020F0502020204030204" pitchFamily="34" charset="0"/>
              </a:rPr>
              <a:t>)</a:t>
            </a:r>
          </a:p>
          <a:p>
            <a:pPr algn="l"/>
            <a:r>
              <a:rPr lang="en-US" sz="1800" dirty="0">
                <a:solidFill>
                  <a:schemeClr val="tx1"/>
                </a:solidFill>
                <a:latin typeface="Calibri" panose="020F0502020204030204" pitchFamily="34" charset="0"/>
                <a:cs typeface="Calibri" panose="020F0502020204030204" pitchFamily="34" charset="0"/>
              </a:rPr>
              <a:t>		- compiling an XML metadata file, with the option to include 		   Dublin Core metadata as of v 1.0) for future reference.</a:t>
            </a:r>
          </a:p>
        </p:txBody>
      </p:sp>
      <p:sp>
        <p:nvSpPr>
          <p:cNvPr id="16" name="Shape 23">
            <a:extLst>
              <a:ext uri="{FF2B5EF4-FFF2-40B4-BE49-F238E27FC236}">
                <a16:creationId xmlns="" xmlns:a16="http://schemas.microsoft.com/office/drawing/2014/main" id="{CCE4A96E-6D8F-4CAE-8C27-CFE191F60286}"/>
              </a:ext>
            </a:extLst>
          </p:cNvPr>
          <p:cNvSpPr txBox="1">
            <a:spLocks noGrp="1"/>
          </p:cNvSpPr>
          <p:nvPr>
            <p:ph type="ctrTitle"/>
          </p:nvPr>
        </p:nvSpPr>
        <p:spPr>
          <a:xfrm>
            <a:off x="-357778" y="134256"/>
            <a:ext cx="7241177" cy="528447"/>
          </a:xfrm>
          <a:prstGeom prst="rect">
            <a:avLst/>
          </a:prstGeom>
          <a:effectLst/>
        </p:spPr>
        <p:txBody>
          <a:bodyPr lIns="91425" tIns="91425" rIns="91425" bIns="91425" anchor="b" anchorCtr="0">
            <a:noAutofit/>
          </a:bodyPr>
          <a:lstStyle/>
          <a:p>
            <a:pPr algn="l"/>
            <a:r>
              <a:rPr lang="en" sz="2400" dirty="0">
                <a:solidFill>
                  <a:srgbClr val="C00000"/>
                </a:solidFill>
                <a:latin typeface="Calibri"/>
              </a:rPr>
              <a:t>WTW – DataAccessioner</a:t>
            </a:r>
          </a:p>
        </p:txBody>
      </p:sp>
      <p:grpSp>
        <p:nvGrpSpPr>
          <p:cNvPr id="18" name="Group 17">
            <a:extLst>
              <a:ext uri="{FF2B5EF4-FFF2-40B4-BE49-F238E27FC236}">
                <a16:creationId xmlns="" xmlns:a16="http://schemas.microsoft.com/office/drawing/2014/main" id="{50FD68A6-1598-45DB-9803-96311A714885}"/>
              </a:ext>
            </a:extLst>
          </p:cNvPr>
          <p:cNvGrpSpPr/>
          <p:nvPr/>
        </p:nvGrpSpPr>
        <p:grpSpPr>
          <a:xfrm>
            <a:off x="3309257" y="131313"/>
            <a:ext cx="5756366" cy="383319"/>
            <a:chOff x="114298" y="3892527"/>
            <a:chExt cx="8915401" cy="406457"/>
          </a:xfrm>
          <a:effectLst/>
        </p:grpSpPr>
        <p:pic>
          <p:nvPicPr>
            <p:cNvPr id="19" name="Picture 18" title="Multi-colored bar">
              <a:extLst>
                <a:ext uri="{FF2B5EF4-FFF2-40B4-BE49-F238E27FC236}">
                  <a16:creationId xmlns="" xmlns:a16="http://schemas.microsoft.com/office/drawing/2014/main" id="{06030B22-DBA4-4C2E-8FB5-2AF7FC0D2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98" y="3892527"/>
              <a:ext cx="8915401" cy="406457"/>
            </a:xfrm>
            <a:prstGeom prst="rect">
              <a:avLst/>
            </a:prstGeom>
            <a:ln w="28575">
              <a:solidFill>
                <a:schemeClr val="tx1"/>
              </a:solidFill>
            </a:ln>
            <a:effectLst>
              <a:outerShdw blurRad="50800" dist="38100" dir="2700000" algn="tl" rotWithShape="0">
                <a:prstClr val="black">
                  <a:alpha val="40000"/>
                </a:prstClr>
              </a:outerShdw>
            </a:effectLst>
          </p:spPr>
        </p:pic>
        <p:sp>
          <p:nvSpPr>
            <p:cNvPr id="20" name="TextBox 19">
              <a:extLst>
                <a:ext uri="{FF2B5EF4-FFF2-40B4-BE49-F238E27FC236}">
                  <a16:creationId xmlns="" xmlns:a16="http://schemas.microsoft.com/office/drawing/2014/main" id="{008FF112-3F36-40AF-9EE2-EF5A69F69AB9}"/>
                </a:ext>
              </a:extLst>
            </p:cNvPr>
            <p:cNvSpPr txBox="1"/>
            <p:nvPr/>
          </p:nvSpPr>
          <p:spPr>
            <a:xfrm>
              <a:off x="454469" y="3939179"/>
              <a:ext cx="832144"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Ingest</a:t>
              </a:r>
            </a:p>
          </p:txBody>
        </p:sp>
        <p:sp>
          <p:nvSpPr>
            <p:cNvPr id="21" name="TextBox 20">
              <a:extLst>
                <a:ext uri="{FF2B5EF4-FFF2-40B4-BE49-F238E27FC236}">
                  <a16:creationId xmlns="" xmlns:a16="http://schemas.microsoft.com/office/drawing/2014/main" id="{C6F19140-356D-4B01-BC3E-34B0B6C1033F}"/>
                </a:ext>
              </a:extLst>
            </p:cNvPr>
            <p:cNvSpPr txBox="1"/>
            <p:nvPr/>
          </p:nvSpPr>
          <p:spPr>
            <a:xfrm>
              <a:off x="1861234" y="3944462"/>
              <a:ext cx="1346603"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Processing</a:t>
              </a:r>
            </a:p>
          </p:txBody>
        </p:sp>
        <p:sp>
          <p:nvSpPr>
            <p:cNvPr id="22" name="TextBox 21">
              <a:extLst>
                <a:ext uri="{FF2B5EF4-FFF2-40B4-BE49-F238E27FC236}">
                  <a16:creationId xmlns="" xmlns:a16="http://schemas.microsoft.com/office/drawing/2014/main" id="{BB3D5DFD-F54A-4F59-A9A3-803150277364}"/>
                </a:ext>
              </a:extLst>
            </p:cNvPr>
            <p:cNvSpPr txBox="1"/>
            <p:nvPr/>
          </p:nvSpPr>
          <p:spPr>
            <a:xfrm>
              <a:off x="3336552" y="3941867"/>
              <a:ext cx="950432"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Access</a:t>
              </a:r>
            </a:p>
          </p:txBody>
        </p:sp>
        <p:sp>
          <p:nvSpPr>
            <p:cNvPr id="24" name="TextBox 23">
              <a:extLst>
                <a:ext uri="{FF2B5EF4-FFF2-40B4-BE49-F238E27FC236}">
                  <a16:creationId xmlns="" xmlns:a16="http://schemas.microsoft.com/office/drawing/2014/main" id="{ECC7BF7D-FE61-445D-AD69-DD064823247C}"/>
                </a:ext>
              </a:extLst>
            </p:cNvPr>
            <p:cNvSpPr txBox="1"/>
            <p:nvPr/>
          </p:nvSpPr>
          <p:spPr>
            <a:xfrm>
              <a:off x="4451779" y="3944461"/>
              <a:ext cx="997372"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Storage</a:t>
              </a:r>
            </a:p>
          </p:txBody>
        </p:sp>
        <p:sp>
          <p:nvSpPr>
            <p:cNvPr id="25" name="TextBox 24">
              <a:extLst>
                <a:ext uri="{FF2B5EF4-FFF2-40B4-BE49-F238E27FC236}">
                  <a16:creationId xmlns="" xmlns:a16="http://schemas.microsoft.com/office/drawing/2014/main" id="{7EA98496-403E-4075-8195-2A9E54437516}"/>
                </a:ext>
              </a:extLst>
            </p:cNvPr>
            <p:cNvSpPr txBox="1"/>
            <p:nvPr/>
          </p:nvSpPr>
          <p:spPr>
            <a:xfrm>
              <a:off x="5963427" y="3941867"/>
              <a:ext cx="1483665"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Maintenance</a:t>
              </a:r>
            </a:p>
          </p:txBody>
        </p:sp>
        <p:sp>
          <p:nvSpPr>
            <p:cNvPr id="26" name="TextBox 25">
              <a:extLst>
                <a:ext uri="{FF2B5EF4-FFF2-40B4-BE49-F238E27FC236}">
                  <a16:creationId xmlns="" xmlns:a16="http://schemas.microsoft.com/office/drawing/2014/main" id="{232ECE22-1D8D-42C1-9B86-570E3686A948}"/>
                </a:ext>
              </a:extLst>
            </p:cNvPr>
            <p:cNvSpPr txBox="1"/>
            <p:nvPr/>
          </p:nvSpPr>
          <p:spPr>
            <a:xfrm>
              <a:off x="7658018" y="3923303"/>
              <a:ext cx="800180"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Other</a:t>
              </a:r>
            </a:p>
          </p:txBody>
        </p:sp>
      </p:grpSp>
      <p:sp>
        <p:nvSpPr>
          <p:cNvPr id="27" name="Rounded Rectangle 9">
            <a:extLst>
              <a:ext uri="{FF2B5EF4-FFF2-40B4-BE49-F238E27FC236}">
                <a16:creationId xmlns="" xmlns:a16="http://schemas.microsoft.com/office/drawing/2014/main" id="{4775E471-119F-4B1C-92BB-08FB1983851E}"/>
              </a:ext>
            </a:extLst>
          </p:cNvPr>
          <p:cNvSpPr/>
          <p:nvPr/>
        </p:nvSpPr>
        <p:spPr>
          <a:xfrm>
            <a:off x="3209406" y="40109"/>
            <a:ext cx="2242159" cy="552073"/>
          </a:xfrm>
          <a:prstGeom prst="roundRect">
            <a:avLst/>
          </a:prstGeom>
          <a:solidFill>
            <a:schemeClr val="tx2">
              <a:alpha val="48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6">
            <a:extLst>
              <a:ext uri="{FF2B5EF4-FFF2-40B4-BE49-F238E27FC236}">
                <a16:creationId xmlns="" xmlns:a16="http://schemas.microsoft.com/office/drawing/2014/main" id="{F299583B-82D6-48A1-AA83-497C894C747B}"/>
              </a:ext>
            </a:extLst>
          </p:cNvPr>
          <p:cNvSpPr/>
          <p:nvPr/>
        </p:nvSpPr>
        <p:spPr>
          <a:xfrm>
            <a:off x="5822577" y="46935"/>
            <a:ext cx="534043" cy="552073"/>
          </a:xfrm>
          <a:prstGeom prst="roundRect">
            <a:avLst/>
          </a:prstGeom>
          <a:solidFill>
            <a:schemeClr val="tx2">
              <a:alpha val="48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932708"/>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134256"/>
            <a:ext cx="6883399" cy="528447"/>
          </a:xfrm>
          <a:prstGeom prst="rect">
            <a:avLst/>
          </a:prstGeom>
          <a:effectLst/>
        </p:spPr>
        <p:txBody>
          <a:bodyPr lIns="91425" tIns="91425" rIns="91425" bIns="91425" anchor="b" anchorCtr="0">
            <a:noAutofit/>
          </a:bodyPr>
          <a:lstStyle/>
          <a:p>
            <a:pPr algn="l"/>
            <a:r>
              <a:rPr lang="en-US" sz="3600" dirty="0">
                <a:solidFill>
                  <a:srgbClr val="C00000"/>
                </a:solidFill>
                <a:latin typeface="Calibri"/>
              </a:rPr>
              <a:t>On Your Flash Drives</a:t>
            </a:r>
            <a:endParaRPr lang="en" sz="3600" dirty="0">
              <a:solidFill>
                <a:srgbClr val="C00000"/>
              </a:solidFill>
              <a:latin typeface="Calibri"/>
            </a:endParaRP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 xmlns:a16="http://schemas.microsoft.com/office/drawing/2014/main" id="{0EBCE837-0DA8-4FA5-89D9-91EE701E837D}"/>
              </a:ext>
            </a:extLst>
          </p:cNvPr>
          <p:cNvSpPr/>
          <p:nvPr/>
        </p:nvSpPr>
        <p:spPr>
          <a:xfrm>
            <a:off x="154545" y="881954"/>
            <a:ext cx="8911077" cy="3785652"/>
          </a:xfrm>
          <a:prstGeom prst="rect">
            <a:avLst/>
          </a:prstGeom>
          <a:ln w="22225">
            <a:noFill/>
          </a:ln>
          <a:effectLst/>
        </p:spPr>
        <p:txBody>
          <a:bodyPr wrap="square">
            <a:spAutoFit/>
          </a:bodyPr>
          <a:lstStyle/>
          <a:p>
            <a:endParaRPr lang="en-US" sz="2400" b="1" dirty="0">
              <a:latin typeface="Calibri" panose="020F0502020204030204" pitchFamily="34" charset="0"/>
            </a:endParaRPr>
          </a:p>
          <a:p>
            <a:r>
              <a:rPr lang="en-US" sz="2400" b="1" dirty="0">
                <a:latin typeface="Calibri" panose="020F0502020204030204" pitchFamily="34" charset="0"/>
              </a:rPr>
              <a:t>	</a:t>
            </a:r>
            <a:r>
              <a:rPr lang="en-US" sz="2400" b="1" dirty="0" err="1">
                <a:latin typeface="Calibri" panose="020F0502020204030204" pitchFamily="34" charset="0"/>
              </a:rPr>
              <a:t>Digital_POWRR_Workshop_Tools_and_Hands_On_Activities</a:t>
            </a:r>
            <a:endParaRPr lang="en-US" sz="2400" b="1" dirty="0">
              <a:latin typeface="Calibri" panose="020F0502020204030204" pitchFamily="34" charset="0"/>
            </a:endParaRPr>
          </a:p>
          <a:p>
            <a:r>
              <a:rPr lang="en-US" sz="2400" b="1" dirty="0">
                <a:latin typeface="Calibri" panose="020F0502020204030204" pitchFamily="34" charset="0"/>
              </a:rPr>
              <a:t>	</a:t>
            </a:r>
          </a:p>
          <a:p>
            <a:r>
              <a:rPr lang="en-US" sz="2400" b="1" dirty="0">
                <a:latin typeface="Calibri" panose="020F0502020204030204" pitchFamily="34" charset="0"/>
              </a:rPr>
              <a:t>	Data </a:t>
            </a:r>
            <a:r>
              <a:rPr lang="en-US" sz="2400" b="1" dirty="0" err="1">
                <a:latin typeface="Calibri" panose="020F0502020204030204" pitchFamily="34" charset="0"/>
              </a:rPr>
              <a:t>Accessioner</a:t>
            </a:r>
            <a:endParaRPr lang="en-US" sz="2400" b="1" dirty="0">
              <a:latin typeface="Calibri" panose="020F0502020204030204" pitchFamily="34" charset="0"/>
            </a:endParaRPr>
          </a:p>
          <a:p>
            <a:r>
              <a:rPr lang="en-US" sz="2400" b="1" dirty="0">
                <a:latin typeface="Calibri" panose="020F0502020204030204" pitchFamily="34" charset="0"/>
              </a:rPr>
              <a:t>	</a:t>
            </a:r>
          </a:p>
          <a:p>
            <a:r>
              <a:rPr lang="en-US" sz="2400" b="1" dirty="0">
                <a:latin typeface="Calibri" panose="020F0502020204030204" pitchFamily="34" charset="0"/>
              </a:rPr>
              <a:t>	DataAccessioner_v1_1</a:t>
            </a:r>
          </a:p>
          <a:p>
            <a:r>
              <a:rPr lang="en-US" sz="2400" b="1" dirty="0">
                <a:latin typeface="Calibri" panose="020F0502020204030204" pitchFamily="34" charset="0"/>
              </a:rPr>
              <a:t>	</a:t>
            </a:r>
          </a:p>
          <a:p>
            <a:r>
              <a:rPr lang="en-US" sz="2400" b="1" dirty="0">
                <a:latin typeface="Calibri" panose="020F0502020204030204" pitchFamily="34" charset="0"/>
              </a:rPr>
              <a:t>	dataaccessioner-1.1</a:t>
            </a:r>
          </a:p>
          <a:p>
            <a:r>
              <a:rPr lang="en-US" sz="2400" b="1" dirty="0">
                <a:latin typeface="Calibri" panose="020F0502020204030204" pitchFamily="34" charset="0"/>
              </a:rPr>
              <a:t>	</a:t>
            </a:r>
          </a:p>
          <a:p>
            <a:r>
              <a:rPr lang="en-US" sz="2400" b="1" dirty="0">
                <a:latin typeface="Calibri" panose="020F0502020204030204" pitchFamily="34" charset="0"/>
              </a:rPr>
              <a:t>	Open the file named </a:t>
            </a:r>
            <a:r>
              <a:rPr lang="en-US" sz="2400" b="1" i="1" dirty="0">
                <a:latin typeface="Calibri" panose="020F0502020204030204" pitchFamily="34" charset="0"/>
              </a:rPr>
              <a:t>dataaccessioner.jar</a:t>
            </a:r>
          </a:p>
        </p:txBody>
      </p:sp>
      <p:cxnSp>
        <p:nvCxnSpPr>
          <p:cNvPr id="19" name="Straight Arrow Connector 18">
            <a:extLst>
              <a:ext uri="{FF2B5EF4-FFF2-40B4-BE49-F238E27FC236}">
                <a16:creationId xmlns="" xmlns:a16="http://schemas.microsoft.com/office/drawing/2014/main" id="{AC29B883-2F65-46D0-AF95-D15E46E56371}"/>
              </a:ext>
            </a:extLst>
          </p:cNvPr>
          <p:cNvCxnSpPr>
            <a:cxnSpLocks/>
          </p:cNvCxnSpPr>
          <p:nvPr/>
        </p:nvCxnSpPr>
        <p:spPr>
          <a:xfrm>
            <a:off x="425002" y="1491307"/>
            <a:ext cx="681539" cy="0"/>
          </a:xfrm>
          <a:prstGeom prst="straightConnector1">
            <a:avLst/>
          </a:prstGeom>
          <a:ln w="920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2170CB67-3529-428D-98BB-5165467E55D6}"/>
              </a:ext>
            </a:extLst>
          </p:cNvPr>
          <p:cNvCxnSpPr>
            <a:cxnSpLocks/>
          </p:cNvCxnSpPr>
          <p:nvPr/>
        </p:nvCxnSpPr>
        <p:spPr>
          <a:xfrm>
            <a:off x="409975" y="2197498"/>
            <a:ext cx="681539" cy="0"/>
          </a:xfrm>
          <a:prstGeom prst="straightConnector1">
            <a:avLst/>
          </a:prstGeom>
          <a:ln w="920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B75AD92C-23F4-4C10-A833-790D240B1CE6}"/>
              </a:ext>
            </a:extLst>
          </p:cNvPr>
          <p:cNvCxnSpPr>
            <a:cxnSpLocks/>
          </p:cNvCxnSpPr>
          <p:nvPr/>
        </p:nvCxnSpPr>
        <p:spPr>
          <a:xfrm>
            <a:off x="407827" y="2942325"/>
            <a:ext cx="681539" cy="0"/>
          </a:xfrm>
          <a:prstGeom prst="straightConnector1">
            <a:avLst/>
          </a:prstGeom>
          <a:ln w="920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82E2843E-4559-4468-8980-CD5818D890C0}"/>
              </a:ext>
            </a:extLst>
          </p:cNvPr>
          <p:cNvCxnSpPr>
            <a:cxnSpLocks/>
          </p:cNvCxnSpPr>
          <p:nvPr/>
        </p:nvCxnSpPr>
        <p:spPr>
          <a:xfrm>
            <a:off x="418558" y="3687158"/>
            <a:ext cx="681539" cy="0"/>
          </a:xfrm>
          <a:prstGeom prst="straightConnector1">
            <a:avLst/>
          </a:prstGeom>
          <a:ln w="920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 xmlns:a16="http://schemas.microsoft.com/office/drawing/2014/main" id="{CE91B015-FE58-46A3-ACEC-3092EF9510B6}"/>
              </a:ext>
            </a:extLst>
          </p:cNvPr>
          <p:cNvCxnSpPr>
            <a:cxnSpLocks/>
          </p:cNvCxnSpPr>
          <p:nvPr/>
        </p:nvCxnSpPr>
        <p:spPr>
          <a:xfrm>
            <a:off x="416410" y="4419105"/>
            <a:ext cx="681539" cy="0"/>
          </a:xfrm>
          <a:prstGeom prst="straightConnector1">
            <a:avLst/>
          </a:prstGeom>
          <a:ln w="920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643494"/>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XML – An Interlude</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87978" y="1139025"/>
            <a:ext cx="5277394" cy="2862322"/>
          </a:xfrm>
          <a:prstGeom prst="rect">
            <a:avLst/>
          </a:prstGeom>
        </p:spPr>
        <p:txBody>
          <a:bodyPr wrap="square">
            <a:spAutoFit/>
          </a:bodyPr>
          <a:lstStyle/>
          <a:p>
            <a:pPr marL="342900" indent="-342900">
              <a:buFont typeface="Wingdings" panose="05000000000000000000" pitchFamily="2" charset="2"/>
              <a:buChar char="Ø"/>
            </a:pPr>
            <a:r>
              <a:rPr lang="en-US" sz="2000" dirty="0">
                <a:latin typeface="Calibri" panose="020F0502020204030204" pitchFamily="34" charset="0"/>
              </a:rPr>
              <a:t>XML = </a:t>
            </a:r>
            <a:r>
              <a:rPr lang="en-US" sz="2000" dirty="0" err="1">
                <a:latin typeface="Calibri" panose="020F0502020204030204" pitchFamily="34" charset="0"/>
              </a:rPr>
              <a:t>eXtensible</a:t>
            </a:r>
            <a:r>
              <a:rPr lang="en-US" sz="2000" dirty="0">
                <a:latin typeface="Calibri" panose="020F0502020204030204" pitchFamily="34" charset="0"/>
              </a:rPr>
              <a:t> Markup Language.</a:t>
            </a:r>
            <a:br>
              <a:rPr lang="en-US" sz="2000" dirty="0">
                <a:latin typeface="Calibri" panose="020F0502020204030204" pitchFamily="34" charset="0"/>
              </a:rPr>
            </a:br>
            <a:endParaRPr lang="en-US" sz="2000" dirty="0">
              <a:latin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rPr>
              <a:t>Used to store and transport data </a:t>
            </a:r>
          </a:p>
          <a:p>
            <a:pPr marL="342900" indent="-342900">
              <a:buFont typeface="Wingdings" panose="05000000000000000000" pitchFamily="2" charset="2"/>
              <a:buChar char="Ø"/>
            </a:pPr>
            <a:endParaRPr lang="en-US" sz="2000" dirty="0">
              <a:latin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rPr>
              <a:t>Is readable by humans* and computers.  </a:t>
            </a:r>
          </a:p>
          <a:p>
            <a:pPr marL="342900" indent="-342900">
              <a:buFont typeface="Wingdings" panose="05000000000000000000" pitchFamily="2" charset="2"/>
              <a:buChar char="Ø"/>
            </a:pPr>
            <a:endParaRPr lang="en-US" sz="2000" dirty="0">
              <a:latin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rPr>
              <a:t>Information in an XML file is stored in nested blocks that have opening and closing brackets. </a:t>
            </a:r>
          </a:p>
        </p:txBody>
      </p:sp>
      <p:sp>
        <p:nvSpPr>
          <p:cNvPr id="7" name="Rectangle 6"/>
          <p:cNvSpPr/>
          <p:nvPr/>
        </p:nvSpPr>
        <p:spPr>
          <a:xfrm>
            <a:off x="687978" y="4327039"/>
            <a:ext cx="3283132" cy="400110"/>
          </a:xfrm>
          <a:prstGeom prst="rect">
            <a:avLst/>
          </a:prstGeom>
        </p:spPr>
        <p:txBody>
          <a:bodyPr wrap="square">
            <a:spAutoFit/>
          </a:bodyPr>
          <a:lstStyle/>
          <a:p>
            <a:r>
              <a:rPr lang="en-US" sz="2000" i="1" dirty="0">
                <a:latin typeface="Calibri" panose="020F0502020204030204" pitchFamily="34" charset="0"/>
              </a:rPr>
              <a:t>*It actually is!!! You’ll see…</a:t>
            </a:r>
          </a:p>
        </p:txBody>
      </p:sp>
    </p:spTree>
    <p:extLst>
      <p:ext uri="{BB962C8B-B14F-4D97-AF65-F5344CB8AC3E}">
        <p14:creationId xmlns:p14="http://schemas.microsoft.com/office/powerpoint/2010/main" val="1286922727"/>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046" y="921475"/>
            <a:ext cx="8995954" cy="3725680"/>
          </a:xfrm>
        </p:spPr>
        <p:txBody>
          <a:bodyPr/>
          <a:lstStyle/>
          <a:p>
            <a:r>
              <a:rPr lang="en-US" dirty="0">
                <a:latin typeface="Calibri" panose="020F0502020204030204" pitchFamily="34" charset="0"/>
              </a:rPr>
              <a:t>&lt;?xml version="</a:t>
            </a:r>
            <a:r>
              <a:rPr lang="en-US" b="1" dirty="0">
                <a:solidFill>
                  <a:srgbClr val="C00000"/>
                </a:solidFill>
                <a:latin typeface="Calibri" panose="020F0502020204030204" pitchFamily="34" charset="0"/>
              </a:rPr>
              <a:t>1.0</a:t>
            </a:r>
            <a:r>
              <a:rPr lang="en-US" dirty="0">
                <a:latin typeface="Calibri" panose="020F0502020204030204" pitchFamily="34" charset="0"/>
              </a:rPr>
              <a:t>" encoding="UTF-8"?&gt;</a:t>
            </a:r>
            <a:br>
              <a:rPr lang="en-US" dirty="0">
                <a:latin typeface="Calibri" panose="020F0502020204030204" pitchFamily="34" charset="0"/>
              </a:rPr>
            </a:br>
            <a:r>
              <a:rPr lang="en-US" dirty="0">
                <a:latin typeface="Calibri" panose="020F0502020204030204" pitchFamily="34" charset="0"/>
              </a:rPr>
              <a:t>&lt;note&gt;</a:t>
            </a:r>
            <a:br>
              <a:rPr lang="en-US" dirty="0">
                <a:latin typeface="Calibri" panose="020F0502020204030204" pitchFamily="34" charset="0"/>
              </a:rPr>
            </a:br>
            <a:r>
              <a:rPr lang="en-US" dirty="0">
                <a:latin typeface="Calibri" panose="020F0502020204030204" pitchFamily="34" charset="0"/>
              </a:rPr>
              <a:t>  &lt;to&gt;</a:t>
            </a:r>
            <a:r>
              <a:rPr lang="en-US" b="1" dirty="0">
                <a:solidFill>
                  <a:srgbClr val="C00000"/>
                </a:solidFill>
                <a:latin typeface="Calibri" panose="020F0502020204030204" pitchFamily="34" charset="0"/>
              </a:rPr>
              <a:t>Jane</a:t>
            </a:r>
            <a:r>
              <a:rPr lang="en-US" dirty="0">
                <a:latin typeface="Calibri" panose="020F0502020204030204" pitchFamily="34" charset="0"/>
              </a:rPr>
              <a:t>&lt;/to&gt;</a:t>
            </a:r>
            <a:br>
              <a:rPr lang="en-US" dirty="0">
                <a:latin typeface="Calibri" panose="020F0502020204030204" pitchFamily="34" charset="0"/>
              </a:rPr>
            </a:br>
            <a:r>
              <a:rPr lang="en-US" dirty="0">
                <a:latin typeface="Calibri" panose="020F0502020204030204" pitchFamily="34" charset="0"/>
              </a:rPr>
              <a:t>  &lt;from&gt;</a:t>
            </a:r>
            <a:r>
              <a:rPr lang="en-US" b="1" dirty="0">
                <a:solidFill>
                  <a:srgbClr val="C00000"/>
                </a:solidFill>
                <a:latin typeface="Calibri" panose="020F0502020204030204" pitchFamily="34" charset="0"/>
              </a:rPr>
              <a:t>John</a:t>
            </a:r>
            <a:r>
              <a:rPr lang="en-US" dirty="0">
                <a:latin typeface="Calibri" panose="020F0502020204030204" pitchFamily="34" charset="0"/>
              </a:rPr>
              <a:t>&lt;/from&gt;</a:t>
            </a:r>
            <a:br>
              <a:rPr lang="en-US" dirty="0">
                <a:latin typeface="Calibri" panose="020F0502020204030204" pitchFamily="34" charset="0"/>
              </a:rPr>
            </a:br>
            <a:r>
              <a:rPr lang="en-US" dirty="0">
                <a:latin typeface="Calibri" panose="020F0502020204030204" pitchFamily="34" charset="0"/>
              </a:rPr>
              <a:t>  &lt;heading&gt;</a:t>
            </a:r>
            <a:r>
              <a:rPr lang="en-US" b="1" dirty="0">
                <a:solidFill>
                  <a:srgbClr val="C00000"/>
                </a:solidFill>
                <a:latin typeface="Calibri" panose="020F0502020204030204" pitchFamily="34" charset="0"/>
              </a:rPr>
              <a:t>A Note</a:t>
            </a:r>
            <a:r>
              <a:rPr lang="en-US" dirty="0">
                <a:latin typeface="Calibri" panose="020F0502020204030204" pitchFamily="34" charset="0"/>
              </a:rPr>
              <a:t>&lt;/heading&gt;</a:t>
            </a:r>
            <a:br>
              <a:rPr lang="en-US" dirty="0">
                <a:latin typeface="Calibri" panose="020F0502020204030204" pitchFamily="34" charset="0"/>
              </a:rPr>
            </a:br>
            <a:r>
              <a:rPr lang="en-US" dirty="0">
                <a:latin typeface="Calibri" panose="020F0502020204030204" pitchFamily="34" charset="0"/>
              </a:rPr>
              <a:t>  &lt;</a:t>
            </a:r>
            <a:r>
              <a:rPr lang="en-US" b="1" dirty="0">
                <a:solidFill>
                  <a:srgbClr val="C00000"/>
                </a:solidFill>
                <a:latin typeface="Calibri" panose="020F0502020204030204" pitchFamily="34" charset="0"/>
              </a:rPr>
              <a:t>body&gt;Please bring the work files with you.</a:t>
            </a:r>
            <a:r>
              <a:rPr lang="en-US" dirty="0">
                <a:latin typeface="Calibri" panose="020F0502020204030204" pitchFamily="34" charset="0"/>
              </a:rPr>
              <a:t>&lt;/body&gt;</a:t>
            </a:r>
            <a:br>
              <a:rPr lang="en-US" dirty="0">
                <a:latin typeface="Calibri" panose="020F0502020204030204" pitchFamily="34" charset="0"/>
              </a:rPr>
            </a:br>
            <a:r>
              <a:rPr lang="en-US" dirty="0">
                <a:latin typeface="Calibri" panose="020F0502020204030204" pitchFamily="34" charset="0"/>
              </a:rPr>
              <a:t>&lt;/note&gt; </a:t>
            </a:r>
          </a:p>
          <a:p>
            <a:endParaRPr lang="en-US" dirty="0">
              <a:latin typeface="Calibri" panose="020F0502020204030204" pitchFamily="34" charset="0"/>
            </a:endParaRPr>
          </a:p>
        </p:txBody>
      </p:sp>
      <p:sp>
        <p:nvSpPr>
          <p:cNvPr id="5" name="Shape 23"/>
          <p:cNvSpPr txBox="1">
            <a:spLocks/>
          </p:cNvSpPr>
          <p:nvPr/>
        </p:nvSpPr>
        <p:spPr>
          <a:xfrm>
            <a:off x="254000" y="8640"/>
            <a:ext cx="7772400" cy="720383"/>
          </a:xfrm>
          <a:prstGeom prst="rect">
            <a:avLst/>
          </a:prstGeom>
          <a:effectLst/>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dirty="0">
                <a:solidFill>
                  <a:srgbClr val="C00000"/>
                </a:solidFill>
                <a:latin typeface="Calibri"/>
              </a:rPr>
              <a:t>XML – Example 1</a:t>
            </a:r>
          </a:p>
        </p:txBody>
      </p:sp>
      <p:cxnSp>
        <p:nvCxnSpPr>
          <p:cNvPr id="6" name="Straight Connector 5"/>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874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Expected Outcomes</a:t>
            </a:r>
          </a:p>
        </p:txBody>
      </p:sp>
      <p:sp>
        <p:nvSpPr>
          <p:cNvPr id="4" name="Shape 24"/>
          <p:cNvSpPr txBox="1">
            <a:spLocks/>
          </p:cNvSpPr>
          <p:nvPr/>
        </p:nvSpPr>
        <p:spPr>
          <a:xfrm>
            <a:off x="685800" y="1716063"/>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endParaRPr lang="en-US" sz="1600">
              <a:latin typeface="Calibri"/>
            </a:endParaRPr>
          </a:p>
        </p:txBody>
      </p:sp>
      <p:sp>
        <p:nvSpPr>
          <p:cNvPr id="10" name="TextBox 9"/>
          <p:cNvSpPr txBox="1"/>
          <p:nvPr/>
        </p:nvSpPr>
        <p:spPr>
          <a:xfrm>
            <a:off x="508000" y="768350"/>
            <a:ext cx="7528560" cy="4401205"/>
          </a:xfrm>
          <a:prstGeom prst="rect">
            <a:avLst/>
          </a:prstGeom>
          <a:noFill/>
        </p:spPr>
        <p:txBody>
          <a:bodyPr wrap="square" rtlCol="0" anchor="t">
            <a:spAutoFit/>
          </a:bodyPr>
          <a:lstStyle/>
          <a:p>
            <a:pPr marL="457200" lvl="0" indent="-342900">
              <a:buFont typeface="Wingdings" panose="05000000000000000000" pitchFamily="2" charset="2"/>
              <a:buChar char="ü"/>
            </a:pPr>
            <a:r>
              <a:rPr lang="en" sz="2000" b="1" dirty="0">
                <a:solidFill>
                  <a:schemeClr val="tx1"/>
                </a:solidFill>
                <a:latin typeface="Calibri" panose="020F0502020204030204" pitchFamily="34" charset="0"/>
                <a:cs typeface="Calibri" panose="020F0502020204030204" pitchFamily="34" charset="0"/>
              </a:rPr>
              <a:t>Become familiar with basic steps that will take you through a simple digital preservation workflow.</a:t>
            </a:r>
          </a:p>
          <a:p>
            <a:pPr marL="114300" lvl="0"/>
            <a:endParaRPr lang="en" sz="2000" b="1" dirty="0">
              <a:solidFill>
                <a:schemeClr val="tx1"/>
              </a:solidFill>
              <a:latin typeface="Calibri" panose="020F0502020204030204" pitchFamily="34" charset="0"/>
              <a:cs typeface="Calibri" panose="020F0502020204030204" pitchFamily="34" charset="0"/>
            </a:endParaRPr>
          </a:p>
          <a:p>
            <a:pPr marL="457200" lvl="0" indent="-342900">
              <a:buFont typeface="Wingdings" panose="05000000000000000000" pitchFamily="2" charset="2"/>
              <a:buChar char="ü"/>
            </a:pPr>
            <a:r>
              <a:rPr lang="en" sz="2000" b="1" dirty="0">
                <a:solidFill>
                  <a:schemeClr val="tx1"/>
                </a:solidFill>
                <a:latin typeface="Calibri" panose="020F0502020204030204" pitchFamily="34" charset="0"/>
                <a:cs typeface="Calibri" panose="020F0502020204030204" pitchFamily="34" charset="0"/>
              </a:rPr>
              <a:t>Learn about common open source tools currently available to perform this work. </a:t>
            </a:r>
            <a:br>
              <a:rPr lang="en" sz="2000" b="1" dirty="0">
                <a:solidFill>
                  <a:schemeClr val="tx1"/>
                </a:solidFill>
                <a:latin typeface="Calibri" panose="020F0502020204030204" pitchFamily="34" charset="0"/>
                <a:cs typeface="Calibri" panose="020F0502020204030204" pitchFamily="34" charset="0"/>
              </a:rPr>
            </a:br>
            <a:endParaRPr lang="en" sz="2000" b="1" dirty="0">
              <a:solidFill>
                <a:schemeClr val="tx1"/>
              </a:solidFill>
              <a:latin typeface="Calibri" panose="020F0502020204030204" pitchFamily="34" charset="0"/>
              <a:cs typeface="Calibri" panose="020F0502020204030204" pitchFamily="34" charset="0"/>
            </a:endParaRPr>
          </a:p>
          <a:p>
            <a:pPr marL="457200" lvl="0" indent="-342900">
              <a:buFont typeface="Wingdings" panose="05000000000000000000" pitchFamily="2" charset="2"/>
              <a:buChar char="ü"/>
            </a:pPr>
            <a:r>
              <a:rPr lang="en-US" sz="2000" b="1" kern="1200" dirty="0">
                <a:solidFill>
                  <a:schemeClr val="tx1"/>
                </a:solidFill>
                <a:latin typeface="Calibri" panose="020F0502020204030204" pitchFamily="34" charset="0"/>
              </a:rPr>
              <a:t>Learn how to acquire and transfer digital files from a source using the tool </a:t>
            </a:r>
            <a:r>
              <a:rPr lang="en-US" sz="2000" b="1" kern="1200" dirty="0" err="1">
                <a:solidFill>
                  <a:srgbClr val="C00000"/>
                </a:solidFill>
                <a:latin typeface="Calibri" panose="020F0502020204030204" pitchFamily="34" charset="0"/>
              </a:rPr>
              <a:t>DataAccessioner</a:t>
            </a:r>
            <a:r>
              <a:rPr lang="en-US" sz="2000" b="1" kern="1200" dirty="0">
                <a:solidFill>
                  <a:schemeClr val="tx1"/>
                </a:solidFill>
                <a:latin typeface="Calibri" panose="020F0502020204030204" pitchFamily="34" charset="0"/>
              </a:rPr>
              <a:t>.</a:t>
            </a:r>
          </a:p>
          <a:p>
            <a:pPr marL="457200" lvl="0" indent="-342900">
              <a:buFont typeface="Wingdings" panose="05000000000000000000" pitchFamily="2" charset="2"/>
              <a:buChar char="ü"/>
            </a:pPr>
            <a:endParaRPr lang="en-US" sz="2000" b="1" kern="1200" dirty="0">
              <a:solidFill>
                <a:schemeClr val="tx1"/>
              </a:solidFill>
              <a:latin typeface="Calibri" panose="020F0502020204030204" pitchFamily="34" charset="0"/>
            </a:endParaRPr>
          </a:p>
          <a:p>
            <a:pPr marL="457200" lvl="0" indent="-342900">
              <a:buFont typeface="Wingdings" panose="05000000000000000000" pitchFamily="2" charset="2"/>
              <a:buChar char="ü"/>
            </a:pPr>
            <a:r>
              <a:rPr lang="en-US" sz="2000" b="1" kern="1200" dirty="0">
                <a:solidFill>
                  <a:schemeClr val="tx1"/>
                </a:solidFill>
                <a:latin typeface="Calibri" panose="020F0502020204030204" pitchFamily="34" charset="0"/>
              </a:rPr>
              <a:t>Learn how to prepare files for upload to a preservation system using the tool </a:t>
            </a:r>
            <a:r>
              <a:rPr lang="en-US" sz="2000" b="1" kern="1200" dirty="0">
                <a:solidFill>
                  <a:srgbClr val="C00000"/>
                </a:solidFill>
                <a:latin typeface="Calibri" panose="020F0502020204030204" pitchFamily="34" charset="0"/>
              </a:rPr>
              <a:t>Bagger</a:t>
            </a:r>
            <a:r>
              <a:rPr lang="en-US" sz="2000" b="1" kern="1200" dirty="0">
                <a:solidFill>
                  <a:schemeClr val="tx1"/>
                </a:solidFill>
                <a:latin typeface="Calibri" panose="020F0502020204030204" pitchFamily="34" charset="0"/>
              </a:rPr>
              <a:t>. </a:t>
            </a:r>
          </a:p>
          <a:p>
            <a:pPr marL="114300" lvl="0"/>
            <a:endParaRPr lang="en-US" sz="2000" b="1" kern="1200" dirty="0">
              <a:solidFill>
                <a:schemeClr val="tx1"/>
              </a:solidFill>
              <a:latin typeface="Calibri" panose="020F0502020204030204" pitchFamily="34" charset="0"/>
            </a:endParaRPr>
          </a:p>
          <a:p>
            <a:pPr marL="457200" lvl="0" indent="-342900">
              <a:buFont typeface="Wingdings" panose="05000000000000000000" pitchFamily="2" charset="2"/>
              <a:buChar char="ü"/>
            </a:pPr>
            <a:r>
              <a:rPr lang="en-US" sz="2000" b="1" kern="1200" dirty="0">
                <a:solidFill>
                  <a:schemeClr val="tx1"/>
                </a:solidFill>
                <a:latin typeface="Calibri" panose="020F0502020204030204" pitchFamily="34" charset="0"/>
              </a:rPr>
              <a:t>Learn how to create a checksum and check file fixity for digital materials using the tool </a:t>
            </a:r>
            <a:r>
              <a:rPr lang="en-US" sz="2000" b="1" kern="1200" dirty="0">
                <a:solidFill>
                  <a:srgbClr val="C00000"/>
                </a:solidFill>
                <a:latin typeface="Calibri" panose="020F0502020204030204" pitchFamily="34" charset="0"/>
              </a:rPr>
              <a:t>Fixity</a:t>
            </a:r>
            <a:r>
              <a:rPr lang="en-US" sz="2000" b="1" kern="1200" dirty="0">
                <a:solidFill>
                  <a:schemeClr val="tx1"/>
                </a:solidFill>
                <a:latin typeface="Calibri" panose="020F0502020204030204" pitchFamily="34" charset="0"/>
              </a:rPr>
              <a:t> to confirm they remain unchanged.</a:t>
            </a:r>
            <a:endParaRPr lang="en" sz="2000" b="1" dirty="0">
              <a:solidFill>
                <a:schemeClr val="tx1"/>
              </a:solidFill>
              <a:latin typeface="Calibri" panose="020F0502020204030204" pitchFamily="34" charset="0"/>
              <a:cs typeface="Calibri" panose="020F0502020204030204" pitchFamily="34" charset="0"/>
            </a:endParaRP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84835"/>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658" y="672556"/>
            <a:ext cx="8229600" cy="4470944"/>
          </a:xfrm>
        </p:spPr>
        <p:txBody>
          <a:bodyPr>
            <a:noAutofit/>
          </a:bodyPr>
          <a:lstStyle/>
          <a:p>
            <a:r>
              <a:rPr lang="en-US" sz="1800" dirty="0">
                <a:latin typeface="Calibri" panose="020F0502020204030204" pitchFamily="34" charset="0"/>
              </a:rPr>
              <a:t>&lt;?xml version="1.0" encoding="UTF-8"?&gt;</a:t>
            </a:r>
            <a:br>
              <a:rPr lang="en-US" sz="1800" dirty="0">
                <a:latin typeface="Calibri" panose="020F0502020204030204" pitchFamily="34" charset="0"/>
              </a:rPr>
            </a:br>
            <a:r>
              <a:rPr lang="en-US" sz="1800" dirty="0">
                <a:latin typeface="Calibri" panose="020F0502020204030204" pitchFamily="34" charset="0"/>
              </a:rPr>
              <a:t>&lt;</a:t>
            </a:r>
            <a:r>
              <a:rPr lang="en-US" sz="1800" dirty="0" err="1">
                <a:latin typeface="Calibri" panose="020F0502020204030204" pitchFamily="34" charset="0"/>
              </a:rPr>
              <a:t>books_to_purchase</a:t>
            </a:r>
            <a:r>
              <a:rPr lang="en-US" sz="1800" dirty="0">
                <a:latin typeface="Calibri" panose="020F0502020204030204" pitchFamily="34" charset="0"/>
              </a:rPr>
              <a:t>&gt;</a:t>
            </a:r>
            <a:br>
              <a:rPr lang="en-US" sz="1800" dirty="0">
                <a:latin typeface="Calibri" panose="020F0502020204030204" pitchFamily="34" charset="0"/>
              </a:rPr>
            </a:br>
            <a:r>
              <a:rPr lang="en-US" sz="1800" dirty="0">
                <a:latin typeface="Calibri" panose="020F0502020204030204" pitchFamily="34" charset="0"/>
              </a:rPr>
              <a:t>&lt;book&gt;</a:t>
            </a:r>
            <a:br>
              <a:rPr lang="en-US" sz="1800" dirty="0">
                <a:latin typeface="Calibri" panose="020F0502020204030204" pitchFamily="34" charset="0"/>
              </a:rPr>
            </a:br>
            <a:r>
              <a:rPr lang="en-US" sz="1800" dirty="0">
                <a:latin typeface="Calibri" panose="020F0502020204030204" pitchFamily="34" charset="0"/>
              </a:rPr>
              <a:t>    &lt;name&gt;</a:t>
            </a:r>
            <a:r>
              <a:rPr lang="en-US" sz="1800" b="1" dirty="0">
                <a:solidFill>
                  <a:srgbClr val="C00000"/>
                </a:solidFill>
                <a:latin typeface="Calibri" panose="020F0502020204030204" pitchFamily="34" charset="0"/>
              </a:rPr>
              <a:t>What is XML?</a:t>
            </a:r>
            <a:r>
              <a:rPr lang="en-US" sz="1800" dirty="0">
                <a:latin typeface="Calibri" panose="020F0502020204030204" pitchFamily="34" charset="0"/>
              </a:rPr>
              <a:t>&lt;/name&gt;</a:t>
            </a:r>
            <a:br>
              <a:rPr lang="en-US" sz="1800" dirty="0">
                <a:latin typeface="Calibri" panose="020F0502020204030204" pitchFamily="34" charset="0"/>
              </a:rPr>
            </a:br>
            <a:r>
              <a:rPr lang="en-US" sz="1800" dirty="0">
                <a:latin typeface="Calibri" panose="020F0502020204030204" pitchFamily="34" charset="0"/>
              </a:rPr>
              <a:t>    &lt;price&gt;</a:t>
            </a:r>
            <a:r>
              <a:rPr lang="en-US" sz="1800" b="1" dirty="0">
                <a:solidFill>
                  <a:srgbClr val="C00000"/>
                </a:solidFill>
                <a:latin typeface="Calibri" panose="020F0502020204030204" pitchFamily="34" charset="0"/>
              </a:rPr>
              <a:t>$35.95</a:t>
            </a:r>
            <a:r>
              <a:rPr lang="en-US" sz="1800" dirty="0">
                <a:latin typeface="Calibri" panose="020F0502020204030204" pitchFamily="34" charset="0"/>
              </a:rPr>
              <a:t>&lt;/price&gt;</a:t>
            </a:r>
            <a:br>
              <a:rPr lang="en-US" sz="1800" dirty="0">
                <a:latin typeface="Calibri" panose="020F0502020204030204" pitchFamily="34" charset="0"/>
              </a:rPr>
            </a:br>
            <a:r>
              <a:rPr lang="en-US" sz="1800" dirty="0">
                <a:latin typeface="Calibri" panose="020F0502020204030204" pitchFamily="34" charset="0"/>
              </a:rPr>
              <a:t>    &lt;description&gt; </a:t>
            </a:r>
            <a:r>
              <a:rPr lang="en-US" sz="1800" b="1" dirty="0">
                <a:solidFill>
                  <a:srgbClr val="C00000"/>
                </a:solidFill>
                <a:latin typeface="Calibri" panose="020F0502020204030204" pitchFamily="34" charset="0"/>
              </a:rPr>
              <a:t>A book about XML. </a:t>
            </a:r>
            <a:r>
              <a:rPr lang="en-US" sz="1800" dirty="0">
                <a:latin typeface="Calibri" panose="020F0502020204030204" pitchFamily="34" charset="0"/>
              </a:rPr>
              <a:t>&lt;/description&gt;</a:t>
            </a:r>
            <a:br>
              <a:rPr lang="en-US" sz="1800" dirty="0">
                <a:latin typeface="Calibri" panose="020F0502020204030204" pitchFamily="34" charset="0"/>
              </a:rPr>
            </a:br>
            <a:r>
              <a:rPr lang="en-US" sz="1800" dirty="0">
                <a:latin typeface="Calibri" panose="020F0502020204030204" pitchFamily="34" charset="0"/>
              </a:rPr>
              <a:t>    &lt;author&gt;</a:t>
            </a:r>
            <a:r>
              <a:rPr lang="en-US" sz="1800" b="1" dirty="0">
                <a:solidFill>
                  <a:srgbClr val="C00000"/>
                </a:solidFill>
                <a:latin typeface="Calibri" panose="020F0502020204030204" pitchFamily="34" charset="0"/>
              </a:rPr>
              <a:t>John Smith</a:t>
            </a:r>
            <a:r>
              <a:rPr lang="en-US" sz="1800" dirty="0">
                <a:latin typeface="Calibri" panose="020F0502020204030204" pitchFamily="34" charset="0"/>
              </a:rPr>
              <a:t>&lt;/author&gt;</a:t>
            </a:r>
            <a:br>
              <a:rPr lang="en-US" sz="1800" dirty="0">
                <a:latin typeface="Calibri" panose="020F0502020204030204" pitchFamily="34" charset="0"/>
              </a:rPr>
            </a:br>
            <a:r>
              <a:rPr lang="en-US" sz="1800" dirty="0">
                <a:latin typeface="Calibri" panose="020F0502020204030204" pitchFamily="34" charset="0"/>
              </a:rPr>
              <a:t>&lt;/book&gt;</a:t>
            </a:r>
            <a:br>
              <a:rPr lang="en-US" sz="1800" dirty="0">
                <a:latin typeface="Calibri" panose="020F0502020204030204" pitchFamily="34" charset="0"/>
              </a:rPr>
            </a:br>
            <a:r>
              <a:rPr lang="en-US" sz="1800" dirty="0">
                <a:latin typeface="Calibri" panose="020F0502020204030204" pitchFamily="34" charset="0"/>
              </a:rPr>
              <a:t>&lt;book&gt;</a:t>
            </a:r>
            <a:br>
              <a:rPr lang="en-US" sz="1800" dirty="0">
                <a:latin typeface="Calibri" panose="020F0502020204030204" pitchFamily="34" charset="0"/>
              </a:rPr>
            </a:br>
            <a:r>
              <a:rPr lang="en-US" sz="1800" dirty="0">
                <a:latin typeface="Calibri" panose="020F0502020204030204" pitchFamily="34" charset="0"/>
              </a:rPr>
              <a:t>    &lt;name&gt;</a:t>
            </a:r>
            <a:r>
              <a:rPr lang="en-US" sz="1800" b="1" dirty="0">
                <a:solidFill>
                  <a:srgbClr val="C00000"/>
                </a:solidFill>
                <a:latin typeface="Calibri" panose="020F0502020204030204" pitchFamily="34" charset="0"/>
              </a:rPr>
              <a:t>What is Digital Preservation?</a:t>
            </a:r>
            <a:r>
              <a:rPr lang="en-US" sz="1800" dirty="0">
                <a:latin typeface="Calibri" panose="020F0502020204030204" pitchFamily="34" charset="0"/>
              </a:rPr>
              <a:t>&lt;/name&gt;</a:t>
            </a:r>
            <a:br>
              <a:rPr lang="en-US" sz="1800" dirty="0">
                <a:latin typeface="Calibri" panose="020F0502020204030204" pitchFamily="34" charset="0"/>
              </a:rPr>
            </a:br>
            <a:r>
              <a:rPr lang="en-US" sz="1800" dirty="0">
                <a:latin typeface="Calibri" panose="020F0502020204030204" pitchFamily="34" charset="0"/>
              </a:rPr>
              <a:t>    &lt;price&gt;</a:t>
            </a:r>
            <a:r>
              <a:rPr lang="en-US" sz="1800" b="1" dirty="0">
                <a:solidFill>
                  <a:srgbClr val="C00000"/>
                </a:solidFill>
                <a:latin typeface="Calibri" panose="020F0502020204030204" pitchFamily="34" charset="0"/>
              </a:rPr>
              <a:t>$55.95</a:t>
            </a:r>
            <a:r>
              <a:rPr lang="en-US" sz="1800" dirty="0">
                <a:latin typeface="Calibri" panose="020F0502020204030204" pitchFamily="34" charset="0"/>
              </a:rPr>
              <a:t>&lt;/price&gt;</a:t>
            </a:r>
            <a:br>
              <a:rPr lang="en-US" sz="1800" dirty="0">
                <a:latin typeface="Calibri" panose="020F0502020204030204" pitchFamily="34" charset="0"/>
              </a:rPr>
            </a:br>
            <a:r>
              <a:rPr lang="en-US" sz="1800" dirty="0">
                <a:latin typeface="Calibri" panose="020F0502020204030204" pitchFamily="34" charset="0"/>
              </a:rPr>
              <a:t>    &lt;description&gt; </a:t>
            </a:r>
            <a:r>
              <a:rPr lang="en-US" sz="1800" b="1" dirty="0">
                <a:solidFill>
                  <a:srgbClr val="C00000"/>
                </a:solidFill>
                <a:latin typeface="Calibri" panose="020F0502020204030204" pitchFamily="34" charset="0"/>
              </a:rPr>
              <a:t>A book about Digital Preservation.</a:t>
            </a:r>
            <a:r>
              <a:rPr lang="en-US" sz="1800" dirty="0">
                <a:latin typeface="Calibri" panose="020F0502020204030204" pitchFamily="34" charset="0"/>
              </a:rPr>
              <a:t> &lt;/description&gt;</a:t>
            </a:r>
            <a:br>
              <a:rPr lang="en-US" sz="1800" dirty="0">
                <a:latin typeface="Calibri" panose="020F0502020204030204" pitchFamily="34" charset="0"/>
              </a:rPr>
            </a:br>
            <a:r>
              <a:rPr lang="en-US" sz="1800" dirty="0">
                <a:latin typeface="Calibri" panose="020F0502020204030204" pitchFamily="34" charset="0"/>
              </a:rPr>
              <a:t>    &lt;author&gt;</a:t>
            </a:r>
            <a:r>
              <a:rPr lang="en-US" sz="1800" b="1" dirty="0">
                <a:solidFill>
                  <a:srgbClr val="C00000"/>
                </a:solidFill>
                <a:latin typeface="Calibri" panose="020F0502020204030204" pitchFamily="34" charset="0"/>
              </a:rPr>
              <a:t>Jane Doe</a:t>
            </a:r>
            <a:r>
              <a:rPr lang="en-US" sz="1800" dirty="0">
                <a:latin typeface="Calibri" panose="020F0502020204030204" pitchFamily="34" charset="0"/>
              </a:rPr>
              <a:t>&lt;/author&gt;</a:t>
            </a:r>
            <a:br>
              <a:rPr lang="en-US" sz="1800" dirty="0">
                <a:latin typeface="Calibri" panose="020F0502020204030204" pitchFamily="34" charset="0"/>
              </a:rPr>
            </a:br>
            <a:r>
              <a:rPr lang="en-US" sz="1800" dirty="0">
                <a:latin typeface="Calibri" panose="020F0502020204030204" pitchFamily="34" charset="0"/>
              </a:rPr>
              <a:t>&lt;/book&gt;</a:t>
            </a:r>
            <a:br>
              <a:rPr lang="en-US" sz="1800" dirty="0">
                <a:latin typeface="Calibri" panose="020F0502020204030204" pitchFamily="34" charset="0"/>
              </a:rPr>
            </a:br>
            <a:r>
              <a:rPr lang="en-US" sz="1800" dirty="0">
                <a:latin typeface="Calibri" panose="020F0502020204030204" pitchFamily="34" charset="0"/>
              </a:rPr>
              <a:t>&lt;/</a:t>
            </a:r>
            <a:r>
              <a:rPr lang="en-US" sz="1800" dirty="0" err="1">
                <a:latin typeface="Calibri" panose="020F0502020204030204" pitchFamily="34" charset="0"/>
              </a:rPr>
              <a:t>books_to_purchase</a:t>
            </a:r>
            <a:r>
              <a:rPr lang="en-US" sz="1800" dirty="0">
                <a:latin typeface="Calibri" panose="020F0502020204030204" pitchFamily="34" charset="0"/>
              </a:rPr>
              <a:t>&gt; </a:t>
            </a:r>
          </a:p>
          <a:p>
            <a:endParaRPr lang="en-US" sz="1800" dirty="0">
              <a:latin typeface="Calibri" panose="020F0502020204030204" pitchFamily="34" charset="0"/>
            </a:endParaRPr>
          </a:p>
        </p:txBody>
      </p:sp>
      <p:sp>
        <p:nvSpPr>
          <p:cNvPr id="5" name="Shape 23"/>
          <p:cNvSpPr txBox="1">
            <a:spLocks/>
          </p:cNvSpPr>
          <p:nvPr/>
        </p:nvSpPr>
        <p:spPr>
          <a:xfrm>
            <a:off x="254000" y="8640"/>
            <a:ext cx="7772400" cy="720383"/>
          </a:xfrm>
          <a:prstGeom prst="rect">
            <a:avLst/>
          </a:prstGeom>
          <a:effectLst/>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dirty="0">
                <a:solidFill>
                  <a:srgbClr val="C00000"/>
                </a:solidFill>
                <a:latin typeface="Calibri"/>
              </a:rPr>
              <a:t>XML – Example 2</a:t>
            </a:r>
          </a:p>
        </p:txBody>
      </p:sp>
      <p:cxnSp>
        <p:nvCxnSpPr>
          <p:cNvPr id="6" name="Straight Connector 5"/>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165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949" y="749436"/>
            <a:ext cx="8229600" cy="4214449"/>
          </a:xfrm>
        </p:spPr>
        <p:txBody>
          <a:bodyPr>
            <a:noAutofit/>
          </a:bodyPr>
          <a:lstStyle/>
          <a:p>
            <a:pPr marL="533400" indent="-342900">
              <a:buFont typeface="Wingdings" panose="05000000000000000000" pitchFamily="2" charset="2"/>
              <a:buChar char="Ø"/>
            </a:pPr>
            <a:r>
              <a:rPr lang="en-US" sz="2000" dirty="0">
                <a:latin typeface="Calibri" panose="020F0502020204030204" pitchFamily="34" charset="0"/>
              </a:rPr>
              <a:t>XML files are used to store the metadata (a set of data that describes and gives information about other data) for the files in a digital collection.</a:t>
            </a:r>
          </a:p>
          <a:p>
            <a:pPr marL="533400" indent="-342900">
              <a:buFont typeface="Wingdings" panose="05000000000000000000" pitchFamily="2" charset="2"/>
              <a:buChar char="Ø"/>
            </a:pPr>
            <a:r>
              <a:rPr lang="en-US" sz="2000" dirty="0">
                <a:latin typeface="Calibri" panose="020F0502020204030204" pitchFamily="34" charset="0"/>
              </a:rPr>
              <a:t>XML metadata files are produced by the various tools that are used to process and ingest the digital files to prepare them for long-term digital preservation.  </a:t>
            </a:r>
          </a:p>
          <a:p>
            <a:pPr lvl="1"/>
            <a:r>
              <a:rPr lang="en-US" sz="1600" i="1" dirty="0">
                <a:latin typeface="Calibri" panose="020F0502020204030204" pitchFamily="34" charset="0"/>
              </a:rPr>
              <a:t>These XML files “describe” the properties of the original digital files that are ingested such as the </a:t>
            </a:r>
          </a:p>
          <a:p>
            <a:pPr marL="1352550" lvl="2" indent="-285750">
              <a:buFont typeface="Wingdings" panose="05000000000000000000" pitchFamily="2" charset="2"/>
              <a:buChar char="Ø"/>
            </a:pPr>
            <a:r>
              <a:rPr lang="en-US" sz="1600" dirty="0">
                <a:latin typeface="Calibri" panose="020F0502020204030204" pitchFamily="34" charset="0"/>
              </a:rPr>
              <a:t>file format (including whether the file format is corrupted or not)</a:t>
            </a:r>
          </a:p>
          <a:p>
            <a:pPr marL="1352550" lvl="2" indent="-285750">
              <a:buFont typeface="Wingdings" panose="05000000000000000000" pitchFamily="2" charset="2"/>
              <a:buChar char="Ø"/>
            </a:pPr>
            <a:r>
              <a:rPr lang="en-US" sz="1600" dirty="0">
                <a:latin typeface="Calibri" panose="020F0502020204030204" pitchFamily="34" charset="0"/>
              </a:rPr>
              <a:t>version of the file format (i.e. PDF file format version 2.0)</a:t>
            </a:r>
          </a:p>
          <a:p>
            <a:pPr marL="1352550" lvl="2" indent="-285750">
              <a:buFont typeface="Wingdings" panose="05000000000000000000" pitchFamily="2" charset="2"/>
              <a:buChar char="Ø"/>
            </a:pPr>
            <a:r>
              <a:rPr lang="en-US" sz="1600" dirty="0">
                <a:latin typeface="Calibri" panose="020F0502020204030204" pitchFamily="34" charset="0"/>
              </a:rPr>
              <a:t>date the file was created</a:t>
            </a:r>
          </a:p>
          <a:p>
            <a:pPr marL="1352550" lvl="2" indent="-285750">
              <a:buFont typeface="Wingdings" panose="05000000000000000000" pitchFamily="2" charset="2"/>
              <a:buChar char="Ø"/>
            </a:pPr>
            <a:r>
              <a:rPr lang="en-US" sz="1600" dirty="0">
                <a:latin typeface="Calibri" panose="020F0502020204030204" pitchFamily="34" charset="0"/>
              </a:rPr>
              <a:t>checksum of the file (to provide fixity)</a:t>
            </a:r>
          </a:p>
          <a:p>
            <a:pPr marL="1352550" lvl="2" indent="-285750">
              <a:buFont typeface="Wingdings" panose="05000000000000000000" pitchFamily="2" charset="2"/>
              <a:buChar char="Ø"/>
            </a:pPr>
            <a:r>
              <a:rPr lang="en-US" sz="1600" dirty="0">
                <a:latin typeface="Calibri" panose="020F0502020204030204" pitchFamily="34" charset="0"/>
              </a:rPr>
              <a:t>description metadata you added yourself while ingesting the files…we added Dublin Core metadata using </a:t>
            </a:r>
            <a:r>
              <a:rPr lang="en-US" sz="1600" dirty="0" err="1">
                <a:latin typeface="Calibri" panose="020F0502020204030204" pitchFamily="34" charset="0"/>
              </a:rPr>
              <a:t>DataAccesssioner</a:t>
            </a:r>
            <a:r>
              <a:rPr lang="en-US" sz="1600" dirty="0">
                <a:latin typeface="Calibri" panose="020F0502020204030204" pitchFamily="34" charset="0"/>
              </a:rPr>
              <a:t>! </a:t>
            </a:r>
          </a:p>
        </p:txBody>
      </p:sp>
      <p:sp>
        <p:nvSpPr>
          <p:cNvPr id="4" name="Shape 23"/>
          <p:cNvSpPr txBox="1">
            <a:spLocks/>
          </p:cNvSpPr>
          <p:nvPr/>
        </p:nvSpPr>
        <p:spPr>
          <a:xfrm>
            <a:off x="253999" y="8640"/>
            <a:ext cx="8541657" cy="720383"/>
          </a:xfrm>
          <a:prstGeom prst="rect">
            <a:avLst/>
          </a:prstGeom>
          <a:effectLst/>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dirty="0">
                <a:solidFill>
                  <a:srgbClr val="C00000"/>
                </a:solidFill>
                <a:latin typeface="Calibri"/>
              </a:rPr>
              <a:t>Where is XML Used in Digital Preservation?</a:t>
            </a:r>
          </a:p>
        </p:txBody>
      </p:sp>
      <p:cxnSp>
        <p:nvCxnSpPr>
          <p:cNvPr id="5" name="Straight Connector 4"/>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055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8B6AF0C-A68A-407B-8446-483C0D3CA5FD}"/>
              </a:ext>
            </a:extLst>
          </p:cNvPr>
          <p:cNvPicPr>
            <a:picLocks noChangeAspect="1"/>
          </p:cNvPicPr>
          <p:nvPr/>
        </p:nvPicPr>
        <p:blipFill>
          <a:blip r:embed="rId3"/>
          <a:stretch>
            <a:fillRect/>
          </a:stretch>
        </p:blipFill>
        <p:spPr>
          <a:xfrm>
            <a:off x="964435" y="363370"/>
            <a:ext cx="7385258" cy="4416761"/>
          </a:xfrm>
          <a:prstGeom prst="rect">
            <a:avLst/>
          </a:prstGeom>
        </p:spPr>
      </p:pic>
      <p:sp>
        <p:nvSpPr>
          <p:cNvPr id="21" name="Rectangle 20">
            <a:extLst>
              <a:ext uri="{FF2B5EF4-FFF2-40B4-BE49-F238E27FC236}">
                <a16:creationId xmlns="" xmlns:a16="http://schemas.microsoft.com/office/drawing/2014/main" id="{85D74549-9B6B-47B5-9BB0-63094313EBD3}"/>
              </a:ext>
            </a:extLst>
          </p:cNvPr>
          <p:cNvSpPr/>
          <p:nvPr/>
        </p:nvSpPr>
        <p:spPr>
          <a:xfrm>
            <a:off x="5377919" y="86370"/>
            <a:ext cx="3641636" cy="307777"/>
          </a:xfrm>
          <a:prstGeom prst="rect">
            <a:avLst/>
          </a:prstGeom>
          <a:noFill/>
          <a:ln w="44450">
            <a:solidFill>
              <a:srgbClr val="C00000"/>
            </a:solidFill>
          </a:ln>
        </p:spPr>
        <p:txBody>
          <a:bodyPr wrap="square">
            <a:spAutoFit/>
          </a:bodyPr>
          <a:lstStyle/>
          <a:p>
            <a:pPr algn="ctr"/>
            <a:r>
              <a:rPr lang="en-US" b="1" dirty="0">
                <a:solidFill>
                  <a:schemeClr val="tx1"/>
                </a:solidFill>
                <a:latin typeface="Calibri" panose="020F0502020204030204" pitchFamily="34" charset="0"/>
                <a:cs typeface="Calibri" panose="020F0502020204030204" pitchFamily="34" charset="0"/>
              </a:rPr>
              <a:t>Basic descriptive metadata you created</a:t>
            </a:r>
          </a:p>
        </p:txBody>
      </p:sp>
      <p:sp>
        <p:nvSpPr>
          <p:cNvPr id="25" name="TextBox 24">
            <a:extLst>
              <a:ext uri="{FF2B5EF4-FFF2-40B4-BE49-F238E27FC236}">
                <a16:creationId xmlns="" xmlns:a16="http://schemas.microsoft.com/office/drawing/2014/main" id="{211CB813-0CC7-4495-B802-26A165422C54}"/>
              </a:ext>
            </a:extLst>
          </p:cNvPr>
          <p:cNvSpPr txBox="1"/>
          <p:nvPr/>
        </p:nvSpPr>
        <p:spPr>
          <a:xfrm>
            <a:off x="124445" y="1651020"/>
            <a:ext cx="1672457" cy="1600438"/>
          </a:xfrm>
          <a:prstGeom prst="rect">
            <a:avLst/>
          </a:prstGeom>
          <a:noFill/>
          <a:ln w="44450">
            <a:solidFill>
              <a:srgbClr val="C00000"/>
            </a:solidFill>
          </a:ln>
        </p:spPr>
        <p:txBody>
          <a:bodyPr wrap="square" rtlCol="0">
            <a:spAutoFit/>
          </a:bodyPr>
          <a:lstStyle/>
          <a:p>
            <a:r>
              <a:rPr lang="en-US" b="1" dirty="0">
                <a:solidFill>
                  <a:schemeClr val="tx1"/>
                </a:solidFill>
                <a:latin typeface="Calibri" panose="020F0502020204030204" pitchFamily="34" charset="0"/>
                <a:cs typeface="Calibri" panose="020F0502020204030204" pitchFamily="34" charset="0"/>
              </a:rPr>
              <a:t>Extracted metadata: </a:t>
            </a:r>
          </a:p>
          <a:p>
            <a:r>
              <a:rPr lang="en-US" b="1" i="1" dirty="0">
                <a:solidFill>
                  <a:schemeClr val="tx1"/>
                </a:solidFill>
                <a:latin typeface="Calibri" panose="020F0502020204030204" pitchFamily="34" charset="0"/>
                <a:cs typeface="Calibri" panose="020F0502020204030204" pitchFamily="34" charset="0"/>
              </a:rPr>
              <a:t>Folder names</a:t>
            </a:r>
          </a:p>
          <a:p>
            <a:r>
              <a:rPr lang="en-US" b="1" i="1" dirty="0">
                <a:solidFill>
                  <a:schemeClr val="tx1"/>
                </a:solidFill>
                <a:latin typeface="Calibri" panose="020F0502020204030204" pitchFamily="34" charset="0"/>
                <a:cs typeface="Calibri" panose="020F0502020204030204" pitchFamily="34" charset="0"/>
              </a:rPr>
              <a:t>File names</a:t>
            </a:r>
          </a:p>
          <a:p>
            <a:r>
              <a:rPr lang="en-US" b="1" i="1" dirty="0">
                <a:solidFill>
                  <a:schemeClr val="tx1"/>
                </a:solidFill>
                <a:latin typeface="Calibri" panose="020F0502020204030204" pitchFamily="34" charset="0"/>
                <a:cs typeface="Calibri" panose="020F0502020204030204" pitchFamily="34" charset="0"/>
              </a:rPr>
              <a:t>Last modified</a:t>
            </a:r>
          </a:p>
          <a:p>
            <a:r>
              <a:rPr lang="en-US" b="1" i="1" dirty="0">
                <a:solidFill>
                  <a:schemeClr val="tx1"/>
                </a:solidFill>
                <a:latin typeface="Calibri" panose="020F0502020204030204" pitchFamily="34" charset="0"/>
                <a:cs typeface="Calibri" panose="020F0502020204030204" pitchFamily="34" charset="0"/>
              </a:rPr>
              <a:t>Size</a:t>
            </a:r>
          </a:p>
          <a:p>
            <a:r>
              <a:rPr lang="en-US" b="1" i="1" dirty="0">
                <a:solidFill>
                  <a:schemeClr val="tx1"/>
                </a:solidFill>
                <a:latin typeface="Calibri" panose="020F0502020204030204" pitchFamily="34" charset="0"/>
                <a:cs typeface="Calibri" panose="020F0502020204030204" pitchFamily="34" charset="0"/>
              </a:rPr>
              <a:t>…and more!</a:t>
            </a:r>
          </a:p>
        </p:txBody>
      </p:sp>
      <p:sp>
        <p:nvSpPr>
          <p:cNvPr id="28" name="TextBox 27">
            <a:extLst>
              <a:ext uri="{FF2B5EF4-FFF2-40B4-BE49-F238E27FC236}">
                <a16:creationId xmlns="" xmlns:a16="http://schemas.microsoft.com/office/drawing/2014/main" id="{FCE4834A-0A52-4820-8412-8A33A5F3FB79}"/>
              </a:ext>
            </a:extLst>
          </p:cNvPr>
          <p:cNvSpPr txBox="1"/>
          <p:nvPr/>
        </p:nvSpPr>
        <p:spPr>
          <a:xfrm>
            <a:off x="7078863" y="2743176"/>
            <a:ext cx="1872631" cy="307777"/>
          </a:xfrm>
          <a:prstGeom prst="rect">
            <a:avLst/>
          </a:prstGeom>
          <a:noFill/>
          <a:ln w="44450">
            <a:solidFill>
              <a:srgbClr val="C00000"/>
            </a:solidFill>
          </a:ln>
        </p:spPr>
        <p:txBody>
          <a:bodyPr wrap="square" rtlCol="0">
            <a:spAutoFit/>
          </a:bodyPr>
          <a:lstStyle/>
          <a:p>
            <a:pPr algn="ctr"/>
            <a:r>
              <a:rPr lang="en-US" b="1" dirty="0">
                <a:solidFill>
                  <a:schemeClr val="tx1"/>
                </a:solidFill>
                <a:latin typeface="Calibri" panose="020F0502020204030204" pitchFamily="34" charset="0"/>
                <a:cs typeface="Calibri" panose="020F0502020204030204" pitchFamily="34" charset="0"/>
              </a:rPr>
              <a:t>Dublin Core Metadata</a:t>
            </a:r>
          </a:p>
        </p:txBody>
      </p:sp>
      <p:sp>
        <p:nvSpPr>
          <p:cNvPr id="31" name="TextBox 30">
            <a:extLst>
              <a:ext uri="{FF2B5EF4-FFF2-40B4-BE49-F238E27FC236}">
                <a16:creationId xmlns="" xmlns:a16="http://schemas.microsoft.com/office/drawing/2014/main" id="{84EB3B83-2C87-46A1-9F2D-0AA94850F4D0}"/>
              </a:ext>
            </a:extLst>
          </p:cNvPr>
          <p:cNvSpPr txBox="1"/>
          <p:nvPr/>
        </p:nvSpPr>
        <p:spPr>
          <a:xfrm>
            <a:off x="512489" y="3600295"/>
            <a:ext cx="1437996" cy="307777"/>
          </a:xfrm>
          <a:prstGeom prst="rect">
            <a:avLst/>
          </a:prstGeom>
          <a:noFill/>
          <a:ln w="44450">
            <a:solidFill>
              <a:srgbClr val="C00000"/>
            </a:solidFill>
          </a:ln>
        </p:spPr>
        <p:txBody>
          <a:bodyPr wrap="square" rtlCol="0">
            <a:spAutoFit/>
          </a:bodyPr>
          <a:lstStyle/>
          <a:p>
            <a:pPr algn="ctr"/>
            <a:r>
              <a:rPr lang="en-US" b="1" dirty="0">
                <a:solidFill>
                  <a:schemeClr val="tx1"/>
                </a:solidFill>
                <a:latin typeface="Calibri" panose="020F0502020204030204" pitchFamily="34" charset="0"/>
                <a:cs typeface="Calibri" panose="020F0502020204030204" pitchFamily="34" charset="0"/>
              </a:rPr>
              <a:t>MD5 Checksum</a:t>
            </a:r>
          </a:p>
        </p:txBody>
      </p:sp>
      <p:cxnSp>
        <p:nvCxnSpPr>
          <p:cNvPr id="36" name="Straight Arrow Connector 35">
            <a:extLst>
              <a:ext uri="{FF2B5EF4-FFF2-40B4-BE49-F238E27FC236}">
                <a16:creationId xmlns="" xmlns:a16="http://schemas.microsoft.com/office/drawing/2014/main" id="{CBF535D1-520B-4B59-8A96-B3FE7A03181D}"/>
              </a:ext>
            </a:extLst>
          </p:cNvPr>
          <p:cNvCxnSpPr>
            <a:cxnSpLocks/>
          </p:cNvCxnSpPr>
          <p:nvPr/>
        </p:nvCxnSpPr>
        <p:spPr>
          <a:xfrm flipH="1">
            <a:off x="3886203" y="218003"/>
            <a:ext cx="1331727" cy="307777"/>
          </a:xfrm>
          <a:prstGeom prst="straightConnector1">
            <a:avLst/>
          </a:prstGeom>
          <a:ln w="76200" cap="rnd">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 xmlns:a16="http://schemas.microsoft.com/office/drawing/2014/main" id="{45169D87-C84D-49E9-87BA-1FC9DC5BA20D}"/>
              </a:ext>
            </a:extLst>
          </p:cNvPr>
          <p:cNvCxnSpPr>
            <a:cxnSpLocks/>
          </p:cNvCxnSpPr>
          <p:nvPr/>
        </p:nvCxnSpPr>
        <p:spPr>
          <a:xfrm flipH="1">
            <a:off x="5143501" y="525780"/>
            <a:ext cx="1331727" cy="754380"/>
          </a:xfrm>
          <a:prstGeom prst="straightConnector1">
            <a:avLst/>
          </a:prstGeom>
          <a:ln w="76200" cap="rnd">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 xmlns:a16="http://schemas.microsoft.com/office/drawing/2014/main" id="{F0DEDA3E-DDFE-4A76-95A5-95ABB348840F}"/>
              </a:ext>
            </a:extLst>
          </p:cNvPr>
          <p:cNvCxnSpPr>
            <a:cxnSpLocks/>
          </p:cNvCxnSpPr>
          <p:nvPr/>
        </p:nvCxnSpPr>
        <p:spPr>
          <a:xfrm flipV="1">
            <a:off x="1766385" y="2728237"/>
            <a:ext cx="604675" cy="737977"/>
          </a:xfrm>
          <a:prstGeom prst="straightConnector1">
            <a:avLst/>
          </a:prstGeom>
          <a:ln w="76200" cap="rnd">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 xmlns:a16="http://schemas.microsoft.com/office/drawing/2014/main" id="{EA2F202B-27ED-4325-BA21-F37E72703352}"/>
              </a:ext>
            </a:extLst>
          </p:cNvPr>
          <p:cNvCxnSpPr>
            <a:cxnSpLocks/>
          </p:cNvCxnSpPr>
          <p:nvPr/>
        </p:nvCxnSpPr>
        <p:spPr>
          <a:xfrm flipH="1" flipV="1">
            <a:off x="7697972" y="1860698"/>
            <a:ext cx="404039" cy="786811"/>
          </a:xfrm>
          <a:prstGeom prst="straightConnector1">
            <a:avLst/>
          </a:prstGeom>
          <a:ln w="76200" cap="rnd">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 xmlns:a16="http://schemas.microsoft.com/office/drawing/2014/main" id="{B97C36BA-DD4D-4EB7-A1B9-E248C7A3B56B}"/>
              </a:ext>
            </a:extLst>
          </p:cNvPr>
          <p:cNvCxnSpPr>
            <a:cxnSpLocks/>
          </p:cNvCxnSpPr>
          <p:nvPr/>
        </p:nvCxnSpPr>
        <p:spPr>
          <a:xfrm flipH="1" flipV="1">
            <a:off x="6943060" y="2193733"/>
            <a:ext cx="709250" cy="468076"/>
          </a:xfrm>
          <a:prstGeom prst="straightConnector1">
            <a:avLst/>
          </a:prstGeom>
          <a:ln w="76200" cap="rnd">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Shape 23">
            <a:extLst>
              <a:ext uri="{FF2B5EF4-FFF2-40B4-BE49-F238E27FC236}">
                <a16:creationId xmlns="" xmlns:a16="http://schemas.microsoft.com/office/drawing/2014/main" id="{892D07F6-9B0E-4B04-8315-53A423394222}"/>
              </a:ext>
            </a:extLst>
          </p:cNvPr>
          <p:cNvSpPr txBox="1">
            <a:spLocks/>
          </p:cNvSpPr>
          <p:nvPr/>
        </p:nvSpPr>
        <p:spPr>
          <a:xfrm>
            <a:off x="18130" y="-48974"/>
            <a:ext cx="7772400" cy="436254"/>
          </a:xfrm>
          <a:prstGeom prst="rect">
            <a:avLst/>
          </a:prstGeom>
          <a:effectLst/>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sz="2000" dirty="0">
                <a:solidFill>
                  <a:srgbClr val="C00000"/>
                </a:solidFill>
                <a:latin typeface="Calibri"/>
              </a:rPr>
              <a:t>XML From </a:t>
            </a:r>
            <a:r>
              <a:rPr lang="en" sz="2000" i="1" dirty="0">
                <a:solidFill>
                  <a:srgbClr val="C00000"/>
                </a:solidFill>
                <a:latin typeface="Calibri"/>
              </a:rPr>
              <a:t>Furry Friends </a:t>
            </a:r>
            <a:r>
              <a:rPr lang="en" sz="2000" dirty="0">
                <a:solidFill>
                  <a:srgbClr val="C00000"/>
                </a:solidFill>
                <a:latin typeface="Calibri"/>
              </a:rPr>
              <a:t>Accession</a:t>
            </a:r>
          </a:p>
        </p:txBody>
      </p:sp>
    </p:spTree>
    <p:extLst>
      <p:ext uri="{BB962C8B-B14F-4D97-AF65-F5344CB8AC3E}">
        <p14:creationId xmlns:p14="http://schemas.microsoft.com/office/powerpoint/2010/main" val="100762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7839102-1BB3-4813-B154-0ED263D3A6FB}"/>
              </a:ext>
            </a:extLst>
          </p:cNvPr>
          <p:cNvPicPr>
            <a:picLocks noChangeAspect="1"/>
          </p:cNvPicPr>
          <p:nvPr/>
        </p:nvPicPr>
        <p:blipFill>
          <a:blip r:embed="rId3"/>
          <a:stretch>
            <a:fillRect/>
          </a:stretch>
        </p:blipFill>
        <p:spPr>
          <a:xfrm>
            <a:off x="319034" y="706795"/>
            <a:ext cx="8505932" cy="4069055"/>
          </a:xfrm>
          <a:prstGeom prst="rect">
            <a:avLst/>
          </a:prstGeom>
        </p:spPr>
      </p:pic>
      <p:sp>
        <p:nvSpPr>
          <p:cNvPr id="33" name="TextBox 32">
            <a:extLst>
              <a:ext uri="{FF2B5EF4-FFF2-40B4-BE49-F238E27FC236}">
                <a16:creationId xmlns="" xmlns:a16="http://schemas.microsoft.com/office/drawing/2014/main" id="{27C0BE01-799F-4372-9CB5-15A55D960B36}"/>
              </a:ext>
            </a:extLst>
          </p:cNvPr>
          <p:cNvSpPr txBox="1"/>
          <p:nvPr/>
        </p:nvSpPr>
        <p:spPr>
          <a:xfrm>
            <a:off x="4352439" y="240031"/>
            <a:ext cx="4630156" cy="415498"/>
          </a:xfrm>
          <a:prstGeom prst="rect">
            <a:avLst/>
          </a:prstGeom>
          <a:noFill/>
          <a:ln w="44450">
            <a:solidFill>
              <a:srgbClr val="C00000"/>
            </a:solidFill>
          </a:ln>
        </p:spPr>
        <p:txBody>
          <a:bodyPr wrap="square" rtlCol="0">
            <a:spAutoFit/>
          </a:bodyPr>
          <a:lstStyle/>
          <a:p>
            <a:pPr algn="ctr"/>
            <a:r>
              <a:rPr lang="en-US" sz="2100" b="1" dirty="0">
                <a:solidFill>
                  <a:schemeClr val="tx1"/>
                </a:solidFill>
              </a:rPr>
              <a:t>File Characterization Shenanigans!</a:t>
            </a:r>
          </a:p>
        </p:txBody>
      </p:sp>
      <p:cxnSp>
        <p:nvCxnSpPr>
          <p:cNvPr id="13" name="Straight Arrow Connector 12">
            <a:extLst>
              <a:ext uri="{FF2B5EF4-FFF2-40B4-BE49-F238E27FC236}">
                <a16:creationId xmlns="" xmlns:a16="http://schemas.microsoft.com/office/drawing/2014/main" id="{3C22F1AB-55AE-4669-96D7-B0E2EDB61287}"/>
              </a:ext>
            </a:extLst>
          </p:cNvPr>
          <p:cNvCxnSpPr>
            <a:cxnSpLocks/>
          </p:cNvCxnSpPr>
          <p:nvPr/>
        </p:nvCxnSpPr>
        <p:spPr>
          <a:xfrm flipH="1">
            <a:off x="4057650" y="706795"/>
            <a:ext cx="1154430" cy="379055"/>
          </a:xfrm>
          <a:prstGeom prst="straightConnector1">
            <a:avLst/>
          </a:prstGeom>
          <a:ln w="76200" cap="rnd">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 xmlns:a16="http://schemas.microsoft.com/office/drawing/2014/main" id="{49BACBD7-8E8A-4556-94DA-22EE757EFD2C}"/>
              </a:ext>
            </a:extLst>
          </p:cNvPr>
          <p:cNvCxnSpPr>
            <a:cxnSpLocks/>
          </p:cNvCxnSpPr>
          <p:nvPr/>
        </p:nvCxnSpPr>
        <p:spPr>
          <a:xfrm>
            <a:off x="5829300" y="697230"/>
            <a:ext cx="11430" cy="1405890"/>
          </a:xfrm>
          <a:prstGeom prst="straightConnector1">
            <a:avLst/>
          </a:prstGeom>
          <a:ln w="76200" cap="rnd">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D14559BA-94FF-4330-B91A-40863E6D6792}"/>
              </a:ext>
            </a:extLst>
          </p:cNvPr>
          <p:cNvCxnSpPr>
            <a:cxnSpLocks/>
          </p:cNvCxnSpPr>
          <p:nvPr/>
        </p:nvCxnSpPr>
        <p:spPr>
          <a:xfrm flipH="1">
            <a:off x="6526530" y="697230"/>
            <a:ext cx="1325880" cy="2044092"/>
          </a:xfrm>
          <a:prstGeom prst="straightConnector1">
            <a:avLst/>
          </a:prstGeom>
          <a:ln w="76200" cap="rnd">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Shape 23">
            <a:extLst>
              <a:ext uri="{FF2B5EF4-FFF2-40B4-BE49-F238E27FC236}">
                <a16:creationId xmlns="" xmlns:a16="http://schemas.microsoft.com/office/drawing/2014/main" id="{91441F9C-F9D6-4685-9FD9-8BB83AEC8AFE}"/>
              </a:ext>
            </a:extLst>
          </p:cNvPr>
          <p:cNvSpPr txBox="1">
            <a:spLocks/>
          </p:cNvSpPr>
          <p:nvPr/>
        </p:nvSpPr>
        <p:spPr>
          <a:xfrm>
            <a:off x="18130" y="-48974"/>
            <a:ext cx="7772400" cy="436254"/>
          </a:xfrm>
          <a:prstGeom prst="rect">
            <a:avLst/>
          </a:prstGeom>
          <a:effectLst/>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US" sz="2000" dirty="0">
                <a:solidFill>
                  <a:srgbClr val="C00000"/>
                </a:solidFill>
                <a:latin typeface="Calibri"/>
              </a:rPr>
              <a:t>More </a:t>
            </a:r>
            <a:r>
              <a:rPr lang="en" sz="2000" dirty="0">
                <a:solidFill>
                  <a:srgbClr val="C00000"/>
                </a:solidFill>
                <a:latin typeface="Calibri"/>
              </a:rPr>
              <a:t>XML From </a:t>
            </a:r>
            <a:r>
              <a:rPr lang="en" sz="2000" i="1" dirty="0">
                <a:solidFill>
                  <a:srgbClr val="C00000"/>
                </a:solidFill>
                <a:latin typeface="Calibri"/>
              </a:rPr>
              <a:t>Furry Friends </a:t>
            </a:r>
            <a:r>
              <a:rPr lang="en" sz="2000" dirty="0">
                <a:solidFill>
                  <a:srgbClr val="C00000"/>
                </a:solidFill>
                <a:latin typeface="Calibri"/>
              </a:rPr>
              <a:t>Accession</a:t>
            </a:r>
          </a:p>
        </p:txBody>
      </p:sp>
    </p:spTree>
    <p:extLst>
      <p:ext uri="{BB962C8B-B14F-4D97-AF65-F5344CB8AC3E}">
        <p14:creationId xmlns:p14="http://schemas.microsoft.com/office/powerpoint/2010/main" val="1970624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Walk The Workflow</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1000" y="746873"/>
            <a:ext cx="7975260" cy="3924151"/>
          </a:xfrm>
          <a:prstGeom prst="rect">
            <a:avLst/>
          </a:prstGeom>
          <a:noFill/>
        </p:spPr>
        <p:txBody>
          <a:bodyPr wrap="none" rtlCol="0">
            <a:spAutoFit/>
          </a:bodyPr>
          <a:lstStyle/>
          <a:p>
            <a:pPr marL="342900" indent="-342900">
              <a:lnSpc>
                <a:spcPct val="150000"/>
              </a:lnSpc>
              <a:buFont typeface="+mj-lt"/>
              <a:buAutoNum type="arabicPeriod"/>
            </a:pPr>
            <a:r>
              <a:rPr lang="en-US" dirty="0">
                <a:latin typeface="Calibri" panose="020F0502020204030204" pitchFamily="34" charset="0"/>
              </a:rPr>
              <a:t>Begin an Inventory </a:t>
            </a:r>
            <a:r>
              <a:rPr lang="en-US" b="1" dirty="0">
                <a:solidFill>
                  <a:srgbClr val="C00000"/>
                </a:solidFill>
                <a:latin typeface="Calibri" panose="020F0502020204030204" pitchFamily="34" charset="0"/>
              </a:rPr>
              <a:t>Spreadsheet.</a:t>
            </a:r>
          </a:p>
          <a:p>
            <a:pPr marL="342900" indent="-342900">
              <a:lnSpc>
                <a:spcPct val="150000"/>
              </a:lnSpc>
              <a:buFont typeface="+mj-lt"/>
              <a:buAutoNum type="arabicPeriod"/>
            </a:pPr>
            <a:r>
              <a:rPr lang="en-US" dirty="0">
                <a:latin typeface="Calibri" panose="020F0502020204030204" pitchFamily="34" charset="0"/>
              </a:rPr>
              <a:t>Our PC has a CD drive, so we’ll start with those while we look for a working floppy drive.</a:t>
            </a:r>
          </a:p>
          <a:p>
            <a:pPr marL="342900" indent="-342900">
              <a:lnSpc>
                <a:spcPct val="150000"/>
              </a:lnSpc>
              <a:buFont typeface="+mj-lt"/>
              <a:buAutoNum type="arabicPeriod"/>
            </a:pPr>
            <a:r>
              <a:rPr lang="en-US" dirty="0">
                <a:latin typeface="Calibri" panose="020F0502020204030204" pitchFamily="34" charset="0"/>
              </a:rPr>
              <a:t>Run </a:t>
            </a:r>
            <a:r>
              <a:rPr lang="en-US" b="1" dirty="0" err="1">
                <a:solidFill>
                  <a:srgbClr val="C00000"/>
                </a:solidFill>
                <a:latin typeface="Calibri" panose="020F0502020204030204" pitchFamily="34" charset="0"/>
              </a:rPr>
              <a:t>DataAccessioner</a:t>
            </a:r>
            <a:r>
              <a:rPr lang="en-US" b="1" dirty="0">
                <a:solidFill>
                  <a:srgbClr val="C00000"/>
                </a:solidFill>
                <a:latin typeface="Calibri" panose="020F0502020204030204" pitchFamily="34" charset="0"/>
              </a:rPr>
              <a:t>.</a:t>
            </a:r>
            <a:r>
              <a:rPr lang="en-US" dirty="0">
                <a:latin typeface="Calibri" panose="020F0502020204030204" pitchFamily="34" charset="0"/>
              </a:rPr>
              <a:t/>
            </a:r>
            <a:br>
              <a:rPr lang="en-US" dirty="0">
                <a:latin typeface="Calibri" panose="020F0502020204030204" pitchFamily="34" charset="0"/>
              </a:rPr>
            </a:br>
            <a:r>
              <a:rPr lang="en-US" i="1" dirty="0">
                <a:latin typeface="Calibri" panose="020F0502020204030204" pitchFamily="34" charset="0"/>
              </a:rPr>
              <a:t>	Creates basic preservation metadata files in XML for you!</a:t>
            </a:r>
            <a:br>
              <a:rPr lang="en-US" i="1" dirty="0">
                <a:latin typeface="Calibri" panose="020F0502020204030204" pitchFamily="34" charset="0"/>
              </a:rPr>
            </a:br>
            <a:r>
              <a:rPr lang="en-US" i="1" dirty="0">
                <a:latin typeface="Calibri" panose="020F0502020204030204" pitchFamily="34" charset="0"/>
              </a:rPr>
              <a:t>	Allows us to add descriptive metadata.</a:t>
            </a:r>
            <a:br>
              <a:rPr lang="en-US" i="1" dirty="0">
                <a:latin typeface="Calibri" panose="020F0502020204030204" pitchFamily="34" charset="0"/>
              </a:rPr>
            </a:br>
            <a:r>
              <a:rPr lang="en-US" i="1" dirty="0">
                <a:latin typeface="Calibri" panose="020F0502020204030204" pitchFamily="34" charset="0"/>
              </a:rPr>
              <a:t>	Moves everything to a stable carrier (The Archives has a network drive…we’ll put stuff there)</a:t>
            </a:r>
            <a:r>
              <a:rPr lang="en-US" dirty="0">
                <a:latin typeface="Calibri" panose="020F0502020204030204" pitchFamily="34" charset="0"/>
              </a:rPr>
              <a:t>.</a:t>
            </a:r>
          </a:p>
          <a:p>
            <a:pPr marL="342900" indent="-342900">
              <a:lnSpc>
                <a:spcPct val="150000"/>
              </a:lnSpc>
              <a:buFont typeface="+mj-lt"/>
              <a:buAutoNum type="arabicPeriod"/>
            </a:pPr>
            <a:r>
              <a:rPr lang="en-US" sz="2000" b="1" dirty="0">
                <a:solidFill>
                  <a:schemeClr val="tx1"/>
                </a:solidFill>
                <a:latin typeface="Calibri" panose="020F0502020204030204" pitchFamily="34" charset="0"/>
              </a:rPr>
              <a:t>Make an Access Copy from the Master Copy.</a:t>
            </a:r>
          </a:p>
          <a:p>
            <a:pPr marL="342900" indent="-342900">
              <a:lnSpc>
                <a:spcPct val="150000"/>
              </a:lnSpc>
              <a:buFont typeface="+mj-lt"/>
              <a:buAutoNum type="arabicPeriod"/>
            </a:pPr>
            <a:r>
              <a:rPr lang="en-US" sz="2000" b="1" dirty="0">
                <a:solidFill>
                  <a:schemeClr val="tx1"/>
                </a:solidFill>
                <a:latin typeface="Calibri" panose="020F0502020204030204" pitchFamily="34" charset="0"/>
              </a:rPr>
              <a:t>Run the </a:t>
            </a:r>
            <a:r>
              <a:rPr lang="en" sz="2000" b="1" dirty="0">
                <a:solidFill>
                  <a:srgbClr val="C00000"/>
                </a:solidFill>
                <a:latin typeface="Calibri" panose="020F0502020204030204" pitchFamily="34" charset="0"/>
              </a:rPr>
              <a:t>DA: Metadata Transformer Tool</a:t>
            </a:r>
            <a:r>
              <a:rPr lang="en" sz="2000" b="1" dirty="0">
                <a:latin typeface="Calibri" panose="020F0502020204030204" pitchFamily="34" charset="0"/>
              </a:rPr>
              <a:t> to make sense of the XML.</a:t>
            </a:r>
            <a:endParaRPr lang="en-US" sz="2000" b="1" dirty="0">
              <a:solidFill>
                <a:schemeClr val="tx1"/>
              </a:solidFill>
              <a:latin typeface="Calibri" panose="020F0502020204030204" pitchFamily="34" charset="0"/>
            </a:endParaRPr>
          </a:p>
          <a:p>
            <a:pPr marL="342900" indent="-342900">
              <a:lnSpc>
                <a:spcPct val="150000"/>
              </a:lnSpc>
              <a:buFont typeface="+mj-lt"/>
              <a:buAutoNum type="arabicPeriod"/>
            </a:pPr>
            <a:r>
              <a:rPr lang="en-US" dirty="0">
                <a:solidFill>
                  <a:schemeClr val="tx1"/>
                </a:solidFill>
                <a:latin typeface="Calibri" panose="020F0502020204030204" pitchFamily="34" charset="0"/>
              </a:rPr>
              <a:t>Continue populating the Inventory </a:t>
            </a:r>
            <a:r>
              <a:rPr lang="en-US" dirty="0">
                <a:solidFill>
                  <a:srgbClr val="C00000"/>
                </a:solidFill>
                <a:latin typeface="Calibri" panose="020F0502020204030204" pitchFamily="34" charset="0"/>
              </a:rPr>
              <a:t>Spreadsheet.</a:t>
            </a:r>
          </a:p>
          <a:p>
            <a:pPr marL="342900" indent="-342900">
              <a:lnSpc>
                <a:spcPct val="150000"/>
              </a:lnSpc>
              <a:buFont typeface="+mj-lt"/>
              <a:buAutoNum type="arabicPeriod"/>
            </a:pPr>
            <a:r>
              <a:rPr lang="en-US" dirty="0">
                <a:solidFill>
                  <a:schemeClr val="tx1"/>
                </a:solidFill>
                <a:latin typeface="Calibri" panose="020F0502020204030204" pitchFamily="34" charset="0"/>
              </a:rPr>
              <a:t>Once you’ve grabbed everything you can, place everything in standards-based packages using </a:t>
            </a:r>
            <a:r>
              <a:rPr lang="en-US" b="1" dirty="0">
                <a:solidFill>
                  <a:srgbClr val="C00000"/>
                </a:solidFill>
                <a:latin typeface="Calibri" panose="020F0502020204030204" pitchFamily="34" charset="0"/>
              </a:rPr>
              <a:t>Bagger.</a:t>
            </a:r>
          </a:p>
          <a:p>
            <a:pPr marL="342900" indent="-342900">
              <a:lnSpc>
                <a:spcPct val="150000"/>
              </a:lnSpc>
              <a:buFont typeface="+mj-lt"/>
              <a:buAutoNum type="arabicPeriod"/>
            </a:pPr>
            <a:r>
              <a:rPr lang="en-US" dirty="0">
                <a:solidFill>
                  <a:schemeClr val="tx1"/>
                </a:solidFill>
                <a:latin typeface="Calibri" panose="020F0502020204030204" pitchFamily="34" charset="0"/>
              </a:rPr>
              <a:t>Setup the ongoing fixity monitoring of the Bags using </a:t>
            </a:r>
            <a:r>
              <a:rPr lang="en-US" b="1" dirty="0">
                <a:solidFill>
                  <a:srgbClr val="C00000"/>
                </a:solidFill>
                <a:latin typeface="Calibri" panose="020F0502020204030204" pitchFamily="34" charset="0"/>
              </a:rPr>
              <a:t>Fixity.</a:t>
            </a:r>
          </a:p>
        </p:txBody>
      </p:sp>
      <p:sp>
        <p:nvSpPr>
          <p:cNvPr id="2" name="Rectangle 1">
            <a:extLst>
              <a:ext uri="{FF2B5EF4-FFF2-40B4-BE49-F238E27FC236}">
                <a16:creationId xmlns="" xmlns:a16="http://schemas.microsoft.com/office/drawing/2014/main" id="{C918B57F-A85E-4067-8096-FDAA749AFFDD}"/>
              </a:ext>
            </a:extLst>
          </p:cNvPr>
          <p:cNvSpPr/>
          <p:nvPr/>
        </p:nvSpPr>
        <p:spPr>
          <a:xfrm>
            <a:off x="2821354" y="4578691"/>
            <a:ext cx="6216320" cy="523220"/>
          </a:xfrm>
          <a:prstGeom prst="rect">
            <a:avLst/>
          </a:prstGeom>
          <a:ln>
            <a:solidFill>
              <a:schemeClr val="tx1"/>
            </a:solidFill>
          </a:ln>
        </p:spPr>
        <p:txBody>
          <a:bodyPr wrap="square">
            <a:spAutoFit/>
          </a:bodyPr>
          <a:lstStyle/>
          <a:p>
            <a:r>
              <a:rPr lang="en-US" b="1" dirty="0">
                <a:latin typeface="Calibri" panose="020F0502020204030204" pitchFamily="34" charset="0"/>
                <a:cs typeface="Calibri" panose="020F0502020204030204" pitchFamily="34" charset="0"/>
              </a:rPr>
              <a:t>E:\</a:t>
            </a:r>
            <a:r>
              <a:rPr lang="en-US" b="1" dirty="0" smtClean="0">
                <a:latin typeface="Calibri" panose="020F0502020204030204" pitchFamily="34" charset="0"/>
                <a:cs typeface="Calibri" panose="020F0502020204030204" pitchFamily="34" charset="0"/>
              </a:rPr>
              <a:t>Digital_POWRR_Workshop_Tools_and_Hands_On_Activities\DataAccessioner</a:t>
            </a:r>
          </a:p>
          <a:p>
            <a:r>
              <a:rPr lang="en-US" b="1" dirty="0" smtClean="0">
                <a:latin typeface="Calibri" panose="020F0502020204030204" pitchFamily="34" charset="0"/>
                <a:cs typeface="Calibri" panose="020F0502020204030204" pitchFamily="34" charset="0"/>
              </a:rPr>
              <a:t>\da-mt-1.1\DAMetadataTransformer-1.1    </a:t>
            </a:r>
            <a:r>
              <a:rPr lang="en-US" b="1" i="1" dirty="0" smtClean="0">
                <a:latin typeface="Calibri" panose="020F0502020204030204" pitchFamily="34" charset="0"/>
                <a:cs typeface="Calibri" panose="020F0502020204030204" pitchFamily="34" charset="0"/>
              </a:rPr>
              <a:t>XSLTProcessor.jar</a:t>
            </a:r>
            <a:endParaRPr lang="en-US"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1793316"/>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357778" y="167110"/>
            <a:ext cx="7241177" cy="622594"/>
          </a:xfrm>
          <a:prstGeom prst="rect">
            <a:avLst/>
          </a:prstGeom>
          <a:effectLst/>
        </p:spPr>
        <p:txBody>
          <a:bodyPr lIns="91425" tIns="91425" rIns="91425" bIns="91425" anchor="b" anchorCtr="0">
            <a:noAutofit/>
          </a:bodyPr>
          <a:lstStyle/>
          <a:p>
            <a:pPr algn="l"/>
            <a:r>
              <a:rPr lang="en" sz="2400" dirty="0">
                <a:solidFill>
                  <a:srgbClr val="C00000"/>
                </a:solidFill>
                <a:latin typeface="Calibri"/>
              </a:rPr>
              <a:t>WTW – DA Metadata</a:t>
            </a:r>
            <a:br>
              <a:rPr lang="en" sz="2400" dirty="0">
                <a:solidFill>
                  <a:srgbClr val="C00000"/>
                </a:solidFill>
                <a:latin typeface="Calibri"/>
              </a:rPr>
            </a:br>
            <a:r>
              <a:rPr lang="en" sz="2400" dirty="0">
                <a:solidFill>
                  <a:srgbClr val="C00000"/>
                </a:solidFill>
                <a:latin typeface="Calibri"/>
              </a:rPr>
              <a:t>	    Transformer Tool</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3309257" y="131313"/>
            <a:ext cx="5756366" cy="383319"/>
            <a:chOff x="114298" y="3892527"/>
            <a:chExt cx="8915401" cy="406457"/>
          </a:xfrm>
          <a:effectLst/>
        </p:grpSpPr>
        <p:pic>
          <p:nvPicPr>
            <p:cNvPr id="32" name="Picture 31" title="Multi-colored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8" y="3892527"/>
              <a:ext cx="8915401" cy="406457"/>
            </a:xfrm>
            <a:prstGeom prst="rect">
              <a:avLst/>
            </a:prstGeom>
            <a:ln w="28575">
              <a:solidFill>
                <a:schemeClr val="tx1"/>
              </a:solidFill>
            </a:ln>
            <a:effectLst>
              <a:outerShdw blurRad="50800" dist="38100" dir="2700000" algn="tl" rotWithShape="0">
                <a:prstClr val="black">
                  <a:alpha val="40000"/>
                </a:prstClr>
              </a:outerShdw>
            </a:effectLst>
          </p:spPr>
        </p:pic>
        <p:sp>
          <p:nvSpPr>
            <p:cNvPr id="33" name="TextBox 32"/>
            <p:cNvSpPr txBox="1"/>
            <p:nvPr/>
          </p:nvSpPr>
          <p:spPr>
            <a:xfrm>
              <a:off x="454469" y="3939179"/>
              <a:ext cx="832144"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Ingest</a:t>
              </a:r>
            </a:p>
          </p:txBody>
        </p:sp>
        <p:sp>
          <p:nvSpPr>
            <p:cNvPr id="34" name="TextBox 33"/>
            <p:cNvSpPr txBox="1"/>
            <p:nvPr/>
          </p:nvSpPr>
          <p:spPr>
            <a:xfrm>
              <a:off x="1861234" y="3944462"/>
              <a:ext cx="1346603"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Processing</a:t>
              </a:r>
            </a:p>
          </p:txBody>
        </p:sp>
        <p:sp>
          <p:nvSpPr>
            <p:cNvPr id="35" name="TextBox 34"/>
            <p:cNvSpPr txBox="1"/>
            <p:nvPr/>
          </p:nvSpPr>
          <p:spPr>
            <a:xfrm>
              <a:off x="3336552" y="3941867"/>
              <a:ext cx="950432"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Access</a:t>
              </a:r>
            </a:p>
          </p:txBody>
        </p:sp>
        <p:sp>
          <p:nvSpPr>
            <p:cNvPr id="36" name="TextBox 35"/>
            <p:cNvSpPr txBox="1"/>
            <p:nvPr/>
          </p:nvSpPr>
          <p:spPr>
            <a:xfrm>
              <a:off x="4451779" y="3944461"/>
              <a:ext cx="997372"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Storage</a:t>
              </a:r>
            </a:p>
          </p:txBody>
        </p:sp>
        <p:sp>
          <p:nvSpPr>
            <p:cNvPr id="37" name="TextBox 36"/>
            <p:cNvSpPr txBox="1"/>
            <p:nvPr/>
          </p:nvSpPr>
          <p:spPr>
            <a:xfrm>
              <a:off x="5963427" y="3941867"/>
              <a:ext cx="1483665"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Maintenance</a:t>
              </a:r>
            </a:p>
          </p:txBody>
        </p:sp>
        <p:sp>
          <p:nvSpPr>
            <p:cNvPr id="38" name="TextBox 37"/>
            <p:cNvSpPr txBox="1"/>
            <p:nvPr/>
          </p:nvSpPr>
          <p:spPr>
            <a:xfrm>
              <a:off x="7658018" y="3923303"/>
              <a:ext cx="800180"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Other</a:t>
              </a:r>
            </a:p>
          </p:txBody>
        </p:sp>
      </p:grpSp>
      <p:sp>
        <p:nvSpPr>
          <p:cNvPr id="10" name="Rounded Rectangle 9"/>
          <p:cNvSpPr/>
          <p:nvPr/>
        </p:nvSpPr>
        <p:spPr>
          <a:xfrm>
            <a:off x="3209406" y="40109"/>
            <a:ext cx="2242159" cy="552073"/>
          </a:xfrm>
          <a:prstGeom prst="roundRect">
            <a:avLst/>
          </a:prstGeom>
          <a:solidFill>
            <a:schemeClr val="tx2">
              <a:alpha val="48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8377" y="981274"/>
            <a:ext cx="8101599" cy="400110"/>
          </a:xfrm>
          <a:prstGeom prst="rect">
            <a:avLst/>
          </a:prstGeom>
          <a:noFill/>
        </p:spPr>
        <p:txBody>
          <a:bodyPr wrap="square" rtlCol="0">
            <a:spAutoFit/>
          </a:bodyPr>
          <a:lstStyle/>
          <a:p>
            <a:r>
              <a:rPr lang="en-US" sz="2000" b="1" dirty="0">
                <a:latin typeface="Calibri" panose="020F0502020204030204" pitchFamily="34" charset="0"/>
              </a:rPr>
              <a:t>Coverts XML Into CSV (Comma Separated Value….a spreadsheet!)</a:t>
            </a:r>
          </a:p>
        </p:txBody>
      </p:sp>
      <p:pic>
        <p:nvPicPr>
          <p:cNvPr id="2" name="Picture 1">
            <a:extLst>
              <a:ext uri="{FF2B5EF4-FFF2-40B4-BE49-F238E27FC236}">
                <a16:creationId xmlns="" xmlns:a16="http://schemas.microsoft.com/office/drawing/2014/main" id="{3A856844-5853-4DB1-AB20-F31B85921989}"/>
              </a:ext>
            </a:extLst>
          </p:cNvPr>
          <p:cNvPicPr>
            <a:picLocks noChangeAspect="1"/>
          </p:cNvPicPr>
          <p:nvPr/>
        </p:nvPicPr>
        <p:blipFill>
          <a:blip r:embed="rId4"/>
          <a:stretch>
            <a:fillRect/>
          </a:stretch>
        </p:blipFill>
        <p:spPr>
          <a:xfrm>
            <a:off x="78377" y="1381384"/>
            <a:ext cx="8943507" cy="3103257"/>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13514103"/>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Walk The Workflow</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1000" y="810671"/>
            <a:ext cx="7975260" cy="3785652"/>
          </a:xfrm>
          <a:prstGeom prst="rect">
            <a:avLst/>
          </a:prstGeom>
          <a:noFill/>
        </p:spPr>
        <p:txBody>
          <a:bodyPr wrap="none" rtlCol="0">
            <a:spAutoFit/>
          </a:bodyPr>
          <a:lstStyle/>
          <a:p>
            <a:pPr marL="342900" indent="-342900">
              <a:lnSpc>
                <a:spcPct val="150000"/>
              </a:lnSpc>
              <a:buFont typeface="+mj-lt"/>
              <a:buAutoNum type="arabicPeriod"/>
            </a:pPr>
            <a:r>
              <a:rPr lang="en-US" dirty="0">
                <a:latin typeface="Calibri" panose="020F0502020204030204" pitchFamily="34" charset="0"/>
              </a:rPr>
              <a:t>Begin an Inventory </a:t>
            </a:r>
            <a:r>
              <a:rPr lang="en-US" b="1" dirty="0">
                <a:solidFill>
                  <a:srgbClr val="C00000"/>
                </a:solidFill>
                <a:latin typeface="Calibri" panose="020F0502020204030204" pitchFamily="34" charset="0"/>
              </a:rPr>
              <a:t>Spreadsheet.</a:t>
            </a:r>
          </a:p>
          <a:p>
            <a:pPr marL="342900" indent="-342900">
              <a:lnSpc>
                <a:spcPct val="150000"/>
              </a:lnSpc>
              <a:buFont typeface="+mj-lt"/>
              <a:buAutoNum type="arabicPeriod"/>
            </a:pPr>
            <a:r>
              <a:rPr lang="en-US" dirty="0">
                <a:latin typeface="Calibri" panose="020F0502020204030204" pitchFamily="34" charset="0"/>
              </a:rPr>
              <a:t>Our PC has a CD drive, so we’ll start with those while we look for a working floppy drive.</a:t>
            </a:r>
          </a:p>
          <a:p>
            <a:pPr marL="342900" indent="-342900">
              <a:lnSpc>
                <a:spcPct val="150000"/>
              </a:lnSpc>
              <a:buFont typeface="+mj-lt"/>
              <a:buAutoNum type="arabicPeriod"/>
            </a:pPr>
            <a:r>
              <a:rPr lang="en-US" dirty="0">
                <a:latin typeface="Calibri" panose="020F0502020204030204" pitchFamily="34" charset="0"/>
              </a:rPr>
              <a:t>Run </a:t>
            </a:r>
            <a:r>
              <a:rPr lang="en-US" b="1" dirty="0" err="1">
                <a:solidFill>
                  <a:srgbClr val="C00000"/>
                </a:solidFill>
                <a:latin typeface="Calibri" panose="020F0502020204030204" pitchFamily="34" charset="0"/>
              </a:rPr>
              <a:t>DataAccessioner</a:t>
            </a:r>
            <a:r>
              <a:rPr lang="en-US" b="1" dirty="0">
                <a:solidFill>
                  <a:srgbClr val="C00000"/>
                </a:solidFill>
                <a:latin typeface="Calibri" panose="020F0502020204030204" pitchFamily="34" charset="0"/>
              </a:rPr>
              <a:t>.</a:t>
            </a:r>
            <a:r>
              <a:rPr lang="en-US" dirty="0">
                <a:latin typeface="Calibri" panose="020F0502020204030204" pitchFamily="34" charset="0"/>
              </a:rPr>
              <a:t/>
            </a:r>
            <a:br>
              <a:rPr lang="en-US" dirty="0">
                <a:latin typeface="Calibri" panose="020F0502020204030204" pitchFamily="34" charset="0"/>
              </a:rPr>
            </a:br>
            <a:r>
              <a:rPr lang="en-US" i="1" dirty="0">
                <a:latin typeface="Calibri" panose="020F0502020204030204" pitchFamily="34" charset="0"/>
              </a:rPr>
              <a:t>	Creates basic preservation metadata files in XML for you!</a:t>
            </a:r>
            <a:br>
              <a:rPr lang="en-US" i="1" dirty="0">
                <a:latin typeface="Calibri" panose="020F0502020204030204" pitchFamily="34" charset="0"/>
              </a:rPr>
            </a:br>
            <a:r>
              <a:rPr lang="en-US" i="1" dirty="0">
                <a:latin typeface="Calibri" panose="020F0502020204030204" pitchFamily="34" charset="0"/>
              </a:rPr>
              <a:t>	Allows us to add descriptive metadata.</a:t>
            </a:r>
            <a:br>
              <a:rPr lang="en-US" i="1" dirty="0">
                <a:latin typeface="Calibri" panose="020F0502020204030204" pitchFamily="34" charset="0"/>
              </a:rPr>
            </a:br>
            <a:r>
              <a:rPr lang="en-US" i="1" dirty="0">
                <a:latin typeface="Calibri" panose="020F0502020204030204" pitchFamily="34" charset="0"/>
              </a:rPr>
              <a:t>	Moves everything to a stable carrier (The Archives has a network drive…we’ll put stuff there)</a:t>
            </a:r>
            <a:r>
              <a:rPr lang="en-US" dirty="0">
                <a:latin typeface="Calibri" panose="020F0502020204030204" pitchFamily="34" charset="0"/>
              </a:rPr>
              <a:t>.</a:t>
            </a:r>
          </a:p>
          <a:p>
            <a:pPr marL="342900" indent="-342900">
              <a:lnSpc>
                <a:spcPct val="150000"/>
              </a:lnSpc>
              <a:buFont typeface="+mj-lt"/>
              <a:buAutoNum type="arabicPeriod"/>
            </a:pPr>
            <a:r>
              <a:rPr lang="en-US" dirty="0">
                <a:solidFill>
                  <a:schemeClr val="tx1"/>
                </a:solidFill>
                <a:latin typeface="Calibri" panose="020F0502020204030204" pitchFamily="34" charset="0"/>
              </a:rPr>
              <a:t>Make an Access Copy from the Master Copy.</a:t>
            </a:r>
          </a:p>
          <a:p>
            <a:pPr marL="342900" indent="-342900">
              <a:lnSpc>
                <a:spcPct val="150000"/>
              </a:lnSpc>
              <a:buFont typeface="+mj-lt"/>
              <a:buAutoNum type="arabicPeriod"/>
            </a:pPr>
            <a:r>
              <a:rPr lang="en-US" dirty="0">
                <a:solidFill>
                  <a:schemeClr val="tx1"/>
                </a:solidFill>
                <a:latin typeface="Calibri" panose="020F0502020204030204" pitchFamily="34" charset="0"/>
              </a:rPr>
              <a:t>Run the </a:t>
            </a:r>
            <a:r>
              <a:rPr lang="en" b="1" dirty="0">
                <a:solidFill>
                  <a:srgbClr val="C00000"/>
                </a:solidFill>
                <a:latin typeface="Calibri" panose="020F0502020204030204" pitchFamily="34" charset="0"/>
              </a:rPr>
              <a:t>DA: Metadata Transformer Tool</a:t>
            </a:r>
            <a:r>
              <a:rPr lang="en" dirty="0">
                <a:latin typeface="Calibri" panose="020F0502020204030204" pitchFamily="34" charset="0"/>
              </a:rPr>
              <a:t> to make sense of the XML.</a:t>
            </a:r>
            <a:endParaRPr lang="en-US" dirty="0">
              <a:solidFill>
                <a:schemeClr val="tx1"/>
              </a:solidFill>
              <a:latin typeface="Calibri" panose="020F0502020204030204" pitchFamily="34" charset="0"/>
            </a:endParaRPr>
          </a:p>
          <a:p>
            <a:pPr marL="342900" indent="-342900">
              <a:lnSpc>
                <a:spcPct val="150000"/>
              </a:lnSpc>
              <a:buFont typeface="+mj-lt"/>
              <a:buAutoNum type="arabicPeriod"/>
            </a:pPr>
            <a:r>
              <a:rPr lang="en-US" sz="2000" b="1" dirty="0">
                <a:solidFill>
                  <a:schemeClr val="tx1"/>
                </a:solidFill>
                <a:latin typeface="Calibri" panose="020F0502020204030204" pitchFamily="34" charset="0"/>
              </a:rPr>
              <a:t>Continue populating the Inventory </a:t>
            </a:r>
            <a:r>
              <a:rPr lang="en-US" sz="2000" b="1" dirty="0">
                <a:solidFill>
                  <a:srgbClr val="C00000"/>
                </a:solidFill>
                <a:latin typeface="Calibri" panose="020F0502020204030204" pitchFamily="34" charset="0"/>
              </a:rPr>
              <a:t>Spreadsheet.</a:t>
            </a:r>
          </a:p>
          <a:p>
            <a:pPr marL="342900" indent="-342900">
              <a:lnSpc>
                <a:spcPct val="150000"/>
              </a:lnSpc>
              <a:buFont typeface="+mj-lt"/>
              <a:buAutoNum type="arabicPeriod"/>
            </a:pPr>
            <a:r>
              <a:rPr lang="en-US" dirty="0">
                <a:solidFill>
                  <a:schemeClr val="tx1"/>
                </a:solidFill>
                <a:latin typeface="Calibri" panose="020F0502020204030204" pitchFamily="34" charset="0"/>
              </a:rPr>
              <a:t>Once you’ve grabbed everything you can, place everything in standards-based packages using </a:t>
            </a:r>
            <a:r>
              <a:rPr lang="en-US" b="1" dirty="0">
                <a:solidFill>
                  <a:srgbClr val="C00000"/>
                </a:solidFill>
                <a:latin typeface="Calibri" panose="020F0502020204030204" pitchFamily="34" charset="0"/>
              </a:rPr>
              <a:t>Bagger.</a:t>
            </a:r>
          </a:p>
          <a:p>
            <a:pPr marL="342900" indent="-342900">
              <a:lnSpc>
                <a:spcPct val="150000"/>
              </a:lnSpc>
              <a:buFont typeface="+mj-lt"/>
              <a:buAutoNum type="arabicPeriod"/>
            </a:pPr>
            <a:r>
              <a:rPr lang="en-US" dirty="0">
                <a:solidFill>
                  <a:schemeClr val="tx1"/>
                </a:solidFill>
                <a:latin typeface="Calibri" panose="020F0502020204030204" pitchFamily="34" charset="0"/>
              </a:rPr>
              <a:t>Setup the ongoing fixity monitoring of the Bags using </a:t>
            </a:r>
            <a:r>
              <a:rPr lang="en-US" b="1" dirty="0">
                <a:solidFill>
                  <a:srgbClr val="C00000"/>
                </a:solidFill>
                <a:latin typeface="Calibri" panose="020F0502020204030204" pitchFamily="34" charset="0"/>
              </a:rPr>
              <a:t>Fixity.</a:t>
            </a:r>
          </a:p>
        </p:txBody>
      </p:sp>
    </p:spTree>
    <p:extLst>
      <p:ext uri="{BB962C8B-B14F-4D97-AF65-F5344CB8AC3E}">
        <p14:creationId xmlns:p14="http://schemas.microsoft.com/office/powerpoint/2010/main" val="2129967546"/>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pic>
        <p:nvPicPr>
          <p:cNvPr id="45" name="Picture 44"/>
          <p:cNvPicPr>
            <a:picLocks noChangeAspect="1"/>
          </p:cNvPicPr>
          <p:nvPr/>
        </p:nvPicPr>
        <p:blipFill>
          <a:blip r:embed="rId3"/>
          <a:stretch>
            <a:fillRect/>
          </a:stretch>
        </p:blipFill>
        <p:spPr>
          <a:xfrm>
            <a:off x="127294" y="808029"/>
            <a:ext cx="8767491" cy="3007649"/>
          </a:xfrm>
          <a:prstGeom prst="rect">
            <a:avLst/>
          </a:prstGeom>
          <a:ln>
            <a:solidFill>
              <a:schemeClr val="tx1"/>
            </a:solidFill>
          </a:ln>
          <a:effectLst>
            <a:outerShdw blurRad="50800" dist="38100" dir="2700000" algn="tl" rotWithShape="0">
              <a:prstClr val="black">
                <a:alpha val="40000"/>
              </a:prstClr>
            </a:outerShdw>
          </a:effectLst>
        </p:spPr>
      </p:pic>
      <p:sp>
        <p:nvSpPr>
          <p:cNvPr id="23" name="Shape 23"/>
          <p:cNvSpPr txBox="1">
            <a:spLocks noGrp="1"/>
          </p:cNvSpPr>
          <p:nvPr>
            <p:ph type="ctrTitle"/>
          </p:nvPr>
        </p:nvSpPr>
        <p:spPr>
          <a:xfrm>
            <a:off x="-357778" y="134256"/>
            <a:ext cx="7241177" cy="528447"/>
          </a:xfrm>
          <a:prstGeom prst="rect">
            <a:avLst/>
          </a:prstGeom>
          <a:effectLst/>
        </p:spPr>
        <p:txBody>
          <a:bodyPr lIns="91425" tIns="91425" rIns="91425" bIns="91425" anchor="b" anchorCtr="0">
            <a:noAutofit/>
          </a:bodyPr>
          <a:lstStyle/>
          <a:p>
            <a:pPr algn="l"/>
            <a:r>
              <a:rPr lang="en" sz="2800" dirty="0">
                <a:solidFill>
                  <a:srgbClr val="C00000"/>
                </a:solidFill>
                <a:latin typeface="Calibri"/>
              </a:rPr>
              <a:t>WTW – Spreadsheet</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3257007" y="131313"/>
            <a:ext cx="5808616" cy="383319"/>
            <a:chOff x="114298" y="3892527"/>
            <a:chExt cx="8915401" cy="406457"/>
          </a:xfrm>
          <a:effectLst/>
        </p:grpSpPr>
        <p:pic>
          <p:nvPicPr>
            <p:cNvPr id="32" name="Picture 31" title="Multi-colored ba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98" y="3892527"/>
              <a:ext cx="8915401" cy="406457"/>
            </a:xfrm>
            <a:prstGeom prst="rect">
              <a:avLst/>
            </a:prstGeom>
            <a:ln w="28575">
              <a:solidFill>
                <a:schemeClr val="tx1"/>
              </a:solidFill>
            </a:ln>
            <a:effectLst>
              <a:outerShdw blurRad="50800" dist="38100" dir="2700000" algn="tl" rotWithShape="0">
                <a:prstClr val="black">
                  <a:alpha val="40000"/>
                </a:prstClr>
              </a:outerShdw>
            </a:effectLst>
          </p:spPr>
        </p:pic>
        <p:sp>
          <p:nvSpPr>
            <p:cNvPr id="33" name="TextBox 32"/>
            <p:cNvSpPr txBox="1"/>
            <p:nvPr/>
          </p:nvSpPr>
          <p:spPr>
            <a:xfrm>
              <a:off x="454469" y="3939179"/>
              <a:ext cx="832144"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Ingest</a:t>
              </a:r>
            </a:p>
          </p:txBody>
        </p:sp>
        <p:sp>
          <p:nvSpPr>
            <p:cNvPr id="34" name="TextBox 33"/>
            <p:cNvSpPr txBox="1"/>
            <p:nvPr/>
          </p:nvSpPr>
          <p:spPr>
            <a:xfrm>
              <a:off x="1861234" y="3944462"/>
              <a:ext cx="1346603"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Processing</a:t>
              </a:r>
            </a:p>
          </p:txBody>
        </p:sp>
        <p:sp>
          <p:nvSpPr>
            <p:cNvPr id="35" name="TextBox 34"/>
            <p:cNvSpPr txBox="1"/>
            <p:nvPr/>
          </p:nvSpPr>
          <p:spPr>
            <a:xfrm>
              <a:off x="3336552" y="3941867"/>
              <a:ext cx="950432"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Access</a:t>
              </a:r>
            </a:p>
          </p:txBody>
        </p:sp>
        <p:sp>
          <p:nvSpPr>
            <p:cNvPr id="36" name="TextBox 35"/>
            <p:cNvSpPr txBox="1"/>
            <p:nvPr/>
          </p:nvSpPr>
          <p:spPr>
            <a:xfrm>
              <a:off x="4451779" y="3944461"/>
              <a:ext cx="997372"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Storage</a:t>
              </a:r>
            </a:p>
          </p:txBody>
        </p:sp>
        <p:sp>
          <p:nvSpPr>
            <p:cNvPr id="37" name="TextBox 36"/>
            <p:cNvSpPr txBox="1"/>
            <p:nvPr/>
          </p:nvSpPr>
          <p:spPr>
            <a:xfrm>
              <a:off x="5963426" y="3941867"/>
              <a:ext cx="1483664"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Maintenance</a:t>
              </a:r>
            </a:p>
          </p:txBody>
        </p:sp>
        <p:sp>
          <p:nvSpPr>
            <p:cNvPr id="38" name="TextBox 37"/>
            <p:cNvSpPr txBox="1"/>
            <p:nvPr/>
          </p:nvSpPr>
          <p:spPr>
            <a:xfrm>
              <a:off x="7658018" y="3923303"/>
              <a:ext cx="800180"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Other</a:t>
              </a:r>
            </a:p>
          </p:txBody>
        </p:sp>
      </p:grpSp>
      <p:sp>
        <p:nvSpPr>
          <p:cNvPr id="10" name="Rounded Rectangle 9"/>
          <p:cNvSpPr/>
          <p:nvPr/>
        </p:nvSpPr>
        <p:spPr>
          <a:xfrm>
            <a:off x="3082407" y="40109"/>
            <a:ext cx="1594096" cy="552073"/>
          </a:xfrm>
          <a:prstGeom prst="roundRect">
            <a:avLst/>
          </a:prstGeom>
          <a:solidFill>
            <a:schemeClr val="tx2">
              <a:alpha val="48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356388" y="4216356"/>
            <a:ext cx="2589193" cy="369332"/>
          </a:xfrm>
          <a:prstGeom prst="rect">
            <a:avLst/>
          </a:prstGeom>
          <a:ln w="22225">
            <a:solidFill>
              <a:schemeClr val="tx1"/>
            </a:solidFill>
          </a:ln>
          <a:effectLst/>
        </p:spPr>
        <p:txBody>
          <a:bodyPr wrap="square">
            <a:spAutoFit/>
          </a:bodyPr>
          <a:lstStyle/>
          <a:p>
            <a:r>
              <a:rPr lang="en-US" sz="1800" dirty="0">
                <a:latin typeface="Calibri" panose="020F0502020204030204" pitchFamily="34" charset="0"/>
              </a:rPr>
              <a:t>Now we can fill </a:t>
            </a:r>
            <a:r>
              <a:rPr lang="en-US" sz="1800" dirty="0" smtClean="0">
                <a:latin typeface="Calibri" panose="020F0502020204030204" pitchFamily="34" charset="0"/>
              </a:rPr>
              <a:t>these in!</a:t>
            </a:r>
            <a:endParaRPr lang="en-US" sz="1800" dirty="0">
              <a:latin typeface="Calibri" panose="020F0502020204030204" pitchFamily="34" charset="0"/>
            </a:endParaRPr>
          </a:p>
        </p:txBody>
      </p:sp>
      <p:sp>
        <p:nvSpPr>
          <p:cNvPr id="22" name="Rounded Rectangle 21"/>
          <p:cNvSpPr/>
          <p:nvPr/>
        </p:nvSpPr>
        <p:spPr>
          <a:xfrm>
            <a:off x="4873465" y="1645919"/>
            <a:ext cx="3948318" cy="86214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V="1">
            <a:off x="6653349" y="2508068"/>
            <a:ext cx="0" cy="1708288"/>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173047"/>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Walk The Workflow</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1000" y="683671"/>
            <a:ext cx="7822474" cy="4247317"/>
          </a:xfrm>
          <a:prstGeom prst="rect">
            <a:avLst/>
          </a:prstGeom>
          <a:noFill/>
        </p:spPr>
        <p:txBody>
          <a:bodyPr wrap="square" rtlCol="0">
            <a:spAutoFit/>
          </a:bodyPr>
          <a:lstStyle/>
          <a:p>
            <a:pPr marL="342900" indent="-342900">
              <a:lnSpc>
                <a:spcPct val="150000"/>
              </a:lnSpc>
              <a:buFont typeface="+mj-lt"/>
              <a:buAutoNum type="arabicPeriod"/>
            </a:pPr>
            <a:r>
              <a:rPr lang="en-US" dirty="0">
                <a:latin typeface="Calibri" panose="020F0502020204030204" pitchFamily="34" charset="0"/>
              </a:rPr>
              <a:t>Begin an Inventory </a:t>
            </a:r>
            <a:r>
              <a:rPr lang="en-US" b="1" dirty="0">
                <a:solidFill>
                  <a:srgbClr val="C00000"/>
                </a:solidFill>
                <a:latin typeface="Calibri" panose="020F0502020204030204" pitchFamily="34" charset="0"/>
              </a:rPr>
              <a:t>Spreadsheet.</a:t>
            </a:r>
          </a:p>
          <a:p>
            <a:pPr marL="342900" indent="-342900">
              <a:lnSpc>
                <a:spcPct val="150000"/>
              </a:lnSpc>
              <a:buFont typeface="+mj-lt"/>
              <a:buAutoNum type="arabicPeriod"/>
            </a:pPr>
            <a:r>
              <a:rPr lang="en-US" dirty="0">
                <a:latin typeface="Calibri" panose="020F0502020204030204" pitchFamily="34" charset="0"/>
              </a:rPr>
              <a:t>Our PC has a CD drive, so we’ll start with those while we look for a working floppy drive.</a:t>
            </a:r>
          </a:p>
          <a:p>
            <a:pPr marL="342900" indent="-342900">
              <a:lnSpc>
                <a:spcPct val="150000"/>
              </a:lnSpc>
              <a:buFont typeface="+mj-lt"/>
              <a:buAutoNum type="arabicPeriod"/>
            </a:pPr>
            <a:r>
              <a:rPr lang="en-US" dirty="0">
                <a:latin typeface="Calibri" panose="020F0502020204030204" pitchFamily="34" charset="0"/>
              </a:rPr>
              <a:t>Run </a:t>
            </a:r>
            <a:r>
              <a:rPr lang="en-US" b="1" dirty="0" err="1">
                <a:solidFill>
                  <a:srgbClr val="C00000"/>
                </a:solidFill>
                <a:latin typeface="Calibri" panose="020F0502020204030204" pitchFamily="34" charset="0"/>
              </a:rPr>
              <a:t>DataAccessioner</a:t>
            </a:r>
            <a:r>
              <a:rPr lang="en-US" b="1" dirty="0">
                <a:solidFill>
                  <a:srgbClr val="C00000"/>
                </a:solidFill>
                <a:latin typeface="Calibri" panose="020F0502020204030204" pitchFamily="34" charset="0"/>
              </a:rPr>
              <a:t>.</a:t>
            </a:r>
            <a:r>
              <a:rPr lang="en-US" dirty="0">
                <a:latin typeface="Calibri" panose="020F0502020204030204" pitchFamily="34" charset="0"/>
              </a:rPr>
              <a:t/>
            </a:r>
            <a:br>
              <a:rPr lang="en-US" dirty="0">
                <a:latin typeface="Calibri" panose="020F0502020204030204" pitchFamily="34" charset="0"/>
              </a:rPr>
            </a:br>
            <a:r>
              <a:rPr lang="en-US" i="1" dirty="0">
                <a:latin typeface="Calibri" panose="020F0502020204030204" pitchFamily="34" charset="0"/>
              </a:rPr>
              <a:t>	Creates basic preservation metadata files in XML for you!</a:t>
            </a:r>
            <a:br>
              <a:rPr lang="en-US" i="1" dirty="0">
                <a:latin typeface="Calibri" panose="020F0502020204030204" pitchFamily="34" charset="0"/>
              </a:rPr>
            </a:br>
            <a:r>
              <a:rPr lang="en-US" i="1" dirty="0">
                <a:latin typeface="Calibri" panose="020F0502020204030204" pitchFamily="34" charset="0"/>
              </a:rPr>
              <a:t>	Allows us to add descriptive metadata.</a:t>
            </a:r>
            <a:br>
              <a:rPr lang="en-US" i="1" dirty="0">
                <a:latin typeface="Calibri" panose="020F0502020204030204" pitchFamily="34" charset="0"/>
              </a:rPr>
            </a:br>
            <a:r>
              <a:rPr lang="en-US" i="1" dirty="0">
                <a:latin typeface="Calibri" panose="020F0502020204030204" pitchFamily="34" charset="0"/>
              </a:rPr>
              <a:t>	Moves everything to a stable carrier (The Archives has a network drive…we’ll put stuff there)</a:t>
            </a:r>
            <a:r>
              <a:rPr lang="en-US" dirty="0">
                <a:latin typeface="Calibri" panose="020F0502020204030204" pitchFamily="34" charset="0"/>
              </a:rPr>
              <a:t>.</a:t>
            </a:r>
          </a:p>
          <a:p>
            <a:pPr marL="342900" indent="-342900">
              <a:lnSpc>
                <a:spcPct val="150000"/>
              </a:lnSpc>
              <a:buFont typeface="+mj-lt"/>
              <a:buAutoNum type="arabicPeriod"/>
            </a:pPr>
            <a:r>
              <a:rPr lang="en-US" dirty="0">
                <a:solidFill>
                  <a:schemeClr val="tx1"/>
                </a:solidFill>
                <a:latin typeface="Calibri" panose="020F0502020204030204" pitchFamily="34" charset="0"/>
              </a:rPr>
              <a:t>Make an Access Copy from the Master Copy.</a:t>
            </a:r>
          </a:p>
          <a:p>
            <a:pPr marL="342900" indent="-342900">
              <a:lnSpc>
                <a:spcPct val="150000"/>
              </a:lnSpc>
              <a:buFont typeface="+mj-lt"/>
              <a:buAutoNum type="arabicPeriod"/>
            </a:pPr>
            <a:r>
              <a:rPr lang="en-US" dirty="0">
                <a:solidFill>
                  <a:schemeClr val="tx1"/>
                </a:solidFill>
                <a:latin typeface="Calibri" panose="020F0502020204030204" pitchFamily="34" charset="0"/>
              </a:rPr>
              <a:t>Run the </a:t>
            </a:r>
            <a:r>
              <a:rPr lang="en" b="1" dirty="0">
                <a:solidFill>
                  <a:srgbClr val="C00000"/>
                </a:solidFill>
                <a:latin typeface="Calibri" panose="020F0502020204030204" pitchFamily="34" charset="0"/>
              </a:rPr>
              <a:t>DA: Metadata Transformer Tool</a:t>
            </a:r>
            <a:r>
              <a:rPr lang="en" dirty="0">
                <a:latin typeface="Calibri" panose="020F0502020204030204" pitchFamily="34" charset="0"/>
              </a:rPr>
              <a:t> to make sense of the XML.</a:t>
            </a:r>
            <a:endParaRPr lang="en-US" dirty="0">
              <a:solidFill>
                <a:schemeClr val="tx1"/>
              </a:solidFill>
              <a:latin typeface="Calibri" panose="020F0502020204030204" pitchFamily="34" charset="0"/>
            </a:endParaRPr>
          </a:p>
          <a:p>
            <a:pPr marL="342900" indent="-342900">
              <a:lnSpc>
                <a:spcPct val="150000"/>
              </a:lnSpc>
              <a:buFont typeface="+mj-lt"/>
              <a:buAutoNum type="arabicPeriod"/>
            </a:pPr>
            <a:r>
              <a:rPr lang="en-US" dirty="0">
                <a:solidFill>
                  <a:schemeClr val="tx1"/>
                </a:solidFill>
                <a:latin typeface="Calibri" panose="020F0502020204030204" pitchFamily="34" charset="0"/>
              </a:rPr>
              <a:t>Continue populating the Inventory </a:t>
            </a:r>
            <a:r>
              <a:rPr lang="en-US" dirty="0">
                <a:solidFill>
                  <a:srgbClr val="C00000"/>
                </a:solidFill>
                <a:latin typeface="Calibri" panose="020F0502020204030204" pitchFamily="34" charset="0"/>
              </a:rPr>
              <a:t>Spreadsheet.</a:t>
            </a:r>
          </a:p>
          <a:p>
            <a:pPr marL="342900" indent="-342900">
              <a:lnSpc>
                <a:spcPct val="150000"/>
              </a:lnSpc>
              <a:buFont typeface="+mj-lt"/>
              <a:buAutoNum type="arabicPeriod"/>
            </a:pPr>
            <a:r>
              <a:rPr lang="en-US" sz="2000" b="1" dirty="0">
                <a:solidFill>
                  <a:schemeClr val="tx1"/>
                </a:solidFill>
                <a:latin typeface="Calibri" panose="020F0502020204030204" pitchFamily="34" charset="0"/>
              </a:rPr>
              <a:t>Once you’ve grabbed everything you can, place everything in standards-based packages using </a:t>
            </a:r>
            <a:r>
              <a:rPr lang="en-US" sz="2000" b="1" dirty="0">
                <a:solidFill>
                  <a:srgbClr val="C00000"/>
                </a:solidFill>
                <a:latin typeface="Calibri" panose="020F0502020204030204" pitchFamily="34" charset="0"/>
              </a:rPr>
              <a:t>Bagger.</a:t>
            </a:r>
          </a:p>
          <a:p>
            <a:pPr marL="342900" indent="-342900">
              <a:lnSpc>
                <a:spcPct val="150000"/>
              </a:lnSpc>
              <a:buFont typeface="+mj-lt"/>
              <a:buAutoNum type="arabicPeriod"/>
            </a:pPr>
            <a:r>
              <a:rPr lang="en-US" dirty="0">
                <a:solidFill>
                  <a:schemeClr val="tx1"/>
                </a:solidFill>
                <a:latin typeface="Calibri" panose="020F0502020204030204" pitchFamily="34" charset="0"/>
              </a:rPr>
              <a:t>Setup the ongoing fixity monitoring of the Bags using </a:t>
            </a:r>
            <a:r>
              <a:rPr lang="en-US" b="1" dirty="0">
                <a:solidFill>
                  <a:srgbClr val="C00000"/>
                </a:solidFill>
                <a:latin typeface="Calibri" panose="020F0502020204030204" pitchFamily="34" charset="0"/>
              </a:rPr>
              <a:t>Fixity.</a:t>
            </a:r>
          </a:p>
        </p:txBody>
      </p:sp>
    </p:spTree>
    <p:extLst>
      <p:ext uri="{BB962C8B-B14F-4D97-AF65-F5344CB8AC3E}">
        <p14:creationId xmlns:p14="http://schemas.microsoft.com/office/powerpoint/2010/main" val="1668498401"/>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174171" y="134256"/>
            <a:ext cx="7057570" cy="528447"/>
          </a:xfrm>
          <a:prstGeom prst="rect">
            <a:avLst/>
          </a:prstGeom>
          <a:effectLst/>
        </p:spPr>
        <p:txBody>
          <a:bodyPr lIns="91425" tIns="91425" rIns="91425" bIns="91425" anchor="b" anchorCtr="0">
            <a:noAutofit/>
          </a:bodyPr>
          <a:lstStyle/>
          <a:p>
            <a:pPr algn="l"/>
            <a:r>
              <a:rPr lang="en" sz="3200" dirty="0">
                <a:solidFill>
                  <a:srgbClr val="C00000"/>
                </a:solidFill>
                <a:latin typeface="Calibri"/>
              </a:rPr>
              <a:t>WTW – Bagger</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3257007" y="131313"/>
            <a:ext cx="5808616" cy="383319"/>
            <a:chOff x="114298" y="3892527"/>
            <a:chExt cx="8915401" cy="406457"/>
          </a:xfrm>
          <a:effectLst/>
        </p:grpSpPr>
        <p:pic>
          <p:nvPicPr>
            <p:cNvPr id="32" name="Picture 31" title="Multi-colored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8" y="3892527"/>
              <a:ext cx="8915401" cy="406457"/>
            </a:xfrm>
            <a:prstGeom prst="rect">
              <a:avLst/>
            </a:prstGeom>
            <a:ln w="28575">
              <a:solidFill>
                <a:schemeClr val="tx1"/>
              </a:solidFill>
            </a:ln>
            <a:effectLst>
              <a:outerShdw blurRad="50800" dist="38100" dir="2700000" algn="tl" rotWithShape="0">
                <a:prstClr val="black">
                  <a:alpha val="40000"/>
                </a:prstClr>
              </a:outerShdw>
            </a:effectLst>
          </p:spPr>
        </p:pic>
        <p:sp>
          <p:nvSpPr>
            <p:cNvPr id="33" name="TextBox 32"/>
            <p:cNvSpPr txBox="1"/>
            <p:nvPr/>
          </p:nvSpPr>
          <p:spPr>
            <a:xfrm>
              <a:off x="454469" y="3939179"/>
              <a:ext cx="832144"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Ingest</a:t>
              </a:r>
            </a:p>
          </p:txBody>
        </p:sp>
        <p:sp>
          <p:nvSpPr>
            <p:cNvPr id="34" name="TextBox 33"/>
            <p:cNvSpPr txBox="1"/>
            <p:nvPr/>
          </p:nvSpPr>
          <p:spPr>
            <a:xfrm>
              <a:off x="1861234" y="3944462"/>
              <a:ext cx="1346603"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Processing</a:t>
              </a:r>
            </a:p>
          </p:txBody>
        </p:sp>
        <p:sp>
          <p:nvSpPr>
            <p:cNvPr id="35" name="TextBox 34"/>
            <p:cNvSpPr txBox="1"/>
            <p:nvPr/>
          </p:nvSpPr>
          <p:spPr>
            <a:xfrm>
              <a:off x="3336552" y="3941867"/>
              <a:ext cx="950432"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Access</a:t>
              </a:r>
            </a:p>
          </p:txBody>
        </p:sp>
        <p:sp>
          <p:nvSpPr>
            <p:cNvPr id="36" name="TextBox 35"/>
            <p:cNvSpPr txBox="1"/>
            <p:nvPr/>
          </p:nvSpPr>
          <p:spPr>
            <a:xfrm>
              <a:off x="4451779" y="3944461"/>
              <a:ext cx="997372"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Storage</a:t>
              </a:r>
            </a:p>
          </p:txBody>
        </p:sp>
        <p:sp>
          <p:nvSpPr>
            <p:cNvPr id="37" name="TextBox 36"/>
            <p:cNvSpPr txBox="1"/>
            <p:nvPr/>
          </p:nvSpPr>
          <p:spPr>
            <a:xfrm>
              <a:off x="5963426" y="3941867"/>
              <a:ext cx="1483664"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Maintenance</a:t>
              </a:r>
            </a:p>
          </p:txBody>
        </p:sp>
        <p:sp>
          <p:nvSpPr>
            <p:cNvPr id="38" name="TextBox 37"/>
            <p:cNvSpPr txBox="1"/>
            <p:nvPr/>
          </p:nvSpPr>
          <p:spPr>
            <a:xfrm>
              <a:off x="7658018" y="3923303"/>
              <a:ext cx="800180"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Other</a:t>
              </a:r>
            </a:p>
          </p:txBody>
        </p:sp>
      </p:grpSp>
      <p:sp>
        <p:nvSpPr>
          <p:cNvPr id="10" name="Rounded Rectangle 9"/>
          <p:cNvSpPr/>
          <p:nvPr/>
        </p:nvSpPr>
        <p:spPr>
          <a:xfrm>
            <a:off x="4776181" y="40109"/>
            <a:ext cx="588860" cy="552073"/>
          </a:xfrm>
          <a:prstGeom prst="roundRect">
            <a:avLst/>
          </a:prstGeom>
          <a:solidFill>
            <a:schemeClr val="tx2">
              <a:alpha val="48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838041" y="22382"/>
            <a:ext cx="690465" cy="552073"/>
          </a:xfrm>
          <a:prstGeom prst="roundRect">
            <a:avLst/>
          </a:prstGeom>
          <a:solidFill>
            <a:schemeClr val="tx2">
              <a:alpha val="48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251823" y="820232"/>
            <a:ext cx="8813800" cy="44502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pPr algn="l"/>
            <a:r>
              <a:rPr lang="en-US" sz="2000" b="1" dirty="0">
                <a:solidFill>
                  <a:schemeClr val="tx1"/>
                </a:solidFill>
                <a:latin typeface="Calibri" panose="020F0502020204030204" pitchFamily="34" charset="0"/>
              </a:rPr>
              <a:t>Who developed Bagger? </a:t>
            </a:r>
          </a:p>
          <a:p>
            <a:pPr lvl="1" algn="l"/>
            <a:r>
              <a:rPr lang="en-US" sz="2000" dirty="0">
                <a:solidFill>
                  <a:schemeClr val="tx1"/>
                </a:solidFill>
                <a:latin typeface="Calibri" panose="020F0502020204030204" pitchFamily="34" charset="0"/>
              </a:rPr>
              <a:t>	The Library of Congress</a:t>
            </a:r>
          </a:p>
          <a:p>
            <a:pPr algn="l"/>
            <a:r>
              <a:rPr lang="en-US" sz="2000" b="1" dirty="0">
                <a:solidFill>
                  <a:schemeClr val="tx1"/>
                </a:solidFill>
                <a:latin typeface="Calibri" panose="020F0502020204030204" pitchFamily="34" charset="0"/>
              </a:rPr>
              <a:t>What is Bagger?</a:t>
            </a:r>
          </a:p>
          <a:p>
            <a:pPr lvl="1" algn="l"/>
            <a:r>
              <a:rPr lang="en-US" sz="2000" dirty="0">
                <a:solidFill>
                  <a:schemeClr val="tx1"/>
                </a:solidFill>
                <a:latin typeface="Calibri" panose="020F0502020204030204" pitchFamily="34" charset="0"/>
              </a:rPr>
              <a:t>	It is a digital records packaging and validation tool based on the 	</a:t>
            </a:r>
            <a:r>
              <a:rPr lang="en-US" sz="2000" dirty="0" err="1">
                <a:solidFill>
                  <a:schemeClr val="tx1"/>
                </a:solidFill>
                <a:latin typeface="Calibri" panose="020F0502020204030204" pitchFamily="34" charset="0"/>
              </a:rPr>
              <a:t>BagIt</a:t>
            </a:r>
            <a:r>
              <a:rPr lang="en-US" sz="2000" dirty="0">
                <a:solidFill>
                  <a:schemeClr val="tx1"/>
                </a:solidFill>
                <a:latin typeface="Calibri" panose="020F0502020204030204" pitchFamily="34" charset="0"/>
              </a:rPr>
              <a:t> specification. </a:t>
            </a:r>
          </a:p>
          <a:p>
            <a:pPr algn="l"/>
            <a:r>
              <a:rPr lang="en-US" sz="2000" b="1" dirty="0" smtClean="0">
                <a:solidFill>
                  <a:schemeClr val="tx1"/>
                </a:solidFill>
                <a:latin typeface="Calibri" panose="020F0502020204030204" pitchFamily="34" charset="0"/>
              </a:rPr>
              <a:t>How </a:t>
            </a:r>
            <a:r>
              <a:rPr lang="en-US" sz="2000" b="1" dirty="0">
                <a:solidFill>
                  <a:schemeClr val="tx1"/>
                </a:solidFill>
                <a:latin typeface="Calibri" panose="020F0502020204030204" pitchFamily="34" charset="0"/>
              </a:rPr>
              <a:t>does Bagger work?</a:t>
            </a:r>
          </a:p>
          <a:p>
            <a:pPr lvl="1" algn="l"/>
            <a:r>
              <a:rPr lang="en-US" sz="2000" dirty="0">
                <a:solidFill>
                  <a:schemeClr val="tx1"/>
                </a:solidFill>
                <a:latin typeface="Calibri" panose="020F0502020204030204" pitchFamily="34" charset="0"/>
              </a:rPr>
              <a:t>	</a:t>
            </a:r>
            <a:r>
              <a:rPr lang="en-US" sz="2000" dirty="0" smtClean="0">
                <a:solidFill>
                  <a:schemeClr val="tx1"/>
                </a:solidFill>
                <a:latin typeface="Calibri" panose="020F0502020204030204" pitchFamily="34" charset="0"/>
              </a:rPr>
              <a:t> - It </a:t>
            </a:r>
            <a:r>
              <a:rPr lang="en-US" sz="2000" dirty="0">
                <a:solidFill>
                  <a:schemeClr val="tx1"/>
                </a:solidFill>
                <a:latin typeface="Calibri" panose="020F0502020204030204" pitchFamily="34" charset="0"/>
              </a:rPr>
              <a:t>allows creators and recipients of </a:t>
            </a:r>
            <a:r>
              <a:rPr lang="en-US" sz="2000" dirty="0" err="1">
                <a:solidFill>
                  <a:schemeClr val="tx1"/>
                </a:solidFill>
                <a:latin typeface="Calibri" panose="020F0502020204030204" pitchFamily="34" charset="0"/>
              </a:rPr>
              <a:t>BagIt</a:t>
            </a:r>
            <a:r>
              <a:rPr lang="en-US" sz="2000" dirty="0">
                <a:solidFill>
                  <a:schemeClr val="tx1"/>
                </a:solidFill>
                <a:latin typeface="Calibri" panose="020F0502020204030204" pitchFamily="34" charset="0"/>
              </a:rPr>
              <a:t> packages to </a:t>
            </a:r>
            <a:r>
              <a:rPr lang="en-US" sz="2000" b="1" dirty="0">
                <a:solidFill>
                  <a:srgbClr val="C00000"/>
                </a:solidFill>
                <a:latin typeface="Calibri" panose="020F0502020204030204" pitchFamily="34" charset="0"/>
              </a:rPr>
              <a:t>verify</a:t>
            </a:r>
            <a:r>
              <a:rPr lang="en-US" sz="2000" dirty="0">
                <a:solidFill>
                  <a:schemeClr val="tx1"/>
                </a:solidFill>
                <a:latin typeface="Calibri" panose="020F0502020204030204" pitchFamily="34" charset="0"/>
              </a:rPr>
              <a:t> that the 		</a:t>
            </a:r>
            <a:r>
              <a:rPr lang="en-US" sz="2000" dirty="0" smtClean="0">
                <a:solidFill>
                  <a:schemeClr val="tx1"/>
                </a:solidFill>
                <a:latin typeface="Calibri" panose="020F0502020204030204" pitchFamily="34" charset="0"/>
              </a:rPr>
              <a:t>   files </a:t>
            </a:r>
            <a:r>
              <a:rPr lang="en-US" sz="2000" dirty="0">
                <a:solidFill>
                  <a:schemeClr val="tx1"/>
                </a:solidFill>
                <a:latin typeface="Calibri" panose="020F0502020204030204" pitchFamily="34" charset="0"/>
              </a:rPr>
              <a:t>in the bag that was sent and received are </a:t>
            </a:r>
            <a:r>
              <a:rPr lang="en-US" sz="2000" b="1" dirty="0">
                <a:solidFill>
                  <a:srgbClr val="C00000"/>
                </a:solidFill>
                <a:latin typeface="Calibri" panose="020F0502020204030204" pitchFamily="34" charset="0"/>
              </a:rPr>
              <a:t>complete </a:t>
            </a:r>
            <a:r>
              <a:rPr lang="en-US" sz="2000" b="1" dirty="0" smtClean="0">
                <a:solidFill>
                  <a:srgbClr val="C00000"/>
                </a:solidFill>
                <a:latin typeface="Calibri" panose="020F0502020204030204" pitchFamily="34" charset="0"/>
              </a:rPr>
              <a:t>and </a:t>
            </a:r>
            <a:r>
              <a:rPr lang="en-US" sz="2000" b="1" dirty="0">
                <a:solidFill>
                  <a:srgbClr val="C00000"/>
                </a:solidFill>
                <a:latin typeface="Calibri" panose="020F0502020204030204" pitchFamily="34" charset="0"/>
              </a:rPr>
              <a:t>valid</a:t>
            </a:r>
            <a:r>
              <a:rPr lang="en-US" sz="2000" dirty="0">
                <a:solidFill>
                  <a:schemeClr val="tx1"/>
                </a:solidFill>
                <a:latin typeface="Calibri" panose="020F0502020204030204" pitchFamily="34" charset="0"/>
              </a:rPr>
              <a:t>.  </a:t>
            </a:r>
            <a:r>
              <a:rPr lang="en-US" sz="2000" dirty="0" smtClean="0">
                <a:solidFill>
                  <a:schemeClr val="tx1"/>
                </a:solidFill>
                <a:latin typeface="Calibri" panose="020F0502020204030204" pitchFamily="34" charset="0"/>
              </a:rPr>
              <a:t/>
            </a:r>
            <a:br>
              <a:rPr lang="en-US" sz="2000" dirty="0" smtClean="0">
                <a:solidFill>
                  <a:schemeClr val="tx1"/>
                </a:solidFill>
                <a:latin typeface="Calibri" panose="020F0502020204030204" pitchFamily="34" charset="0"/>
              </a:rPr>
            </a:br>
            <a:endParaRPr lang="en-US" sz="2000" dirty="0">
              <a:solidFill>
                <a:schemeClr val="tx1"/>
              </a:solidFill>
              <a:latin typeface="Calibri" panose="020F0502020204030204" pitchFamily="34" charset="0"/>
            </a:endParaRPr>
          </a:p>
          <a:p>
            <a:pPr lvl="1" algn="l"/>
            <a:r>
              <a:rPr lang="en-US" sz="2000" dirty="0">
                <a:solidFill>
                  <a:schemeClr val="tx1"/>
                </a:solidFill>
                <a:latin typeface="Calibri" panose="020F0502020204030204" pitchFamily="34" charset="0"/>
              </a:rPr>
              <a:t>	</a:t>
            </a:r>
            <a:r>
              <a:rPr lang="en-US" sz="2000" dirty="0" smtClean="0">
                <a:solidFill>
                  <a:schemeClr val="tx1"/>
                </a:solidFill>
                <a:latin typeface="Calibri" panose="020F0502020204030204" pitchFamily="34" charset="0"/>
              </a:rPr>
              <a:t>- Creates </a:t>
            </a:r>
            <a:r>
              <a:rPr lang="en-US" sz="2000" dirty="0">
                <a:solidFill>
                  <a:schemeClr val="tx1"/>
                </a:solidFill>
                <a:latin typeface="Calibri" panose="020F0502020204030204" pitchFamily="34" charset="0"/>
              </a:rPr>
              <a:t>m</a:t>
            </a:r>
            <a:r>
              <a:rPr lang="en-US" sz="2000" dirty="0" smtClean="0">
                <a:solidFill>
                  <a:schemeClr val="tx1"/>
                </a:solidFill>
                <a:latin typeface="Calibri" panose="020F0502020204030204" pitchFamily="34" charset="0"/>
              </a:rPr>
              <a:t>anifests </a:t>
            </a:r>
            <a:r>
              <a:rPr lang="en-US" sz="2000" dirty="0">
                <a:solidFill>
                  <a:schemeClr val="tx1"/>
                </a:solidFill>
                <a:latin typeface="Calibri" panose="020F0502020204030204" pitchFamily="34" charset="0"/>
              </a:rPr>
              <a:t>of the files that </a:t>
            </a:r>
            <a:r>
              <a:rPr lang="en-US" sz="2000" dirty="0" smtClean="0">
                <a:solidFill>
                  <a:schemeClr val="tx1"/>
                </a:solidFill>
                <a:latin typeface="Calibri" panose="020F0502020204030204" pitchFamily="34" charset="0"/>
              </a:rPr>
              <a:t>are located in </a:t>
            </a:r>
            <a:r>
              <a:rPr lang="en-US" sz="2000" dirty="0">
                <a:solidFill>
                  <a:schemeClr val="tx1"/>
                </a:solidFill>
                <a:latin typeface="Calibri" panose="020F0502020204030204" pitchFamily="34" charset="0"/>
              </a:rPr>
              <a:t>the bag and their </a:t>
            </a:r>
            <a:r>
              <a:rPr lang="en-US" sz="2000" dirty="0" smtClean="0">
                <a:solidFill>
                  <a:schemeClr val="tx1"/>
                </a:solidFill>
                <a:latin typeface="Calibri" panose="020F0502020204030204" pitchFamily="34" charset="0"/>
              </a:rPr>
              <a:t>   		   corresponding checksum values</a:t>
            </a:r>
          </a:p>
          <a:p>
            <a:pPr lvl="1" algn="l"/>
            <a:endParaRPr lang="en-US" sz="2000" dirty="0">
              <a:solidFill>
                <a:schemeClr val="tx1"/>
              </a:solidFill>
              <a:latin typeface="Calibri" panose="020F0502020204030204" pitchFamily="34" charset="0"/>
            </a:endParaRPr>
          </a:p>
          <a:p>
            <a:pPr lvl="1" algn="l"/>
            <a:r>
              <a:rPr lang="en-US" sz="2000" dirty="0">
                <a:solidFill>
                  <a:schemeClr val="tx1"/>
                </a:solidFill>
                <a:latin typeface="Calibri" panose="020F0502020204030204" pitchFamily="34" charset="0"/>
              </a:rPr>
              <a:t>	</a:t>
            </a:r>
            <a:r>
              <a:rPr lang="en-US" sz="2000" dirty="0" smtClean="0">
                <a:solidFill>
                  <a:schemeClr val="tx1"/>
                </a:solidFill>
                <a:latin typeface="Calibri" panose="020F0502020204030204" pitchFamily="34" charset="0"/>
              </a:rPr>
              <a:t>- The </a:t>
            </a:r>
            <a:r>
              <a:rPr lang="en-US" sz="2000" dirty="0">
                <a:solidFill>
                  <a:schemeClr val="tx1"/>
                </a:solidFill>
                <a:latin typeface="Calibri" panose="020F0502020204030204" pitchFamily="34" charset="0"/>
              </a:rPr>
              <a:t>recipient uses those manifests to verify the bag and its content. </a:t>
            </a:r>
          </a:p>
        </p:txBody>
      </p:sp>
    </p:spTree>
    <p:extLst>
      <p:ext uri="{BB962C8B-B14F-4D97-AF65-F5344CB8AC3E}">
        <p14:creationId xmlns:p14="http://schemas.microsoft.com/office/powerpoint/2010/main" val="733653627"/>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Walk The Workflow</a:t>
            </a:r>
          </a:p>
        </p:txBody>
      </p:sp>
      <p:sp>
        <p:nvSpPr>
          <p:cNvPr id="4" name="Shape 24"/>
          <p:cNvSpPr txBox="1">
            <a:spLocks/>
          </p:cNvSpPr>
          <p:nvPr/>
        </p:nvSpPr>
        <p:spPr>
          <a:xfrm>
            <a:off x="685800" y="1716063"/>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endParaRPr lang="en-US" sz="1600">
              <a:latin typeface="Calibri"/>
            </a:endParaRPr>
          </a:p>
        </p:txBody>
      </p:sp>
      <p:sp>
        <p:nvSpPr>
          <p:cNvPr id="10" name="TextBox 9"/>
          <p:cNvSpPr txBox="1"/>
          <p:nvPr/>
        </p:nvSpPr>
        <p:spPr>
          <a:xfrm>
            <a:off x="325387" y="856023"/>
            <a:ext cx="7812506" cy="1200329"/>
          </a:xfrm>
          <a:prstGeom prst="rect">
            <a:avLst/>
          </a:prstGeom>
          <a:noFill/>
        </p:spPr>
        <p:txBody>
          <a:bodyPr wrap="square" rtlCol="0" anchor="t">
            <a:spAutoFit/>
          </a:bodyPr>
          <a:lstStyle/>
          <a:p>
            <a:pPr marL="114300" lvl="0"/>
            <a:r>
              <a:rPr lang="en-US" sz="2400" b="1" dirty="0">
                <a:solidFill>
                  <a:srgbClr val="C00000"/>
                </a:solidFill>
                <a:latin typeface="Calibri" panose="020F0502020204030204" pitchFamily="34" charset="0"/>
                <a:cs typeface="Calibri" panose="020F0502020204030204" pitchFamily="34" charset="0"/>
              </a:rPr>
              <a:t>Walk, step-by-step, through an actual workflow for a sample case study, using simple tools on your laptops.</a:t>
            </a:r>
            <a:endParaRPr lang="en" sz="2400" b="1" dirty="0">
              <a:solidFill>
                <a:srgbClr val="C00000"/>
              </a:solidFill>
              <a:latin typeface="Calibri" panose="020F0502020204030204" pitchFamily="34" charset="0"/>
              <a:cs typeface="Calibri" panose="020F0502020204030204" pitchFamily="34" charset="0"/>
            </a:endParaRPr>
          </a:p>
          <a:p>
            <a:pPr marL="114300" lvl="0"/>
            <a:endParaRPr lang="en" sz="2400" b="1" dirty="0">
              <a:solidFill>
                <a:srgbClr val="C00000"/>
              </a:solidFill>
              <a:latin typeface="Calibri" panose="020F0502020204030204" pitchFamily="34" charset="0"/>
              <a:cs typeface="Calibri" panose="020F0502020204030204" pitchFamily="34" charset="0"/>
            </a:endParaRP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88397" y="2281178"/>
            <a:ext cx="8013589" cy="1938992"/>
          </a:xfrm>
          <a:prstGeom prst="rect">
            <a:avLst/>
          </a:prstGeom>
          <a:noFill/>
        </p:spPr>
        <p:txBody>
          <a:bodyPr wrap="square" rtlCol="0" anchor="t">
            <a:spAutoFit/>
          </a:bodyPr>
          <a:lstStyle/>
          <a:p>
            <a:pPr marL="114300"/>
            <a:r>
              <a:rPr lang="en" sz="2000" b="1" dirty="0">
                <a:solidFill>
                  <a:schemeClr val="tx1"/>
                </a:solidFill>
                <a:latin typeface="Calibri" panose="020F0502020204030204" pitchFamily="34" charset="0"/>
                <a:cs typeface="Calibri" panose="020F0502020204030204" pitchFamily="34" charset="0"/>
              </a:rPr>
              <a:t>It’s ok (and important!) to triage what you have now</a:t>
            </a:r>
          </a:p>
          <a:p>
            <a:pPr marL="114300" lvl="0"/>
            <a:endParaRPr lang="en" sz="2000" b="1" dirty="0">
              <a:solidFill>
                <a:schemeClr val="tx1"/>
              </a:solidFill>
              <a:latin typeface="Calibri" panose="020F0502020204030204" pitchFamily="34" charset="0"/>
              <a:cs typeface="Calibri" panose="020F0502020204030204" pitchFamily="34" charset="0"/>
            </a:endParaRPr>
          </a:p>
          <a:p>
            <a:pPr marL="114300" lvl="0"/>
            <a:r>
              <a:rPr lang="en" sz="2000" b="1" dirty="0">
                <a:solidFill>
                  <a:schemeClr val="tx1"/>
                </a:solidFill>
                <a:latin typeface="Calibri" panose="020F0502020204030204" pitchFamily="34" charset="0"/>
                <a:cs typeface="Calibri" panose="020F0502020204030204" pitchFamily="34" charset="0"/>
              </a:rPr>
              <a:t>Remember: It’s a relay….not a marathon</a:t>
            </a:r>
          </a:p>
          <a:p>
            <a:pPr marL="114300" lvl="0"/>
            <a:endParaRPr lang="en" sz="2000" b="1" dirty="0">
              <a:solidFill>
                <a:schemeClr val="tx1"/>
              </a:solidFill>
              <a:latin typeface="Calibri" panose="020F0502020204030204" pitchFamily="34" charset="0"/>
              <a:cs typeface="Calibri" panose="020F0502020204030204" pitchFamily="34" charset="0"/>
            </a:endParaRPr>
          </a:p>
          <a:p>
            <a:pPr marL="114300" lvl="0"/>
            <a:r>
              <a:rPr lang="en" sz="2000" b="1" dirty="0">
                <a:solidFill>
                  <a:schemeClr val="tx1"/>
                </a:solidFill>
                <a:latin typeface="Calibri" panose="020F0502020204030204" pitchFamily="34" charset="0"/>
                <a:cs typeface="Calibri" panose="020F0502020204030204" pitchFamily="34" charset="0"/>
              </a:rPr>
              <a:t>Start with a simple workflow, with the expectation that it WILL change</a:t>
            </a:r>
          </a:p>
          <a:p>
            <a:pPr marL="114300" lvl="0"/>
            <a:endParaRPr lang="en" sz="20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9642692"/>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174171" y="134256"/>
            <a:ext cx="7057570" cy="528447"/>
          </a:xfrm>
          <a:prstGeom prst="rect">
            <a:avLst/>
          </a:prstGeom>
          <a:effectLst/>
        </p:spPr>
        <p:txBody>
          <a:bodyPr lIns="91425" tIns="91425" rIns="91425" bIns="91425" anchor="b" anchorCtr="0">
            <a:noAutofit/>
          </a:bodyPr>
          <a:lstStyle/>
          <a:p>
            <a:pPr algn="l"/>
            <a:r>
              <a:rPr lang="en" sz="3600" dirty="0">
                <a:solidFill>
                  <a:srgbClr val="C00000"/>
                </a:solidFill>
                <a:latin typeface="Calibri"/>
              </a:rPr>
              <a:t>Bags – An Interlude</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txBox="1">
            <a:spLocks/>
          </p:cNvSpPr>
          <p:nvPr/>
        </p:nvSpPr>
        <p:spPr>
          <a:xfrm>
            <a:off x="463675" y="808029"/>
            <a:ext cx="8229600" cy="4077480"/>
          </a:xfrm>
          <a:prstGeom prst="rect">
            <a:avLst/>
          </a:prstGeom>
        </p:spPr>
        <p:txBody>
          <a:bodyPr lIns="91425" tIns="91425" rIns="91425" bIns="91425" anchor="t" anchorCtr="0"/>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pPr algn="l"/>
            <a:r>
              <a:rPr lang="en-US" sz="1800" b="1" dirty="0">
                <a:solidFill>
                  <a:schemeClr val="tx1"/>
                </a:solidFill>
                <a:latin typeface="Calibri" panose="020F0502020204030204" pitchFamily="34" charset="0"/>
              </a:rPr>
              <a:t>What are bags?</a:t>
            </a:r>
          </a:p>
          <a:p>
            <a:pPr lvl="1" algn="l"/>
            <a:r>
              <a:rPr lang="en-US" sz="1800" dirty="0">
                <a:solidFill>
                  <a:schemeClr val="tx1"/>
                </a:solidFill>
                <a:latin typeface="Calibri" panose="020F0502020204030204" pitchFamily="34" charset="0"/>
              </a:rPr>
              <a:t>	Digital collection packed into a directory (the bag) along with a machine-	readable manifest file (the tag) that lists the contents.</a:t>
            </a:r>
            <a:br>
              <a:rPr lang="en-US" sz="1800" dirty="0">
                <a:solidFill>
                  <a:schemeClr val="tx1"/>
                </a:solidFill>
                <a:latin typeface="Calibri" panose="020F0502020204030204" pitchFamily="34" charset="0"/>
              </a:rPr>
            </a:br>
            <a:endParaRPr lang="en-US" sz="1800" dirty="0">
              <a:solidFill>
                <a:schemeClr val="tx1"/>
              </a:solidFill>
              <a:latin typeface="Calibri" panose="020F0502020204030204" pitchFamily="34" charset="0"/>
            </a:endParaRPr>
          </a:p>
          <a:p>
            <a:pPr algn="l"/>
            <a:r>
              <a:rPr lang="en-US" sz="1800" b="1" dirty="0">
                <a:solidFill>
                  <a:schemeClr val="tx1"/>
                </a:solidFill>
                <a:latin typeface="Calibri" panose="020F0502020204030204" pitchFamily="34" charset="0"/>
              </a:rPr>
              <a:t>What can you store in bags?</a:t>
            </a:r>
          </a:p>
          <a:p>
            <a:pPr lvl="1" algn="l"/>
            <a:r>
              <a:rPr lang="en-US" sz="1800" dirty="0">
                <a:solidFill>
                  <a:schemeClr val="tx1"/>
                </a:solidFill>
                <a:latin typeface="Calibri" panose="020F0502020204030204" pitchFamily="34" charset="0"/>
              </a:rPr>
              <a:t>	Documents, pictures, music, movies, folders, etc. Anything digital.</a:t>
            </a:r>
            <a:br>
              <a:rPr lang="en-US" sz="1800" dirty="0">
                <a:solidFill>
                  <a:schemeClr val="tx1"/>
                </a:solidFill>
                <a:latin typeface="Calibri" panose="020F0502020204030204" pitchFamily="34" charset="0"/>
              </a:rPr>
            </a:br>
            <a:endParaRPr lang="en-US" sz="1800" dirty="0">
              <a:solidFill>
                <a:schemeClr val="tx1"/>
              </a:solidFill>
              <a:latin typeface="Calibri" panose="020F0502020204030204" pitchFamily="34" charset="0"/>
            </a:endParaRPr>
          </a:p>
          <a:p>
            <a:pPr algn="l"/>
            <a:r>
              <a:rPr lang="en-US" sz="1800" b="1" dirty="0">
                <a:solidFill>
                  <a:schemeClr val="tx1"/>
                </a:solidFill>
                <a:latin typeface="Calibri" panose="020F0502020204030204" pitchFamily="34" charset="0"/>
              </a:rPr>
              <a:t>What is the purpose of a bag?</a:t>
            </a:r>
            <a:r>
              <a:rPr lang="en-US" sz="1800" dirty="0">
                <a:solidFill>
                  <a:schemeClr val="tx1"/>
                </a:solidFill>
                <a:latin typeface="Calibri" panose="020F0502020204030204" pitchFamily="34" charset="0"/>
              </a:rPr>
              <a:t/>
            </a:r>
            <a:br>
              <a:rPr lang="en-US" sz="1800" dirty="0">
                <a:solidFill>
                  <a:schemeClr val="tx1"/>
                </a:solidFill>
                <a:latin typeface="Calibri" panose="020F0502020204030204" pitchFamily="34" charset="0"/>
              </a:rPr>
            </a:br>
            <a:r>
              <a:rPr lang="en-US" sz="1800" dirty="0">
                <a:solidFill>
                  <a:schemeClr val="tx1"/>
                </a:solidFill>
                <a:latin typeface="Calibri" panose="020F0502020204030204" pitchFamily="34" charset="0"/>
              </a:rPr>
              <a:t>	To allow a sender to prepare a collection to send to a </a:t>
            </a:r>
            <a:r>
              <a:rPr lang="en-US" sz="1800" dirty="0" smtClean="0">
                <a:solidFill>
                  <a:schemeClr val="tx1"/>
                </a:solidFill>
                <a:latin typeface="Calibri" panose="020F0502020204030204" pitchFamily="34" charset="0"/>
              </a:rPr>
              <a:t>recipient* and </a:t>
            </a:r>
            <a:r>
              <a:rPr lang="en-US" sz="1800" dirty="0">
                <a:solidFill>
                  <a:schemeClr val="tx1"/>
                </a:solidFill>
                <a:latin typeface="Calibri" panose="020F0502020204030204" pitchFamily="34" charset="0"/>
              </a:rPr>
              <a:t>allow </a:t>
            </a:r>
            <a:r>
              <a:rPr lang="en-US" sz="1800" dirty="0" smtClean="0">
                <a:solidFill>
                  <a:schemeClr val="tx1"/>
                </a:solidFill>
                <a:latin typeface="Calibri" panose="020F0502020204030204" pitchFamily="34" charset="0"/>
              </a:rPr>
              <a:t>	the </a:t>
            </a:r>
            <a:r>
              <a:rPr lang="en-US" sz="1800" dirty="0">
                <a:solidFill>
                  <a:schemeClr val="tx1"/>
                </a:solidFill>
                <a:latin typeface="Calibri" panose="020F0502020204030204" pitchFamily="34" charset="0"/>
              </a:rPr>
              <a:t>receiver to confirm all received contents</a:t>
            </a:r>
            <a:r>
              <a:rPr lang="en-US" sz="1800" dirty="0" smtClean="0">
                <a:solidFill>
                  <a:schemeClr val="tx1"/>
                </a:solidFill>
                <a:latin typeface="Calibri" panose="020F0502020204030204" pitchFamily="34" charset="0"/>
              </a:rPr>
              <a:t>. </a:t>
            </a:r>
            <a:br>
              <a:rPr lang="en-US" sz="1800" dirty="0" smtClean="0">
                <a:solidFill>
                  <a:schemeClr val="tx1"/>
                </a:solidFill>
                <a:latin typeface="Calibri" panose="020F0502020204030204" pitchFamily="34" charset="0"/>
              </a:rPr>
            </a:br>
            <a:r>
              <a:rPr lang="en-US" sz="1800" dirty="0" smtClean="0">
                <a:solidFill>
                  <a:schemeClr val="tx1"/>
                </a:solidFill>
                <a:latin typeface="Calibri" panose="020F0502020204030204" pitchFamily="34" charset="0"/>
              </a:rPr>
              <a:t>	</a:t>
            </a:r>
            <a:r>
              <a:rPr lang="en-US" sz="1800" i="1" dirty="0" smtClean="0">
                <a:solidFill>
                  <a:schemeClr val="tx1"/>
                </a:solidFill>
                <a:latin typeface="Calibri" panose="020F0502020204030204" pitchFamily="34" charset="0"/>
              </a:rPr>
              <a:t>*the recipient could be future you!</a:t>
            </a:r>
            <a:endParaRPr lang="en-US" sz="1800" i="1" dirty="0">
              <a:solidFill>
                <a:schemeClr val="tx1"/>
              </a:solidFill>
              <a:latin typeface="Calibri" panose="020F0502020204030204" pitchFamily="34" charset="0"/>
            </a:endParaRPr>
          </a:p>
          <a:p>
            <a:pPr algn="l"/>
            <a:endParaRPr lang="en-US" sz="1800" dirty="0">
              <a:solidFill>
                <a:schemeClr val="tx1"/>
              </a:solidFill>
              <a:latin typeface="Calibri" panose="020F0502020204030204" pitchFamily="34" charset="0"/>
            </a:endParaRPr>
          </a:p>
          <a:p>
            <a:pPr algn="l"/>
            <a:r>
              <a:rPr lang="en-US" sz="1800" b="1" dirty="0">
                <a:solidFill>
                  <a:schemeClr val="tx1"/>
                </a:solidFill>
                <a:latin typeface="Calibri" panose="020F0502020204030204" pitchFamily="34" charset="0"/>
              </a:rPr>
              <a:t>Why use bags in digital preservation?</a:t>
            </a:r>
          </a:p>
          <a:p>
            <a:pPr lvl="1" algn="l"/>
            <a:r>
              <a:rPr lang="en-US" sz="1800" dirty="0">
                <a:solidFill>
                  <a:schemeClr val="tx1"/>
                </a:solidFill>
                <a:latin typeface="Calibri" panose="020F0502020204030204" pitchFamily="34" charset="0"/>
              </a:rPr>
              <a:t>	To help alleviate concern regarding the corruption or loss of files during 	transfer of content over a network.</a:t>
            </a:r>
          </a:p>
        </p:txBody>
      </p:sp>
    </p:spTree>
    <p:extLst>
      <p:ext uri="{BB962C8B-B14F-4D97-AF65-F5344CB8AC3E}">
        <p14:creationId xmlns:p14="http://schemas.microsoft.com/office/powerpoint/2010/main" val="2673537183"/>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150446" y="-94914"/>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Walk The Workflow</a:t>
            </a:r>
          </a:p>
        </p:txBody>
      </p:sp>
      <p:cxnSp>
        <p:nvCxnSpPr>
          <p:cNvPr id="3" name="Straight Connector 2"/>
          <p:cNvCxnSpPr/>
          <p:nvPr/>
        </p:nvCxnSpPr>
        <p:spPr>
          <a:xfrm>
            <a:off x="0" y="532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4083" y="475023"/>
            <a:ext cx="9059917" cy="4247317"/>
          </a:xfrm>
          <a:prstGeom prst="rect">
            <a:avLst/>
          </a:prstGeom>
          <a:noFill/>
        </p:spPr>
        <p:txBody>
          <a:bodyPr wrap="square" rtlCol="0">
            <a:spAutoFit/>
          </a:bodyPr>
          <a:lstStyle/>
          <a:p>
            <a:pPr marL="342900" indent="-342900">
              <a:lnSpc>
                <a:spcPct val="150000"/>
              </a:lnSpc>
              <a:buFont typeface="+mj-lt"/>
              <a:buAutoNum type="arabicPeriod"/>
            </a:pPr>
            <a:r>
              <a:rPr lang="en-US" dirty="0">
                <a:latin typeface="Calibri" panose="020F0502020204030204" pitchFamily="34" charset="0"/>
              </a:rPr>
              <a:t>Begin an Inventory </a:t>
            </a:r>
            <a:r>
              <a:rPr lang="en-US" b="1" dirty="0">
                <a:solidFill>
                  <a:srgbClr val="C00000"/>
                </a:solidFill>
                <a:latin typeface="Calibri" panose="020F0502020204030204" pitchFamily="34" charset="0"/>
              </a:rPr>
              <a:t>Spreadsheet.</a:t>
            </a:r>
          </a:p>
          <a:p>
            <a:pPr marL="342900" indent="-342900">
              <a:lnSpc>
                <a:spcPct val="150000"/>
              </a:lnSpc>
              <a:buFont typeface="+mj-lt"/>
              <a:buAutoNum type="arabicPeriod"/>
            </a:pPr>
            <a:r>
              <a:rPr lang="en-US" dirty="0">
                <a:latin typeface="Calibri" panose="020F0502020204030204" pitchFamily="34" charset="0"/>
              </a:rPr>
              <a:t>Our PC has a CD drive, so we’ll start with those while we look for a working floppy drive.</a:t>
            </a:r>
          </a:p>
          <a:p>
            <a:pPr marL="342900" indent="-342900">
              <a:lnSpc>
                <a:spcPct val="150000"/>
              </a:lnSpc>
              <a:buFont typeface="+mj-lt"/>
              <a:buAutoNum type="arabicPeriod"/>
            </a:pPr>
            <a:r>
              <a:rPr lang="en-US" dirty="0">
                <a:latin typeface="Calibri" panose="020F0502020204030204" pitchFamily="34" charset="0"/>
              </a:rPr>
              <a:t>Run </a:t>
            </a:r>
            <a:r>
              <a:rPr lang="en-US" b="1" dirty="0" err="1">
                <a:solidFill>
                  <a:srgbClr val="C00000"/>
                </a:solidFill>
                <a:latin typeface="Calibri" panose="020F0502020204030204" pitchFamily="34" charset="0"/>
              </a:rPr>
              <a:t>DataAccessioner</a:t>
            </a:r>
            <a:r>
              <a:rPr lang="en-US" b="1" dirty="0">
                <a:solidFill>
                  <a:srgbClr val="C00000"/>
                </a:solidFill>
                <a:latin typeface="Calibri" panose="020F0502020204030204" pitchFamily="34" charset="0"/>
              </a:rPr>
              <a:t>.</a:t>
            </a:r>
            <a:r>
              <a:rPr lang="en-US" dirty="0">
                <a:latin typeface="Calibri" panose="020F0502020204030204" pitchFamily="34" charset="0"/>
              </a:rPr>
              <a:t/>
            </a:r>
            <a:br>
              <a:rPr lang="en-US" dirty="0">
                <a:latin typeface="Calibri" panose="020F0502020204030204" pitchFamily="34" charset="0"/>
              </a:rPr>
            </a:br>
            <a:r>
              <a:rPr lang="en-US" i="1" dirty="0">
                <a:latin typeface="Calibri" panose="020F0502020204030204" pitchFamily="34" charset="0"/>
              </a:rPr>
              <a:t>	Creates basic preservation metadata files in XML for you!</a:t>
            </a:r>
            <a:br>
              <a:rPr lang="en-US" i="1" dirty="0">
                <a:latin typeface="Calibri" panose="020F0502020204030204" pitchFamily="34" charset="0"/>
              </a:rPr>
            </a:br>
            <a:r>
              <a:rPr lang="en-US" i="1" dirty="0">
                <a:latin typeface="Calibri" panose="020F0502020204030204" pitchFamily="34" charset="0"/>
              </a:rPr>
              <a:t>	Allows us to add descriptive metadata.</a:t>
            </a:r>
            <a:br>
              <a:rPr lang="en-US" i="1" dirty="0">
                <a:latin typeface="Calibri" panose="020F0502020204030204" pitchFamily="34" charset="0"/>
              </a:rPr>
            </a:br>
            <a:r>
              <a:rPr lang="en-US" i="1" dirty="0">
                <a:latin typeface="Calibri" panose="020F0502020204030204" pitchFamily="34" charset="0"/>
              </a:rPr>
              <a:t>	Moves everything to a stable carrier (The Archives has a network drive…we’ll put stuff there)</a:t>
            </a:r>
            <a:r>
              <a:rPr lang="en-US" dirty="0">
                <a:latin typeface="Calibri" panose="020F0502020204030204" pitchFamily="34" charset="0"/>
              </a:rPr>
              <a:t>.</a:t>
            </a:r>
          </a:p>
          <a:p>
            <a:pPr marL="342900" indent="-342900">
              <a:lnSpc>
                <a:spcPct val="150000"/>
              </a:lnSpc>
              <a:buFont typeface="+mj-lt"/>
              <a:buAutoNum type="arabicPeriod"/>
            </a:pPr>
            <a:r>
              <a:rPr lang="en-US" dirty="0">
                <a:solidFill>
                  <a:schemeClr val="tx1"/>
                </a:solidFill>
                <a:latin typeface="Calibri" panose="020F0502020204030204" pitchFamily="34" charset="0"/>
              </a:rPr>
              <a:t>Make an Access Copy from the Master Copy.</a:t>
            </a:r>
          </a:p>
          <a:p>
            <a:pPr marL="342900" indent="-342900">
              <a:lnSpc>
                <a:spcPct val="150000"/>
              </a:lnSpc>
              <a:buFont typeface="+mj-lt"/>
              <a:buAutoNum type="arabicPeriod"/>
            </a:pPr>
            <a:r>
              <a:rPr lang="en-US" dirty="0">
                <a:solidFill>
                  <a:schemeClr val="tx1"/>
                </a:solidFill>
                <a:latin typeface="Calibri" panose="020F0502020204030204" pitchFamily="34" charset="0"/>
              </a:rPr>
              <a:t>Run the </a:t>
            </a:r>
            <a:r>
              <a:rPr lang="en" b="1" dirty="0">
                <a:solidFill>
                  <a:srgbClr val="C00000"/>
                </a:solidFill>
                <a:latin typeface="Calibri" panose="020F0502020204030204" pitchFamily="34" charset="0"/>
              </a:rPr>
              <a:t>DA: Metadata Transformer Tool</a:t>
            </a:r>
            <a:r>
              <a:rPr lang="en" dirty="0">
                <a:latin typeface="Calibri" panose="020F0502020204030204" pitchFamily="34" charset="0"/>
              </a:rPr>
              <a:t> to make sense of the XML.</a:t>
            </a:r>
            <a:endParaRPr lang="en-US" dirty="0">
              <a:solidFill>
                <a:schemeClr val="tx1"/>
              </a:solidFill>
              <a:latin typeface="Calibri" panose="020F0502020204030204" pitchFamily="34" charset="0"/>
            </a:endParaRPr>
          </a:p>
          <a:p>
            <a:pPr marL="342900" indent="-342900">
              <a:lnSpc>
                <a:spcPct val="150000"/>
              </a:lnSpc>
              <a:buFont typeface="+mj-lt"/>
              <a:buAutoNum type="arabicPeriod"/>
            </a:pPr>
            <a:r>
              <a:rPr lang="en-US" dirty="0">
                <a:solidFill>
                  <a:schemeClr val="tx1"/>
                </a:solidFill>
                <a:latin typeface="Calibri" panose="020F0502020204030204" pitchFamily="34" charset="0"/>
              </a:rPr>
              <a:t>Continue populating the Inventory </a:t>
            </a:r>
            <a:r>
              <a:rPr lang="en-US" dirty="0">
                <a:solidFill>
                  <a:srgbClr val="C00000"/>
                </a:solidFill>
                <a:latin typeface="Calibri" panose="020F0502020204030204" pitchFamily="34" charset="0"/>
              </a:rPr>
              <a:t>Spreadsheet.</a:t>
            </a:r>
          </a:p>
          <a:p>
            <a:pPr marL="342900" indent="-342900">
              <a:lnSpc>
                <a:spcPct val="150000"/>
              </a:lnSpc>
              <a:buFont typeface="+mj-lt"/>
              <a:buAutoNum type="arabicPeriod"/>
            </a:pPr>
            <a:r>
              <a:rPr lang="en-US" sz="1800" b="1" dirty="0">
                <a:solidFill>
                  <a:schemeClr val="tx1"/>
                </a:solidFill>
                <a:latin typeface="Calibri" panose="020F0502020204030204" pitchFamily="34" charset="0"/>
              </a:rPr>
              <a:t>Once you’ve grabbed everything you can, place everything in standards-based packages using </a:t>
            </a:r>
            <a:r>
              <a:rPr lang="en-US" sz="1800" b="1" dirty="0">
                <a:solidFill>
                  <a:srgbClr val="C00000"/>
                </a:solidFill>
                <a:latin typeface="Calibri" panose="020F0502020204030204" pitchFamily="34" charset="0"/>
              </a:rPr>
              <a:t>Bagger.</a:t>
            </a:r>
          </a:p>
          <a:p>
            <a:pPr marL="342900" indent="-342900">
              <a:lnSpc>
                <a:spcPct val="150000"/>
              </a:lnSpc>
              <a:buFont typeface="+mj-lt"/>
              <a:buAutoNum type="arabicPeriod"/>
            </a:pPr>
            <a:r>
              <a:rPr lang="en-US" dirty="0">
                <a:solidFill>
                  <a:schemeClr val="tx1"/>
                </a:solidFill>
                <a:latin typeface="Calibri" panose="020F0502020204030204" pitchFamily="34" charset="0"/>
              </a:rPr>
              <a:t>Setup the ongoing fixity monitoring of the Bags using </a:t>
            </a:r>
            <a:r>
              <a:rPr lang="en-US" b="1" dirty="0">
                <a:solidFill>
                  <a:srgbClr val="C00000"/>
                </a:solidFill>
                <a:latin typeface="Calibri" panose="020F0502020204030204" pitchFamily="34" charset="0"/>
              </a:rPr>
              <a:t>Fixity.</a:t>
            </a:r>
          </a:p>
        </p:txBody>
      </p:sp>
      <p:sp>
        <p:nvSpPr>
          <p:cNvPr id="5" name="Rectangle 4">
            <a:extLst>
              <a:ext uri="{FF2B5EF4-FFF2-40B4-BE49-F238E27FC236}">
                <a16:creationId xmlns="" xmlns:a16="http://schemas.microsoft.com/office/drawing/2014/main" id="{C918B57F-A85E-4067-8096-FDAA749AFFDD}"/>
              </a:ext>
            </a:extLst>
          </p:cNvPr>
          <p:cNvSpPr/>
          <p:nvPr/>
        </p:nvSpPr>
        <p:spPr>
          <a:xfrm>
            <a:off x="4512171" y="4595424"/>
            <a:ext cx="4530229" cy="507831"/>
          </a:xfrm>
          <a:prstGeom prst="rect">
            <a:avLst/>
          </a:prstGeom>
          <a:ln>
            <a:solidFill>
              <a:schemeClr val="tx1"/>
            </a:solidFill>
          </a:ln>
        </p:spPr>
        <p:txBody>
          <a:bodyPr wrap="square">
            <a:spAutoFit/>
          </a:bodyPr>
          <a:lstStyle/>
          <a:p>
            <a:r>
              <a:rPr lang="en-US" sz="1350" b="1" dirty="0" err="1" smtClean="0">
                <a:latin typeface="Calibri" panose="020F0502020204030204" pitchFamily="34" charset="0"/>
                <a:cs typeface="Calibri" panose="020F0502020204030204" pitchFamily="34" charset="0"/>
              </a:rPr>
              <a:t>Digital_POWRR_Workshop_Tools_and_Hands_On_Activities</a:t>
            </a:r>
            <a:r>
              <a:rPr lang="en-US" sz="1350" b="1" dirty="0" smtClean="0">
                <a:latin typeface="Calibri" panose="020F0502020204030204" pitchFamily="34" charset="0"/>
                <a:cs typeface="Calibri" panose="020F0502020204030204" pitchFamily="34" charset="0"/>
              </a:rPr>
              <a:t>\Bagger\bagger-2.7.6\bagger-2.7.6\bin\     </a:t>
            </a:r>
            <a:r>
              <a:rPr lang="en-US" sz="1350" b="1" i="1" dirty="0" smtClean="0">
                <a:latin typeface="Calibri" panose="020F0502020204030204" pitchFamily="34" charset="0"/>
                <a:cs typeface="Calibri" panose="020F0502020204030204" pitchFamily="34" charset="0"/>
              </a:rPr>
              <a:t>bagger.bat</a:t>
            </a:r>
            <a:endParaRPr lang="en-US" sz="135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7996048"/>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Walk The Workflow</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1000" y="810671"/>
            <a:ext cx="7822474" cy="4108817"/>
          </a:xfrm>
          <a:prstGeom prst="rect">
            <a:avLst/>
          </a:prstGeom>
          <a:noFill/>
        </p:spPr>
        <p:txBody>
          <a:bodyPr wrap="square" rtlCol="0">
            <a:spAutoFit/>
          </a:bodyPr>
          <a:lstStyle/>
          <a:p>
            <a:pPr marL="342900" indent="-342900">
              <a:lnSpc>
                <a:spcPct val="150000"/>
              </a:lnSpc>
              <a:buFont typeface="+mj-lt"/>
              <a:buAutoNum type="arabicPeriod"/>
            </a:pPr>
            <a:r>
              <a:rPr lang="en-US" dirty="0">
                <a:latin typeface="Calibri" panose="020F0502020204030204" pitchFamily="34" charset="0"/>
              </a:rPr>
              <a:t>Begin an Inventory </a:t>
            </a:r>
            <a:r>
              <a:rPr lang="en-US" b="1" dirty="0">
                <a:solidFill>
                  <a:srgbClr val="C00000"/>
                </a:solidFill>
                <a:latin typeface="Calibri" panose="020F0502020204030204" pitchFamily="34" charset="0"/>
              </a:rPr>
              <a:t>Spreadsheet.</a:t>
            </a:r>
          </a:p>
          <a:p>
            <a:pPr marL="342900" indent="-342900">
              <a:lnSpc>
                <a:spcPct val="150000"/>
              </a:lnSpc>
              <a:buFont typeface="+mj-lt"/>
              <a:buAutoNum type="arabicPeriod"/>
            </a:pPr>
            <a:r>
              <a:rPr lang="en-US" dirty="0">
                <a:latin typeface="Calibri" panose="020F0502020204030204" pitchFamily="34" charset="0"/>
              </a:rPr>
              <a:t>Our PC has a CD drive, so we’ll start with those while we look for a working floppy drive.</a:t>
            </a:r>
          </a:p>
          <a:p>
            <a:pPr marL="342900" indent="-342900">
              <a:lnSpc>
                <a:spcPct val="150000"/>
              </a:lnSpc>
              <a:buFont typeface="+mj-lt"/>
              <a:buAutoNum type="arabicPeriod"/>
            </a:pPr>
            <a:r>
              <a:rPr lang="en-US" dirty="0">
                <a:latin typeface="Calibri" panose="020F0502020204030204" pitchFamily="34" charset="0"/>
              </a:rPr>
              <a:t>Run </a:t>
            </a:r>
            <a:r>
              <a:rPr lang="en-US" b="1" dirty="0" err="1">
                <a:solidFill>
                  <a:srgbClr val="C00000"/>
                </a:solidFill>
                <a:latin typeface="Calibri" panose="020F0502020204030204" pitchFamily="34" charset="0"/>
              </a:rPr>
              <a:t>DataAccessioner</a:t>
            </a:r>
            <a:r>
              <a:rPr lang="en-US" b="1" dirty="0">
                <a:solidFill>
                  <a:srgbClr val="C00000"/>
                </a:solidFill>
                <a:latin typeface="Calibri" panose="020F0502020204030204" pitchFamily="34" charset="0"/>
              </a:rPr>
              <a:t>.</a:t>
            </a:r>
            <a:r>
              <a:rPr lang="en-US" dirty="0">
                <a:latin typeface="Calibri" panose="020F0502020204030204" pitchFamily="34" charset="0"/>
              </a:rPr>
              <a:t/>
            </a:r>
            <a:br>
              <a:rPr lang="en-US" dirty="0">
                <a:latin typeface="Calibri" panose="020F0502020204030204" pitchFamily="34" charset="0"/>
              </a:rPr>
            </a:br>
            <a:r>
              <a:rPr lang="en-US" i="1" dirty="0">
                <a:latin typeface="Calibri" panose="020F0502020204030204" pitchFamily="34" charset="0"/>
              </a:rPr>
              <a:t>	Creates basic preservation metadata files in XML for you!</a:t>
            </a:r>
            <a:br>
              <a:rPr lang="en-US" i="1" dirty="0">
                <a:latin typeface="Calibri" panose="020F0502020204030204" pitchFamily="34" charset="0"/>
              </a:rPr>
            </a:br>
            <a:r>
              <a:rPr lang="en-US" i="1" dirty="0">
                <a:latin typeface="Calibri" panose="020F0502020204030204" pitchFamily="34" charset="0"/>
              </a:rPr>
              <a:t>	Allows us to add descriptive metadata.</a:t>
            </a:r>
            <a:br>
              <a:rPr lang="en-US" i="1" dirty="0">
                <a:latin typeface="Calibri" panose="020F0502020204030204" pitchFamily="34" charset="0"/>
              </a:rPr>
            </a:br>
            <a:r>
              <a:rPr lang="en-US" i="1" dirty="0">
                <a:latin typeface="Calibri" panose="020F0502020204030204" pitchFamily="34" charset="0"/>
              </a:rPr>
              <a:t>	Moves everything to a stable carrier (The Archives has a network drive…we’ll put stuff there)</a:t>
            </a:r>
            <a:r>
              <a:rPr lang="en-US" dirty="0">
                <a:latin typeface="Calibri" panose="020F0502020204030204" pitchFamily="34" charset="0"/>
              </a:rPr>
              <a:t>.</a:t>
            </a:r>
          </a:p>
          <a:p>
            <a:pPr marL="342900" indent="-342900">
              <a:lnSpc>
                <a:spcPct val="150000"/>
              </a:lnSpc>
              <a:buFont typeface="+mj-lt"/>
              <a:buAutoNum type="arabicPeriod"/>
            </a:pPr>
            <a:r>
              <a:rPr lang="en-US" dirty="0">
                <a:solidFill>
                  <a:schemeClr val="tx1"/>
                </a:solidFill>
                <a:latin typeface="Calibri" panose="020F0502020204030204" pitchFamily="34" charset="0"/>
              </a:rPr>
              <a:t>Make an Access Copy from the Master Copy.</a:t>
            </a:r>
          </a:p>
          <a:p>
            <a:pPr marL="342900" indent="-342900">
              <a:lnSpc>
                <a:spcPct val="150000"/>
              </a:lnSpc>
              <a:buFont typeface="+mj-lt"/>
              <a:buAutoNum type="arabicPeriod"/>
            </a:pPr>
            <a:r>
              <a:rPr lang="en-US" dirty="0">
                <a:solidFill>
                  <a:schemeClr val="tx1"/>
                </a:solidFill>
                <a:latin typeface="Calibri" panose="020F0502020204030204" pitchFamily="34" charset="0"/>
              </a:rPr>
              <a:t>Run the </a:t>
            </a:r>
            <a:r>
              <a:rPr lang="en" b="1" dirty="0">
                <a:solidFill>
                  <a:srgbClr val="C00000"/>
                </a:solidFill>
                <a:latin typeface="Calibri" panose="020F0502020204030204" pitchFamily="34" charset="0"/>
              </a:rPr>
              <a:t>DA: Metadata Transformer Tool</a:t>
            </a:r>
            <a:r>
              <a:rPr lang="en" dirty="0">
                <a:latin typeface="Calibri" panose="020F0502020204030204" pitchFamily="34" charset="0"/>
              </a:rPr>
              <a:t> to make sense of the XML.</a:t>
            </a:r>
            <a:endParaRPr lang="en-US" dirty="0">
              <a:solidFill>
                <a:schemeClr val="tx1"/>
              </a:solidFill>
              <a:latin typeface="Calibri" panose="020F0502020204030204" pitchFamily="34" charset="0"/>
            </a:endParaRPr>
          </a:p>
          <a:p>
            <a:pPr marL="342900" indent="-342900">
              <a:lnSpc>
                <a:spcPct val="150000"/>
              </a:lnSpc>
              <a:buFont typeface="+mj-lt"/>
              <a:buAutoNum type="arabicPeriod"/>
            </a:pPr>
            <a:r>
              <a:rPr lang="en-US" dirty="0">
                <a:solidFill>
                  <a:schemeClr val="tx1"/>
                </a:solidFill>
                <a:latin typeface="Calibri" panose="020F0502020204030204" pitchFamily="34" charset="0"/>
              </a:rPr>
              <a:t>Continue populating the Inventory </a:t>
            </a:r>
            <a:r>
              <a:rPr lang="en-US" dirty="0">
                <a:solidFill>
                  <a:srgbClr val="C00000"/>
                </a:solidFill>
                <a:latin typeface="Calibri" panose="020F0502020204030204" pitchFamily="34" charset="0"/>
              </a:rPr>
              <a:t>Spreadsheet.</a:t>
            </a:r>
          </a:p>
          <a:p>
            <a:pPr marL="342900" indent="-342900">
              <a:lnSpc>
                <a:spcPct val="150000"/>
              </a:lnSpc>
              <a:buFont typeface="+mj-lt"/>
              <a:buAutoNum type="arabicPeriod"/>
            </a:pPr>
            <a:r>
              <a:rPr lang="en-US" dirty="0">
                <a:solidFill>
                  <a:schemeClr val="tx1"/>
                </a:solidFill>
                <a:latin typeface="Calibri" panose="020F0502020204030204" pitchFamily="34" charset="0"/>
              </a:rPr>
              <a:t>Once you’ve grabbed everything you can, place everything in standards-based packages using </a:t>
            </a:r>
            <a:r>
              <a:rPr lang="en-US" dirty="0">
                <a:solidFill>
                  <a:srgbClr val="C00000"/>
                </a:solidFill>
                <a:latin typeface="Calibri" panose="020F0502020204030204" pitchFamily="34" charset="0"/>
              </a:rPr>
              <a:t>Bagger.</a:t>
            </a:r>
          </a:p>
          <a:p>
            <a:pPr marL="342900" indent="-342900">
              <a:lnSpc>
                <a:spcPct val="150000"/>
              </a:lnSpc>
              <a:buFont typeface="+mj-lt"/>
              <a:buAutoNum type="arabicPeriod"/>
            </a:pPr>
            <a:r>
              <a:rPr lang="en-US" sz="2000" b="1" dirty="0">
                <a:solidFill>
                  <a:schemeClr val="tx1"/>
                </a:solidFill>
                <a:latin typeface="Calibri" panose="020F0502020204030204" pitchFamily="34" charset="0"/>
              </a:rPr>
              <a:t>Setup the ongoing fixity monitoring of the Bags using </a:t>
            </a:r>
            <a:r>
              <a:rPr lang="en-US" sz="2000" b="1" dirty="0">
                <a:solidFill>
                  <a:srgbClr val="C00000"/>
                </a:solidFill>
                <a:latin typeface="Calibri" panose="020F0502020204030204" pitchFamily="34" charset="0"/>
              </a:rPr>
              <a:t>Fixity.</a:t>
            </a:r>
          </a:p>
        </p:txBody>
      </p:sp>
    </p:spTree>
    <p:extLst>
      <p:ext uri="{BB962C8B-B14F-4D97-AF65-F5344CB8AC3E}">
        <p14:creationId xmlns:p14="http://schemas.microsoft.com/office/powerpoint/2010/main" val="4093681922"/>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174171" y="134256"/>
            <a:ext cx="7057570" cy="528447"/>
          </a:xfrm>
          <a:prstGeom prst="rect">
            <a:avLst/>
          </a:prstGeom>
          <a:effectLst/>
        </p:spPr>
        <p:txBody>
          <a:bodyPr lIns="91425" tIns="91425" rIns="91425" bIns="91425" anchor="b" anchorCtr="0">
            <a:noAutofit/>
          </a:bodyPr>
          <a:lstStyle/>
          <a:p>
            <a:pPr algn="l"/>
            <a:r>
              <a:rPr lang="en" sz="3200" dirty="0">
                <a:solidFill>
                  <a:srgbClr val="C00000"/>
                </a:solidFill>
                <a:latin typeface="Calibri"/>
              </a:rPr>
              <a:t>WTW – Fixity</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3257007" y="131313"/>
            <a:ext cx="5808616" cy="383319"/>
            <a:chOff x="114298" y="3892527"/>
            <a:chExt cx="8915401" cy="406457"/>
          </a:xfrm>
          <a:effectLst/>
        </p:grpSpPr>
        <p:pic>
          <p:nvPicPr>
            <p:cNvPr id="32" name="Picture 31" title="Multi-colored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8" y="3892527"/>
              <a:ext cx="8915401" cy="406457"/>
            </a:xfrm>
            <a:prstGeom prst="rect">
              <a:avLst/>
            </a:prstGeom>
            <a:ln w="28575">
              <a:solidFill>
                <a:schemeClr val="tx1"/>
              </a:solidFill>
            </a:ln>
            <a:effectLst>
              <a:outerShdw blurRad="50800" dist="38100" dir="2700000" algn="tl" rotWithShape="0">
                <a:prstClr val="black">
                  <a:alpha val="40000"/>
                </a:prstClr>
              </a:outerShdw>
            </a:effectLst>
          </p:spPr>
        </p:pic>
        <p:sp>
          <p:nvSpPr>
            <p:cNvPr id="33" name="TextBox 32"/>
            <p:cNvSpPr txBox="1"/>
            <p:nvPr/>
          </p:nvSpPr>
          <p:spPr>
            <a:xfrm>
              <a:off x="454469" y="3939179"/>
              <a:ext cx="832144"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Ingest</a:t>
              </a:r>
            </a:p>
          </p:txBody>
        </p:sp>
        <p:sp>
          <p:nvSpPr>
            <p:cNvPr id="34" name="TextBox 33"/>
            <p:cNvSpPr txBox="1"/>
            <p:nvPr/>
          </p:nvSpPr>
          <p:spPr>
            <a:xfrm>
              <a:off x="1861234" y="3944462"/>
              <a:ext cx="1346603"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Processing</a:t>
              </a:r>
            </a:p>
          </p:txBody>
        </p:sp>
        <p:sp>
          <p:nvSpPr>
            <p:cNvPr id="35" name="TextBox 34"/>
            <p:cNvSpPr txBox="1"/>
            <p:nvPr/>
          </p:nvSpPr>
          <p:spPr>
            <a:xfrm>
              <a:off x="3336552" y="3941867"/>
              <a:ext cx="950432"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Access</a:t>
              </a:r>
            </a:p>
          </p:txBody>
        </p:sp>
        <p:sp>
          <p:nvSpPr>
            <p:cNvPr id="36" name="TextBox 35"/>
            <p:cNvSpPr txBox="1"/>
            <p:nvPr/>
          </p:nvSpPr>
          <p:spPr>
            <a:xfrm>
              <a:off x="4451779" y="3944461"/>
              <a:ext cx="997372"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Storage</a:t>
              </a:r>
            </a:p>
          </p:txBody>
        </p:sp>
        <p:sp>
          <p:nvSpPr>
            <p:cNvPr id="37" name="TextBox 36"/>
            <p:cNvSpPr txBox="1"/>
            <p:nvPr/>
          </p:nvSpPr>
          <p:spPr>
            <a:xfrm>
              <a:off x="5963426" y="3941867"/>
              <a:ext cx="1483664"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Maintenance</a:t>
              </a:r>
            </a:p>
          </p:txBody>
        </p:sp>
        <p:sp>
          <p:nvSpPr>
            <p:cNvPr id="38" name="TextBox 37"/>
            <p:cNvSpPr txBox="1"/>
            <p:nvPr/>
          </p:nvSpPr>
          <p:spPr>
            <a:xfrm>
              <a:off x="7658018" y="3923303"/>
              <a:ext cx="800180"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Other</a:t>
              </a:r>
            </a:p>
          </p:txBody>
        </p:sp>
      </p:grpSp>
      <p:sp>
        <p:nvSpPr>
          <p:cNvPr id="17" name="Rounded Rectangle 16"/>
          <p:cNvSpPr/>
          <p:nvPr/>
        </p:nvSpPr>
        <p:spPr>
          <a:xfrm>
            <a:off x="7108041" y="22382"/>
            <a:ext cx="690465" cy="552073"/>
          </a:xfrm>
          <a:prstGeom prst="roundRect">
            <a:avLst/>
          </a:prstGeom>
          <a:solidFill>
            <a:schemeClr val="tx2">
              <a:alpha val="48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251823" y="693232"/>
            <a:ext cx="8211457" cy="4172966"/>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pPr algn="l"/>
            <a:r>
              <a:rPr lang="en-US" sz="1800" b="1" dirty="0">
                <a:solidFill>
                  <a:schemeClr val="tx1"/>
                </a:solidFill>
                <a:latin typeface="Calibri" panose="020F0502020204030204" pitchFamily="34" charset="0"/>
              </a:rPr>
              <a:t>Who developed Fixity? </a:t>
            </a:r>
          </a:p>
          <a:p>
            <a:pPr lvl="1" algn="l"/>
            <a:r>
              <a:rPr lang="en-US" sz="1800" dirty="0">
                <a:solidFill>
                  <a:schemeClr val="tx1"/>
                </a:solidFill>
                <a:latin typeface="Calibri" panose="020F0502020204030204" pitchFamily="34" charset="0"/>
              </a:rPr>
              <a:t>	AV Preserve: </a:t>
            </a:r>
            <a:r>
              <a:rPr lang="en-US" sz="1800" dirty="0">
                <a:solidFill>
                  <a:schemeClr val="tx2">
                    <a:lumMod val="10000"/>
                  </a:schemeClr>
                </a:solidFill>
                <a:latin typeface="Calibri" panose="020F0502020204030204" pitchFamily="34" charset="0"/>
                <a:hlinkClick r:id="rId4"/>
              </a:rPr>
              <a:t>https://www.avpreserve.com/products/fixity/</a:t>
            </a:r>
            <a:endParaRPr lang="en-US" sz="1800" dirty="0">
              <a:solidFill>
                <a:schemeClr val="tx2">
                  <a:lumMod val="10000"/>
                </a:schemeClr>
              </a:solidFill>
              <a:latin typeface="Calibri" panose="020F0502020204030204" pitchFamily="34" charset="0"/>
            </a:endParaRPr>
          </a:p>
          <a:p>
            <a:pPr algn="l"/>
            <a:endParaRPr lang="en-US" sz="1800" b="1" dirty="0">
              <a:solidFill>
                <a:schemeClr val="tx1"/>
              </a:solidFill>
              <a:latin typeface="Calibri" panose="020F0502020204030204" pitchFamily="34" charset="0"/>
            </a:endParaRPr>
          </a:p>
          <a:p>
            <a:pPr algn="l"/>
            <a:r>
              <a:rPr lang="en-US" sz="1800" b="1" dirty="0">
                <a:solidFill>
                  <a:schemeClr val="tx1"/>
                </a:solidFill>
                <a:latin typeface="Calibri" panose="020F0502020204030204" pitchFamily="34" charset="0"/>
              </a:rPr>
              <a:t>What is Fixity?</a:t>
            </a:r>
          </a:p>
          <a:p>
            <a:pPr lvl="1" algn="l"/>
            <a:r>
              <a:rPr lang="en-US" sz="1800" dirty="0">
                <a:solidFill>
                  <a:schemeClr val="tx1"/>
                </a:solidFill>
                <a:latin typeface="Calibri" panose="020F0502020204030204" pitchFamily="34" charset="0"/>
              </a:rPr>
              <a:t>	It is a simple open-source tool that automatically monitors and reports on 		the data integrity of selected digital content.</a:t>
            </a:r>
          </a:p>
          <a:p>
            <a:pPr lvl="1" algn="l"/>
            <a:endParaRPr lang="en-US" sz="1800" dirty="0">
              <a:solidFill>
                <a:schemeClr val="tx1"/>
              </a:solidFill>
              <a:latin typeface="Calibri" panose="020F0502020204030204" pitchFamily="34" charset="0"/>
            </a:endParaRPr>
          </a:p>
          <a:p>
            <a:pPr algn="l"/>
            <a:r>
              <a:rPr lang="en-US" sz="1800" b="1" dirty="0">
                <a:solidFill>
                  <a:schemeClr val="tx1"/>
                </a:solidFill>
                <a:latin typeface="Calibri" panose="020F0502020204030204" pitchFamily="34" charset="0"/>
              </a:rPr>
              <a:t>How does Fixity work?</a:t>
            </a:r>
          </a:p>
          <a:p>
            <a:pPr lvl="1" algn="l"/>
            <a:r>
              <a:rPr lang="en-US" sz="1800" dirty="0">
                <a:solidFill>
                  <a:schemeClr val="tx1"/>
                </a:solidFill>
                <a:latin typeface="Calibri" panose="020F0502020204030204" pitchFamily="34" charset="0"/>
              </a:rPr>
              <a:t>	It scans a folder or directory and creates a manifest of the files, 			including their file paths and their checksums, against which a 		regular comparative analysis can be run.</a:t>
            </a:r>
          </a:p>
          <a:p>
            <a:pPr lvl="1" algn="l"/>
            <a:r>
              <a:rPr lang="en-US" sz="1800" dirty="0">
                <a:solidFill>
                  <a:schemeClr val="tx2">
                    <a:lumMod val="10000"/>
                  </a:schemeClr>
                </a:solidFill>
                <a:latin typeface="Calibri" panose="020F0502020204030204" pitchFamily="34" charset="0"/>
              </a:rPr>
              <a:t>	It monitors file integrity through the generation and validation of 			checksums, and file attendance through monitoring and reporting 		on new, missing, moved and renamed files.</a:t>
            </a:r>
          </a:p>
        </p:txBody>
      </p:sp>
    </p:spTree>
    <p:extLst>
      <p:ext uri="{BB962C8B-B14F-4D97-AF65-F5344CB8AC3E}">
        <p14:creationId xmlns:p14="http://schemas.microsoft.com/office/powerpoint/2010/main" val="259337066"/>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174171" y="134256"/>
            <a:ext cx="7057570" cy="528447"/>
          </a:xfrm>
          <a:prstGeom prst="rect">
            <a:avLst/>
          </a:prstGeom>
          <a:effectLst/>
        </p:spPr>
        <p:txBody>
          <a:bodyPr lIns="91425" tIns="91425" rIns="91425" bIns="91425" anchor="b" anchorCtr="0">
            <a:noAutofit/>
          </a:bodyPr>
          <a:lstStyle/>
          <a:p>
            <a:pPr algn="l"/>
            <a:r>
              <a:rPr lang="en" sz="3200" dirty="0">
                <a:solidFill>
                  <a:srgbClr val="C00000"/>
                </a:solidFill>
                <a:latin typeface="Calibri"/>
              </a:rPr>
              <a:t>Checksums – An Interlude</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71610" y="738646"/>
            <a:ext cx="7891670" cy="4247317"/>
          </a:xfrm>
          <a:prstGeom prst="rect">
            <a:avLst/>
          </a:prstGeom>
        </p:spPr>
        <p:txBody>
          <a:bodyPr wrap="square">
            <a:spAutoFit/>
          </a:bodyPr>
          <a:lstStyle/>
          <a:p>
            <a:r>
              <a:rPr lang="en-US" sz="1800" dirty="0">
                <a:latin typeface="Calibri" panose="020F0502020204030204" pitchFamily="34" charset="0"/>
              </a:rPr>
              <a:t>A </a:t>
            </a:r>
            <a:r>
              <a:rPr lang="en-US" sz="1800" b="1" dirty="0">
                <a:latin typeface="Calibri" panose="020F0502020204030204" pitchFamily="34" charset="0"/>
              </a:rPr>
              <a:t>file checksum </a:t>
            </a:r>
            <a:r>
              <a:rPr lang="en-US" sz="1800" dirty="0">
                <a:latin typeface="Calibri" panose="020F0502020204030204" pitchFamily="34" charset="0"/>
              </a:rPr>
              <a:t>is a calculated string of number and letters that acts as a fingerprint for the particular file that it was calculated from.  </a:t>
            </a:r>
          </a:p>
          <a:p>
            <a:endParaRPr lang="en-US" sz="1800" dirty="0">
              <a:latin typeface="Calibri" panose="020F0502020204030204" pitchFamily="34" charset="0"/>
            </a:endParaRPr>
          </a:p>
          <a:p>
            <a:r>
              <a:rPr lang="en-US" sz="1800" b="1" dirty="0">
                <a:latin typeface="Calibri" panose="020F0502020204030204" pitchFamily="34" charset="0"/>
              </a:rPr>
              <a:t>Why are they used?</a:t>
            </a:r>
            <a:r>
              <a:rPr lang="en-US" sz="1800" dirty="0">
                <a:latin typeface="Calibri" panose="020F0502020204030204" pitchFamily="34" charset="0"/>
              </a:rPr>
              <a:t> </a:t>
            </a:r>
          </a:p>
          <a:p>
            <a:pPr lvl="1"/>
            <a:r>
              <a:rPr lang="en-US" sz="1800" dirty="0">
                <a:latin typeface="Calibri" panose="020F0502020204030204" pitchFamily="34" charset="0"/>
              </a:rPr>
              <a:t>	To ensure the integrity of a file after it has been transmitted from one 		storage device to another </a:t>
            </a:r>
          </a:p>
          <a:p>
            <a:pPr lvl="1"/>
            <a:r>
              <a:rPr lang="en-US" sz="1800" dirty="0">
                <a:latin typeface="Calibri" panose="020F0502020204030204" pitchFamily="34" charset="0"/>
              </a:rPr>
              <a:t>	To confirm that a file has not degraded or corrupted after being stored 		on a device for a period of time (compare previous stored 			checksum to recalculated current value).  </a:t>
            </a:r>
          </a:p>
          <a:p>
            <a:pPr lvl="1"/>
            <a:r>
              <a:rPr lang="en-US" sz="1800" dirty="0">
                <a:latin typeface="Calibri" panose="020F0502020204030204" pitchFamily="34" charset="0"/>
              </a:rPr>
              <a:t>	With some limitations, it can also provide assistance in determining if a 		file or files have been modified since they were ingested.  </a:t>
            </a:r>
            <a:br>
              <a:rPr lang="en-US" sz="1800" dirty="0">
                <a:latin typeface="Calibri" panose="020F0502020204030204" pitchFamily="34" charset="0"/>
              </a:rPr>
            </a:br>
            <a:endParaRPr lang="en-US" sz="1800" dirty="0">
              <a:latin typeface="Calibri" panose="020F0502020204030204" pitchFamily="34" charset="0"/>
            </a:endParaRPr>
          </a:p>
          <a:p>
            <a:r>
              <a:rPr lang="en-US" sz="1800" b="1" dirty="0">
                <a:latin typeface="Calibri" panose="020F0502020204030204" pitchFamily="34" charset="0"/>
              </a:rPr>
              <a:t>How are they calculated? </a:t>
            </a:r>
          </a:p>
          <a:p>
            <a:pPr lvl="1"/>
            <a:r>
              <a:rPr lang="en-US" sz="1800" dirty="0">
                <a:latin typeface="Calibri" panose="020F0502020204030204" pitchFamily="34" charset="0"/>
              </a:rPr>
              <a:t>	Checksums are calculated using hash functions.  Hash functions are 			mathematical functions. (Md5, SHA-1, SHA-256, etc.)</a:t>
            </a:r>
          </a:p>
        </p:txBody>
      </p:sp>
    </p:spTree>
    <p:extLst>
      <p:ext uri="{BB962C8B-B14F-4D97-AF65-F5344CB8AC3E}">
        <p14:creationId xmlns:p14="http://schemas.microsoft.com/office/powerpoint/2010/main" val="2509764149"/>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6650" y="1794833"/>
            <a:ext cx="982100" cy="982100"/>
          </a:xfrm>
          <a:prstGeom prst="rect">
            <a:avLst/>
          </a:prstGeom>
        </p:spPr>
      </p:pic>
      <p:sp>
        <p:nvSpPr>
          <p:cNvPr id="8" name="Rectangle 7"/>
          <p:cNvSpPr/>
          <p:nvPr/>
        </p:nvSpPr>
        <p:spPr>
          <a:xfrm>
            <a:off x="2738365" y="1726254"/>
            <a:ext cx="993710" cy="958028"/>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9" name="TextBox 8"/>
          <p:cNvSpPr txBox="1"/>
          <p:nvPr/>
        </p:nvSpPr>
        <p:spPr>
          <a:xfrm>
            <a:off x="4061930" y="2066768"/>
            <a:ext cx="2957861" cy="307777"/>
          </a:xfrm>
          <a:prstGeom prst="rect">
            <a:avLst/>
          </a:prstGeom>
          <a:noFill/>
        </p:spPr>
        <p:txBody>
          <a:bodyPr wrap="none" rtlCol="0">
            <a:spAutoFit/>
          </a:bodyPr>
          <a:lstStyle/>
          <a:p>
            <a:r>
              <a:rPr lang="en-GB" dirty="0">
                <a:latin typeface="Calibri" panose="020F0502020204030204" pitchFamily="34" charset="0"/>
              </a:rPr>
              <a:t>02ace44afd49e9a522c9f14c7d89c3e9</a:t>
            </a:r>
          </a:p>
        </p:txBody>
      </p:sp>
      <p:sp>
        <p:nvSpPr>
          <p:cNvPr id="11" name="Rectangle 10"/>
          <p:cNvSpPr/>
          <p:nvPr/>
        </p:nvSpPr>
        <p:spPr>
          <a:xfrm>
            <a:off x="2738365" y="3285865"/>
            <a:ext cx="993710" cy="958028"/>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2" name="TextBox 11"/>
          <p:cNvSpPr txBox="1"/>
          <p:nvPr/>
        </p:nvSpPr>
        <p:spPr>
          <a:xfrm>
            <a:off x="5056340" y="3626379"/>
            <a:ext cx="2957861" cy="307777"/>
          </a:xfrm>
          <a:prstGeom prst="rect">
            <a:avLst/>
          </a:prstGeom>
          <a:noFill/>
        </p:spPr>
        <p:txBody>
          <a:bodyPr wrap="none" rtlCol="0">
            <a:spAutoFit/>
          </a:bodyPr>
          <a:lstStyle/>
          <a:p>
            <a:r>
              <a:rPr lang="en-GB" dirty="0">
                <a:latin typeface="Calibri" panose="020F0502020204030204" pitchFamily="34" charset="0"/>
              </a:rPr>
              <a:t>02ace11afd49e9a522c9f14c7d79c3e2</a:t>
            </a:r>
          </a:p>
        </p:txBody>
      </p:sp>
      <p:sp>
        <p:nvSpPr>
          <p:cNvPr id="15" name="Freeform 14"/>
          <p:cNvSpPr/>
          <p:nvPr/>
        </p:nvSpPr>
        <p:spPr>
          <a:xfrm>
            <a:off x="3085133" y="3532598"/>
            <a:ext cx="636105" cy="625793"/>
          </a:xfrm>
          <a:custGeom>
            <a:avLst/>
            <a:gdLst>
              <a:gd name="connsiteX0" fmla="*/ 276640 w 1423135"/>
              <a:gd name="connsiteY0" fmla="*/ 571500 h 1565910"/>
              <a:gd name="connsiteX1" fmla="*/ 276640 w 1423135"/>
              <a:gd name="connsiteY1" fmla="*/ 571500 h 1565910"/>
              <a:gd name="connsiteX2" fmla="*/ 368080 w 1423135"/>
              <a:gd name="connsiteY2" fmla="*/ 537210 h 1565910"/>
              <a:gd name="connsiteX3" fmla="*/ 402370 w 1423135"/>
              <a:gd name="connsiteY3" fmla="*/ 514350 h 1565910"/>
              <a:gd name="connsiteX4" fmla="*/ 459520 w 1423135"/>
              <a:gd name="connsiteY4" fmla="*/ 491490 h 1565910"/>
              <a:gd name="connsiteX5" fmla="*/ 493810 w 1423135"/>
              <a:gd name="connsiteY5" fmla="*/ 457200 h 1565910"/>
              <a:gd name="connsiteX6" fmla="*/ 676690 w 1423135"/>
              <a:gd name="connsiteY6" fmla="*/ 308610 h 1565910"/>
              <a:gd name="connsiteX7" fmla="*/ 733840 w 1423135"/>
              <a:gd name="connsiteY7" fmla="*/ 228600 h 1565910"/>
              <a:gd name="connsiteX8" fmla="*/ 779560 w 1423135"/>
              <a:gd name="connsiteY8" fmla="*/ 160020 h 1565910"/>
              <a:gd name="connsiteX9" fmla="*/ 836710 w 1423135"/>
              <a:gd name="connsiteY9" fmla="*/ 91440 h 1565910"/>
              <a:gd name="connsiteX10" fmla="*/ 848140 w 1423135"/>
              <a:gd name="connsiteY10" fmla="*/ 45720 h 1565910"/>
              <a:gd name="connsiteX11" fmla="*/ 928150 w 1423135"/>
              <a:gd name="connsiteY11" fmla="*/ 0 h 1565910"/>
              <a:gd name="connsiteX12" fmla="*/ 871000 w 1423135"/>
              <a:gd name="connsiteY12" fmla="*/ 171450 h 1565910"/>
              <a:gd name="connsiteX13" fmla="*/ 825280 w 1423135"/>
              <a:gd name="connsiteY13" fmla="*/ 240030 h 1565910"/>
              <a:gd name="connsiteX14" fmla="*/ 768130 w 1423135"/>
              <a:gd name="connsiteY14" fmla="*/ 365760 h 1565910"/>
              <a:gd name="connsiteX15" fmla="*/ 813850 w 1423135"/>
              <a:gd name="connsiteY15" fmla="*/ 388620 h 1565910"/>
              <a:gd name="connsiteX16" fmla="*/ 905290 w 1423135"/>
              <a:gd name="connsiteY16" fmla="*/ 400050 h 1565910"/>
              <a:gd name="connsiteX17" fmla="*/ 1248190 w 1423135"/>
              <a:gd name="connsiteY17" fmla="*/ 411480 h 1565910"/>
              <a:gd name="connsiteX18" fmla="*/ 1282480 w 1423135"/>
              <a:gd name="connsiteY18" fmla="*/ 434340 h 1565910"/>
              <a:gd name="connsiteX19" fmla="*/ 1293910 w 1423135"/>
              <a:gd name="connsiteY19" fmla="*/ 480060 h 1565910"/>
              <a:gd name="connsiteX20" fmla="*/ 1316770 w 1423135"/>
              <a:gd name="connsiteY20" fmla="*/ 514350 h 1565910"/>
              <a:gd name="connsiteX21" fmla="*/ 1351060 w 1423135"/>
              <a:gd name="connsiteY21" fmla="*/ 571500 h 1565910"/>
              <a:gd name="connsiteX22" fmla="*/ 1396780 w 1423135"/>
              <a:gd name="connsiteY22" fmla="*/ 617220 h 1565910"/>
              <a:gd name="connsiteX23" fmla="*/ 1419640 w 1423135"/>
              <a:gd name="connsiteY23" fmla="*/ 651510 h 1565910"/>
              <a:gd name="connsiteX24" fmla="*/ 1328200 w 1423135"/>
              <a:gd name="connsiteY24" fmla="*/ 640080 h 1565910"/>
              <a:gd name="connsiteX25" fmla="*/ 1225330 w 1423135"/>
              <a:gd name="connsiteY25" fmla="*/ 617220 h 1565910"/>
              <a:gd name="connsiteX26" fmla="*/ 1122460 w 1423135"/>
              <a:gd name="connsiteY26" fmla="*/ 605790 h 1565910"/>
              <a:gd name="connsiteX27" fmla="*/ 1053880 w 1423135"/>
              <a:gd name="connsiteY27" fmla="*/ 594360 h 1565910"/>
              <a:gd name="connsiteX28" fmla="*/ 1019590 w 1423135"/>
              <a:gd name="connsiteY28" fmla="*/ 617220 h 1565910"/>
              <a:gd name="connsiteX29" fmla="*/ 1031020 w 1423135"/>
              <a:gd name="connsiteY29" fmla="*/ 1303020 h 1565910"/>
              <a:gd name="connsiteX30" fmla="*/ 1088170 w 1423135"/>
              <a:gd name="connsiteY30" fmla="*/ 1417320 h 1565910"/>
              <a:gd name="connsiteX31" fmla="*/ 1133890 w 1423135"/>
              <a:gd name="connsiteY31" fmla="*/ 1520190 h 1565910"/>
              <a:gd name="connsiteX32" fmla="*/ 1111030 w 1423135"/>
              <a:gd name="connsiteY32" fmla="*/ 1485900 h 1565910"/>
              <a:gd name="connsiteX33" fmla="*/ 1019590 w 1423135"/>
              <a:gd name="connsiteY33" fmla="*/ 1394460 h 1565910"/>
              <a:gd name="connsiteX34" fmla="*/ 996730 w 1423135"/>
              <a:gd name="connsiteY34" fmla="*/ 1360170 h 1565910"/>
              <a:gd name="connsiteX35" fmla="*/ 836710 w 1423135"/>
              <a:gd name="connsiteY35" fmla="*/ 1165860 h 1565910"/>
              <a:gd name="connsiteX36" fmla="*/ 813850 w 1423135"/>
              <a:gd name="connsiteY36" fmla="*/ 1097280 h 1565910"/>
              <a:gd name="connsiteX37" fmla="*/ 802420 w 1423135"/>
              <a:gd name="connsiteY37" fmla="*/ 994410 h 1565910"/>
              <a:gd name="connsiteX38" fmla="*/ 733840 w 1423135"/>
              <a:gd name="connsiteY38" fmla="*/ 1040130 h 1565910"/>
              <a:gd name="connsiteX39" fmla="*/ 573820 w 1423135"/>
              <a:gd name="connsiteY39" fmla="*/ 1234440 h 1565910"/>
              <a:gd name="connsiteX40" fmla="*/ 436660 w 1423135"/>
              <a:gd name="connsiteY40" fmla="*/ 1543050 h 1565910"/>
              <a:gd name="connsiteX41" fmla="*/ 402370 w 1423135"/>
              <a:gd name="connsiteY41" fmla="*/ 1565910 h 1565910"/>
              <a:gd name="connsiteX42" fmla="*/ 265210 w 1423135"/>
              <a:gd name="connsiteY42" fmla="*/ 1543050 h 1565910"/>
              <a:gd name="connsiteX43" fmla="*/ 242350 w 1423135"/>
              <a:gd name="connsiteY43" fmla="*/ 1508760 h 1565910"/>
              <a:gd name="connsiteX44" fmla="*/ 196630 w 1423135"/>
              <a:gd name="connsiteY44" fmla="*/ 1428750 h 1565910"/>
              <a:gd name="connsiteX45" fmla="*/ 185200 w 1423135"/>
              <a:gd name="connsiteY45" fmla="*/ 1383030 h 1565910"/>
              <a:gd name="connsiteX46" fmla="*/ 185200 w 1423135"/>
              <a:gd name="connsiteY46" fmla="*/ 1154430 h 1565910"/>
              <a:gd name="connsiteX47" fmla="*/ 242350 w 1423135"/>
              <a:gd name="connsiteY47" fmla="*/ 1108710 h 1565910"/>
              <a:gd name="connsiteX48" fmla="*/ 288070 w 1423135"/>
              <a:gd name="connsiteY48" fmla="*/ 1051560 h 1565910"/>
              <a:gd name="connsiteX49" fmla="*/ 322360 w 1423135"/>
              <a:gd name="connsiteY49" fmla="*/ 1028700 h 1565910"/>
              <a:gd name="connsiteX50" fmla="*/ 402370 w 1423135"/>
              <a:gd name="connsiteY50" fmla="*/ 948690 h 1565910"/>
              <a:gd name="connsiteX51" fmla="*/ 436660 w 1423135"/>
              <a:gd name="connsiteY51" fmla="*/ 914400 h 1565910"/>
              <a:gd name="connsiteX52" fmla="*/ 368080 w 1423135"/>
              <a:gd name="connsiteY52" fmla="*/ 891540 h 1565910"/>
              <a:gd name="connsiteX53" fmla="*/ 242350 w 1423135"/>
              <a:gd name="connsiteY53" fmla="*/ 788670 h 1565910"/>
              <a:gd name="connsiteX54" fmla="*/ 185200 w 1423135"/>
              <a:gd name="connsiteY54" fmla="*/ 742950 h 1565910"/>
              <a:gd name="connsiteX55" fmla="*/ 150910 w 1423135"/>
              <a:gd name="connsiteY55" fmla="*/ 685800 h 1565910"/>
              <a:gd name="connsiteX56" fmla="*/ 82330 w 1423135"/>
              <a:gd name="connsiteY56" fmla="*/ 617220 h 1565910"/>
              <a:gd name="connsiteX57" fmla="*/ 25180 w 1423135"/>
              <a:gd name="connsiteY57" fmla="*/ 560070 h 1565910"/>
              <a:gd name="connsiteX58" fmla="*/ 25180 w 1423135"/>
              <a:gd name="connsiteY58" fmla="*/ 354330 h 1565910"/>
              <a:gd name="connsiteX59" fmla="*/ 82330 w 1423135"/>
              <a:gd name="connsiteY59" fmla="*/ 377190 h 1565910"/>
              <a:gd name="connsiteX60" fmla="*/ 139480 w 1423135"/>
              <a:gd name="connsiteY60" fmla="*/ 422910 h 1565910"/>
              <a:gd name="connsiteX61" fmla="*/ 162340 w 1423135"/>
              <a:gd name="connsiteY61" fmla="*/ 457200 h 1565910"/>
              <a:gd name="connsiteX62" fmla="*/ 230920 w 1423135"/>
              <a:gd name="connsiteY62" fmla="*/ 502920 h 1565910"/>
              <a:gd name="connsiteX63" fmla="*/ 253780 w 1423135"/>
              <a:gd name="connsiteY63" fmla="*/ 537210 h 1565910"/>
              <a:gd name="connsiteX64" fmla="*/ 276640 w 1423135"/>
              <a:gd name="connsiteY64" fmla="*/ 571500 h 156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423135" h="1565910">
                <a:moveTo>
                  <a:pt x="276640" y="571500"/>
                </a:moveTo>
                <a:lnTo>
                  <a:pt x="276640" y="571500"/>
                </a:lnTo>
                <a:cubicBezTo>
                  <a:pt x="307120" y="560070"/>
                  <a:pt x="338445" y="550680"/>
                  <a:pt x="368080" y="537210"/>
                </a:cubicBezTo>
                <a:cubicBezTo>
                  <a:pt x="380586" y="531526"/>
                  <a:pt x="390083" y="520493"/>
                  <a:pt x="402370" y="514350"/>
                </a:cubicBezTo>
                <a:cubicBezTo>
                  <a:pt x="420721" y="505174"/>
                  <a:pt x="440470" y="499110"/>
                  <a:pt x="459520" y="491490"/>
                </a:cubicBezTo>
                <a:cubicBezTo>
                  <a:pt x="470950" y="480060"/>
                  <a:pt x="481446" y="467612"/>
                  <a:pt x="493810" y="457200"/>
                </a:cubicBezTo>
                <a:cubicBezTo>
                  <a:pt x="553890" y="406606"/>
                  <a:pt x="633121" y="373964"/>
                  <a:pt x="676690" y="308610"/>
                </a:cubicBezTo>
                <a:cubicBezTo>
                  <a:pt x="751011" y="197129"/>
                  <a:pt x="634598" y="370374"/>
                  <a:pt x="733840" y="228600"/>
                </a:cubicBezTo>
                <a:cubicBezTo>
                  <a:pt x="749595" y="206092"/>
                  <a:pt x="760133" y="179447"/>
                  <a:pt x="779560" y="160020"/>
                </a:cubicBezTo>
                <a:cubicBezTo>
                  <a:pt x="823564" y="116016"/>
                  <a:pt x="804884" y="139180"/>
                  <a:pt x="836710" y="91440"/>
                </a:cubicBezTo>
                <a:cubicBezTo>
                  <a:pt x="840520" y="76200"/>
                  <a:pt x="839426" y="58791"/>
                  <a:pt x="848140" y="45720"/>
                </a:cubicBezTo>
                <a:cubicBezTo>
                  <a:pt x="856218" y="33603"/>
                  <a:pt x="920240" y="3955"/>
                  <a:pt x="928150" y="0"/>
                </a:cubicBezTo>
                <a:cubicBezTo>
                  <a:pt x="950573" y="89691"/>
                  <a:pt x="948882" y="39050"/>
                  <a:pt x="871000" y="171450"/>
                </a:cubicBezTo>
                <a:cubicBezTo>
                  <a:pt x="857070" y="195131"/>
                  <a:pt x="838911" y="216176"/>
                  <a:pt x="825280" y="240030"/>
                </a:cubicBezTo>
                <a:cubicBezTo>
                  <a:pt x="784393" y="311581"/>
                  <a:pt x="786722" y="309983"/>
                  <a:pt x="768130" y="365760"/>
                </a:cubicBezTo>
                <a:cubicBezTo>
                  <a:pt x="783370" y="373380"/>
                  <a:pt x="797320" y="384487"/>
                  <a:pt x="813850" y="388620"/>
                </a:cubicBezTo>
                <a:cubicBezTo>
                  <a:pt x="843650" y="396070"/>
                  <a:pt x="874615" y="398436"/>
                  <a:pt x="905290" y="400050"/>
                </a:cubicBezTo>
                <a:cubicBezTo>
                  <a:pt x="1019495" y="406061"/>
                  <a:pt x="1133890" y="407670"/>
                  <a:pt x="1248190" y="411480"/>
                </a:cubicBezTo>
                <a:cubicBezTo>
                  <a:pt x="1259620" y="419100"/>
                  <a:pt x="1274860" y="422910"/>
                  <a:pt x="1282480" y="434340"/>
                </a:cubicBezTo>
                <a:cubicBezTo>
                  <a:pt x="1291194" y="447411"/>
                  <a:pt x="1287722" y="465621"/>
                  <a:pt x="1293910" y="480060"/>
                </a:cubicBezTo>
                <a:cubicBezTo>
                  <a:pt x="1299321" y="492686"/>
                  <a:pt x="1309489" y="502701"/>
                  <a:pt x="1316770" y="514350"/>
                </a:cubicBezTo>
                <a:cubicBezTo>
                  <a:pt x="1328544" y="533189"/>
                  <a:pt x="1337421" y="553964"/>
                  <a:pt x="1351060" y="571500"/>
                </a:cubicBezTo>
                <a:cubicBezTo>
                  <a:pt x="1364292" y="588513"/>
                  <a:pt x="1382754" y="600856"/>
                  <a:pt x="1396780" y="617220"/>
                </a:cubicBezTo>
                <a:cubicBezTo>
                  <a:pt x="1405720" y="627650"/>
                  <a:pt x="1432672" y="647166"/>
                  <a:pt x="1419640" y="651510"/>
                </a:cubicBezTo>
                <a:cubicBezTo>
                  <a:pt x="1390499" y="661224"/>
                  <a:pt x="1358450" y="645418"/>
                  <a:pt x="1328200" y="640080"/>
                </a:cubicBezTo>
                <a:cubicBezTo>
                  <a:pt x="1293608" y="633976"/>
                  <a:pt x="1259979" y="622995"/>
                  <a:pt x="1225330" y="617220"/>
                </a:cubicBezTo>
                <a:cubicBezTo>
                  <a:pt x="1191298" y="611548"/>
                  <a:pt x="1156658" y="610350"/>
                  <a:pt x="1122460" y="605790"/>
                </a:cubicBezTo>
                <a:cubicBezTo>
                  <a:pt x="1099488" y="602727"/>
                  <a:pt x="1076740" y="598170"/>
                  <a:pt x="1053880" y="594360"/>
                </a:cubicBezTo>
                <a:cubicBezTo>
                  <a:pt x="1042450" y="601980"/>
                  <a:pt x="1020033" y="603490"/>
                  <a:pt x="1019590" y="617220"/>
                </a:cubicBezTo>
                <a:cubicBezTo>
                  <a:pt x="1012219" y="845733"/>
                  <a:pt x="1011495" y="1075224"/>
                  <a:pt x="1031020" y="1303020"/>
                </a:cubicBezTo>
                <a:cubicBezTo>
                  <a:pt x="1034658" y="1345461"/>
                  <a:pt x="1069935" y="1378823"/>
                  <a:pt x="1088170" y="1417320"/>
                </a:cubicBezTo>
                <a:cubicBezTo>
                  <a:pt x="1104234" y="1451232"/>
                  <a:pt x="1122024" y="1484591"/>
                  <a:pt x="1133890" y="1520190"/>
                </a:cubicBezTo>
                <a:cubicBezTo>
                  <a:pt x="1138234" y="1533222"/>
                  <a:pt x="1120271" y="1496065"/>
                  <a:pt x="1111030" y="1485900"/>
                </a:cubicBezTo>
                <a:cubicBezTo>
                  <a:pt x="1082034" y="1454005"/>
                  <a:pt x="1043500" y="1430326"/>
                  <a:pt x="1019590" y="1394460"/>
                </a:cubicBezTo>
                <a:cubicBezTo>
                  <a:pt x="1011970" y="1383030"/>
                  <a:pt x="1005312" y="1370897"/>
                  <a:pt x="996730" y="1360170"/>
                </a:cubicBezTo>
                <a:cubicBezTo>
                  <a:pt x="944314" y="1294650"/>
                  <a:pt x="836710" y="1165860"/>
                  <a:pt x="836710" y="1165860"/>
                </a:cubicBezTo>
                <a:cubicBezTo>
                  <a:pt x="829090" y="1143000"/>
                  <a:pt x="818576" y="1120909"/>
                  <a:pt x="813850" y="1097280"/>
                </a:cubicBezTo>
                <a:cubicBezTo>
                  <a:pt x="807084" y="1063449"/>
                  <a:pt x="830495" y="1014463"/>
                  <a:pt x="802420" y="994410"/>
                </a:cubicBezTo>
                <a:cubicBezTo>
                  <a:pt x="780063" y="978441"/>
                  <a:pt x="752788" y="1020235"/>
                  <a:pt x="733840" y="1040130"/>
                </a:cubicBezTo>
                <a:cubicBezTo>
                  <a:pt x="675973" y="1100890"/>
                  <a:pt x="573820" y="1234440"/>
                  <a:pt x="573820" y="1234440"/>
                </a:cubicBezTo>
                <a:cubicBezTo>
                  <a:pt x="560067" y="1269588"/>
                  <a:pt x="507964" y="1471746"/>
                  <a:pt x="436660" y="1543050"/>
                </a:cubicBezTo>
                <a:cubicBezTo>
                  <a:pt x="426946" y="1552764"/>
                  <a:pt x="413800" y="1558290"/>
                  <a:pt x="402370" y="1565910"/>
                </a:cubicBezTo>
                <a:cubicBezTo>
                  <a:pt x="356650" y="1558290"/>
                  <a:pt x="308860" y="1558639"/>
                  <a:pt x="265210" y="1543050"/>
                </a:cubicBezTo>
                <a:cubicBezTo>
                  <a:pt x="252273" y="1538430"/>
                  <a:pt x="249418" y="1520540"/>
                  <a:pt x="242350" y="1508760"/>
                </a:cubicBezTo>
                <a:cubicBezTo>
                  <a:pt x="226546" y="1482420"/>
                  <a:pt x="211870" y="1455420"/>
                  <a:pt x="196630" y="1428750"/>
                </a:cubicBezTo>
                <a:cubicBezTo>
                  <a:pt x="192820" y="1413510"/>
                  <a:pt x="188608" y="1398365"/>
                  <a:pt x="185200" y="1383030"/>
                </a:cubicBezTo>
                <a:cubicBezTo>
                  <a:pt x="167719" y="1304367"/>
                  <a:pt x="157199" y="1243101"/>
                  <a:pt x="185200" y="1154430"/>
                </a:cubicBezTo>
                <a:cubicBezTo>
                  <a:pt x="192546" y="1131166"/>
                  <a:pt x="225099" y="1125961"/>
                  <a:pt x="242350" y="1108710"/>
                </a:cubicBezTo>
                <a:cubicBezTo>
                  <a:pt x="259601" y="1091459"/>
                  <a:pt x="270819" y="1068811"/>
                  <a:pt x="288070" y="1051560"/>
                </a:cubicBezTo>
                <a:cubicBezTo>
                  <a:pt x="297784" y="1041846"/>
                  <a:pt x="312149" y="1037890"/>
                  <a:pt x="322360" y="1028700"/>
                </a:cubicBezTo>
                <a:cubicBezTo>
                  <a:pt x="350395" y="1003469"/>
                  <a:pt x="375700" y="975360"/>
                  <a:pt x="402370" y="948690"/>
                </a:cubicBezTo>
                <a:lnTo>
                  <a:pt x="436660" y="914400"/>
                </a:lnTo>
                <a:cubicBezTo>
                  <a:pt x="413800" y="906780"/>
                  <a:pt x="389633" y="902316"/>
                  <a:pt x="368080" y="891540"/>
                </a:cubicBezTo>
                <a:cubicBezTo>
                  <a:pt x="295476" y="855238"/>
                  <a:pt x="300893" y="841359"/>
                  <a:pt x="242350" y="788670"/>
                </a:cubicBezTo>
                <a:cubicBezTo>
                  <a:pt x="224217" y="772350"/>
                  <a:pt x="204250" y="758190"/>
                  <a:pt x="185200" y="742950"/>
                </a:cubicBezTo>
                <a:cubicBezTo>
                  <a:pt x="173770" y="723900"/>
                  <a:pt x="164978" y="702994"/>
                  <a:pt x="150910" y="685800"/>
                </a:cubicBezTo>
                <a:cubicBezTo>
                  <a:pt x="130438" y="660779"/>
                  <a:pt x="100263" y="644119"/>
                  <a:pt x="82330" y="617220"/>
                </a:cubicBezTo>
                <a:cubicBezTo>
                  <a:pt x="51850" y="571500"/>
                  <a:pt x="70900" y="590550"/>
                  <a:pt x="25180" y="560070"/>
                </a:cubicBezTo>
                <a:cubicBezTo>
                  <a:pt x="2028" y="490615"/>
                  <a:pt x="-17433" y="446658"/>
                  <a:pt x="25180" y="354330"/>
                </a:cubicBezTo>
                <a:cubicBezTo>
                  <a:pt x="33778" y="335701"/>
                  <a:pt x="63280" y="369570"/>
                  <a:pt x="82330" y="377190"/>
                </a:cubicBezTo>
                <a:cubicBezTo>
                  <a:pt x="147844" y="475460"/>
                  <a:pt x="60610" y="359814"/>
                  <a:pt x="139480" y="422910"/>
                </a:cubicBezTo>
                <a:cubicBezTo>
                  <a:pt x="150207" y="431492"/>
                  <a:pt x="152002" y="448154"/>
                  <a:pt x="162340" y="457200"/>
                </a:cubicBezTo>
                <a:cubicBezTo>
                  <a:pt x="183017" y="475292"/>
                  <a:pt x="230920" y="502920"/>
                  <a:pt x="230920" y="502920"/>
                </a:cubicBezTo>
                <a:cubicBezTo>
                  <a:pt x="238540" y="514350"/>
                  <a:pt x="243053" y="528628"/>
                  <a:pt x="253780" y="537210"/>
                </a:cubicBezTo>
                <a:cubicBezTo>
                  <a:pt x="263188" y="544736"/>
                  <a:pt x="272830" y="565785"/>
                  <a:pt x="276640" y="571500"/>
                </a:cubicBezTo>
                <a:close/>
              </a:path>
            </a:pathLst>
          </a:cu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2434" y="3368535"/>
            <a:ext cx="986317" cy="986317"/>
          </a:xfrm>
          <a:prstGeom prst="rect">
            <a:avLst/>
          </a:prstGeom>
        </p:spPr>
      </p:pic>
      <p:sp>
        <p:nvSpPr>
          <p:cNvPr id="17" name="TextBox 16"/>
          <p:cNvSpPr txBox="1"/>
          <p:nvPr/>
        </p:nvSpPr>
        <p:spPr>
          <a:xfrm>
            <a:off x="1614488" y="2066768"/>
            <a:ext cx="780983" cy="307777"/>
          </a:xfrm>
          <a:prstGeom prst="rect">
            <a:avLst/>
          </a:prstGeom>
          <a:noFill/>
        </p:spPr>
        <p:txBody>
          <a:bodyPr wrap="none" rtlCol="0">
            <a:spAutoFit/>
          </a:bodyPr>
          <a:lstStyle/>
          <a:p>
            <a:r>
              <a:rPr lang="en-GB" i="1" dirty="0">
                <a:latin typeface="Calibri" panose="020F0502020204030204" pitchFamily="34" charset="0"/>
              </a:rPr>
              <a:t>the past</a:t>
            </a:r>
          </a:p>
        </p:txBody>
      </p:sp>
      <p:sp>
        <p:nvSpPr>
          <p:cNvPr id="18" name="TextBox 17"/>
          <p:cNvSpPr txBox="1"/>
          <p:nvPr/>
        </p:nvSpPr>
        <p:spPr>
          <a:xfrm>
            <a:off x="1551008" y="3626379"/>
            <a:ext cx="910827" cy="307777"/>
          </a:xfrm>
          <a:prstGeom prst="rect">
            <a:avLst/>
          </a:prstGeom>
          <a:noFill/>
        </p:spPr>
        <p:txBody>
          <a:bodyPr wrap="none" rtlCol="0">
            <a:spAutoFit/>
          </a:bodyPr>
          <a:lstStyle/>
          <a:p>
            <a:r>
              <a:rPr lang="en-GB" i="1" dirty="0">
                <a:latin typeface="Calibri" panose="020F0502020204030204" pitchFamily="34" charset="0"/>
              </a:rPr>
              <a:t>the future</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6650" y="3363844"/>
            <a:ext cx="982100" cy="982100"/>
          </a:xfrm>
          <a:prstGeom prst="rect">
            <a:avLst/>
          </a:prstGeom>
        </p:spPr>
      </p:pic>
      <p:sp>
        <p:nvSpPr>
          <p:cNvPr id="21" name="TextBox 20"/>
          <p:cNvSpPr txBox="1"/>
          <p:nvPr/>
        </p:nvSpPr>
        <p:spPr>
          <a:xfrm>
            <a:off x="5056340" y="3627869"/>
            <a:ext cx="2957861" cy="307777"/>
          </a:xfrm>
          <a:prstGeom prst="rect">
            <a:avLst/>
          </a:prstGeom>
          <a:noFill/>
        </p:spPr>
        <p:txBody>
          <a:bodyPr wrap="none" rtlCol="0">
            <a:spAutoFit/>
          </a:bodyPr>
          <a:lstStyle/>
          <a:p>
            <a:r>
              <a:rPr lang="en-GB" dirty="0">
                <a:latin typeface="Calibri" panose="020F0502020204030204" pitchFamily="34" charset="0"/>
              </a:rPr>
              <a:t>02ace44afd49e9a522c9f14c7d89c3e9</a:t>
            </a:r>
          </a:p>
        </p:txBody>
      </p:sp>
      <p:sp>
        <p:nvSpPr>
          <p:cNvPr id="3" name="Equal 2"/>
          <p:cNvSpPr/>
          <p:nvPr/>
        </p:nvSpPr>
        <p:spPr>
          <a:xfrm>
            <a:off x="5372216" y="2753077"/>
            <a:ext cx="972403" cy="515168"/>
          </a:xfrm>
          <a:prstGeom prst="mathEqual">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chemeClr val="tx1"/>
              </a:solidFill>
            </a:endParaRPr>
          </a:p>
        </p:txBody>
      </p:sp>
      <p:sp>
        <p:nvSpPr>
          <p:cNvPr id="5" name="Not Equal 4"/>
          <p:cNvSpPr/>
          <p:nvPr/>
        </p:nvSpPr>
        <p:spPr>
          <a:xfrm>
            <a:off x="5392682" y="2766697"/>
            <a:ext cx="939875" cy="491312"/>
          </a:xfrm>
          <a:prstGeom prst="mathNotEqual">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chemeClr val="tx1"/>
              </a:solidFill>
            </a:endParaRPr>
          </a:p>
        </p:txBody>
      </p:sp>
      <p:sp>
        <p:nvSpPr>
          <p:cNvPr id="19" name="Up-Down Arrow 18"/>
          <p:cNvSpPr/>
          <p:nvPr/>
        </p:nvSpPr>
        <p:spPr>
          <a:xfrm>
            <a:off x="4876318" y="2599181"/>
            <a:ext cx="360045" cy="822960"/>
          </a:xfrm>
          <a:prstGeom prst="up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22" name="TextBox 21"/>
          <p:cNvSpPr txBox="1"/>
          <p:nvPr/>
        </p:nvSpPr>
        <p:spPr>
          <a:xfrm>
            <a:off x="1314231" y="3515489"/>
            <a:ext cx="1266693" cy="523220"/>
          </a:xfrm>
          <a:prstGeom prst="rect">
            <a:avLst/>
          </a:prstGeom>
          <a:noFill/>
        </p:spPr>
        <p:txBody>
          <a:bodyPr wrap="none" rtlCol="0">
            <a:spAutoFit/>
          </a:bodyPr>
          <a:lstStyle/>
          <a:p>
            <a:pPr algn="ctr"/>
            <a:r>
              <a:rPr lang="en-GB" i="1" dirty="0">
                <a:latin typeface="Calibri" panose="020F0502020204030204" pitchFamily="34" charset="0"/>
              </a:rPr>
              <a:t>A less pleasant</a:t>
            </a:r>
          </a:p>
          <a:p>
            <a:pPr algn="ctr"/>
            <a:r>
              <a:rPr lang="en-GB" i="1" dirty="0">
                <a:latin typeface="Calibri" panose="020F0502020204030204" pitchFamily="34" charset="0"/>
              </a:rPr>
              <a:t> future</a:t>
            </a:r>
          </a:p>
        </p:txBody>
      </p:sp>
      <p:sp>
        <p:nvSpPr>
          <p:cNvPr id="6" name="Rectangle 5"/>
          <p:cNvSpPr/>
          <p:nvPr/>
        </p:nvSpPr>
        <p:spPr>
          <a:xfrm>
            <a:off x="1551009" y="1607024"/>
            <a:ext cx="2345428" cy="1146053"/>
          </a:xfrm>
          <a:prstGeom prst="rect">
            <a:avLst/>
          </a:prstGeom>
          <a:solidFill>
            <a:schemeClr val="bg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3054" y="1025245"/>
            <a:ext cx="720557" cy="720557"/>
          </a:xfrm>
          <a:prstGeom prst="rect">
            <a:avLst/>
          </a:prstGeom>
        </p:spPr>
      </p:pic>
      <p:sp>
        <p:nvSpPr>
          <p:cNvPr id="10" name="Bent Arrow 9"/>
          <p:cNvSpPr/>
          <p:nvPr/>
        </p:nvSpPr>
        <p:spPr>
          <a:xfrm>
            <a:off x="3085133" y="1145287"/>
            <a:ext cx="646941" cy="461738"/>
          </a:xfrm>
          <a:prstGeom prst="ben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chemeClr val="tx1"/>
              </a:solidFill>
            </a:endParaRPr>
          </a:p>
        </p:txBody>
      </p:sp>
      <p:sp>
        <p:nvSpPr>
          <p:cNvPr id="23" name="Bent Arrow 22"/>
          <p:cNvSpPr/>
          <p:nvPr/>
        </p:nvSpPr>
        <p:spPr>
          <a:xfrm rot="5400000">
            <a:off x="4786086" y="1396508"/>
            <a:ext cx="446378" cy="638429"/>
          </a:xfrm>
          <a:prstGeom prst="ben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chemeClr val="tx1"/>
              </a:solidFill>
            </a:endParaRPr>
          </a:p>
        </p:txBody>
      </p:sp>
      <p:sp>
        <p:nvSpPr>
          <p:cNvPr id="24" name="TextBox 23"/>
          <p:cNvSpPr txBox="1"/>
          <p:nvPr/>
        </p:nvSpPr>
        <p:spPr>
          <a:xfrm>
            <a:off x="6250705" y="4781871"/>
            <a:ext cx="2672548" cy="246221"/>
          </a:xfrm>
          <a:prstGeom prst="rect">
            <a:avLst/>
          </a:prstGeom>
          <a:noFill/>
        </p:spPr>
        <p:txBody>
          <a:bodyPr wrap="square" rtlCol="0">
            <a:spAutoFit/>
          </a:bodyPr>
          <a:lstStyle/>
          <a:p>
            <a:pPr algn="r"/>
            <a:r>
              <a:rPr lang="en-US" sz="1000" dirty="0">
                <a:latin typeface="Calibri" panose="020F0502020204030204" pitchFamily="34" charset="0"/>
              </a:rPr>
              <a:t>Image by Arthur </a:t>
            </a:r>
            <a:r>
              <a:rPr lang="en-US" sz="1000" dirty="0" err="1">
                <a:latin typeface="Calibri" panose="020F0502020204030204" pitchFamily="34" charset="0"/>
              </a:rPr>
              <a:t>Shlain</a:t>
            </a:r>
            <a:r>
              <a:rPr lang="en-US" sz="1000" dirty="0">
                <a:latin typeface="Calibri" panose="020F0502020204030204" pitchFamily="34" charset="0"/>
              </a:rPr>
              <a:t> from the Noun Project</a:t>
            </a:r>
            <a:endParaRPr lang="en-GB" sz="1000" dirty="0">
              <a:latin typeface="Calibri" panose="020F0502020204030204" pitchFamily="34" charset="0"/>
            </a:endParaRPr>
          </a:p>
        </p:txBody>
      </p:sp>
      <p:sp>
        <p:nvSpPr>
          <p:cNvPr id="25" name="Shape 23"/>
          <p:cNvSpPr txBox="1">
            <a:spLocks/>
          </p:cNvSpPr>
          <p:nvPr/>
        </p:nvSpPr>
        <p:spPr>
          <a:xfrm>
            <a:off x="79829" y="134256"/>
            <a:ext cx="7057570" cy="528447"/>
          </a:xfrm>
          <a:prstGeom prst="rect">
            <a:avLst/>
          </a:prstGeom>
          <a:effectLst/>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sz="3200" dirty="0" smtClean="0">
                <a:solidFill>
                  <a:srgbClr val="C00000"/>
                </a:solidFill>
                <a:latin typeface="Calibri"/>
              </a:rPr>
              <a:t>Checksums – An Interlude</a:t>
            </a:r>
            <a:endParaRPr lang="en" sz="3200" dirty="0">
              <a:solidFill>
                <a:srgbClr val="C00000"/>
              </a:solidFill>
              <a:latin typeface="Calibri"/>
            </a:endParaRPr>
          </a:p>
        </p:txBody>
      </p:sp>
      <p:cxnSp>
        <p:nvCxnSpPr>
          <p:cNvPr id="26" name="Straight Connector 25"/>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97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3500"/>
                            </p:stCondLst>
                            <p:childTnLst>
                              <p:par>
                                <p:cTn id="21" presetID="10" presetClass="exit" presetSubtype="0" fill="hold" grpId="1" nodeType="afterEffect">
                                  <p:stCondLst>
                                    <p:cond delay="0"/>
                                  </p:stCondLst>
                                  <p:childTnLst>
                                    <p:animEffect transition="out" filter="fade">
                                      <p:cBhvr>
                                        <p:cTn id="22" dur="1000"/>
                                        <p:tgtEl>
                                          <p:spTgt spid="10"/>
                                        </p:tgtEl>
                                      </p:cBhvr>
                                    </p:animEffect>
                                    <p:set>
                                      <p:cBhvr>
                                        <p:cTn id="23" dur="1" fill="hold">
                                          <p:stCondLst>
                                            <p:cond delay="999"/>
                                          </p:stCondLst>
                                        </p:cTn>
                                        <p:tgtEl>
                                          <p:spTgt spid="10"/>
                                        </p:tgtEl>
                                        <p:attrNameLst>
                                          <p:attrName>style.visibility</p:attrName>
                                        </p:attrNameLst>
                                      </p:cBhvr>
                                      <p:to>
                                        <p:strVal val="hidden"/>
                                      </p:to>
                                    </p:set>
                                  </p:childTnLst>
                                </p:cTn>
                              </p:par>
                            </p:childTnLst>
                          </p:cTn>
                        </p:par>
                        <p:par>
                          <p:cTn id="24" fill="hold">
                            <p:stCondLst>
                              <p:cond delay="4500"/>
                            </p:stCondLst>
                            <p:childTnLst>
                              <p:par>
                                <p:cTn id="25" presetID="10" presetClass="exit" presetSubtype="0" fill="hold" nodeType="afterEffect">
                                  <p:stCondLst>
                                    <p:cond delay="0"/>
                                  </p:stCondLst>
                                  <p:childTnLst>
                                    <p:animEffect transition="out" filter="fade">
                                      <p:cBhvr>
                                        <p:cTn id="26" dur="1000"/>
                                        <p:tgtEl>
                                          <p:spTgt spid="7"/>
                                        </p:tgtEl>
                                      </p:cBhvr>
                                    </p:animEffect>
                                    <p:set>
                                      <p:cBhvr>
                                        <p:cTn id="27" dur="1" fill="hold">
                                          <p:stCondLst>
                                            <p:cond delay="999"/>
                                          </p:stCondLst>
                                        </p:cTn>
                                        <p:tgtEl>
                                          <p:spTgt spid="7"/>
                                        </p:tgtEl>
                                        <p:attrNameLst>
                                          <p:attrName>style.visibility</p:attrName>
                                        </p:attrNameLst>
                                      </p:cBhvr>
                                      <p:to>
                                        <p:strVal val="hidden"/>
                                      </p:to>
                                    </p:set>
                                  </p:childTnLst>
                                </p:cTn>
                              </p:par>
                            </p:childTnLst>
                          </p:cTn>
                        </p:par>
                        <p:par>
                          <p:cTn id="28" fill="hold">
                            <p:stCondLst>
                              <p:cond delay="5500"/>
                            </p:stCondLst>
                            <p:childTnLst>
                              <p:par>
                                <p:cTn id="29" presetID="10" presetClass="exit" presetSubtype="0" fill="hold" grpId="1" nodeType="afterEffect">
                                  <p:stCondLst>
                                    <p:cond delay="0"/>
                                  </p:stCondLst>
                                  <p:childTnLst>
                                    <p:animEffect transition="out" filter="fade">
                                      <p:cBhvr>
                                        <p:cTn id="30" dur="1000"/>
                                        <p:tgtEl>
                                          <p:spTgt spid="23"/>
                                        </p:tgtEl>
                                      </p:cBhvr>
                                    </p:animEffect>
                                    <p:set>
                                      <p:cBhvr>
                                        <p:cTn id="31" dur="1" fill="hold">
                                          <p:stCondLst>
                                            <p:cond delay="999"/>
                                          </p:stCondLst>
                                        </p:cTn>
                                        <p:tgtEl>
                                          <p:spTgt spid="2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2000"/>
                                        <p:tgtEl>
                                          <p:spTgt spid="4"/>
                                        </p:tgtEl>
                                      </p:cBhvr>
                                    </p:animEffect>
                                  </p:childTnLst>
                                </p:cTn>
                              </p:par>
                              <p:par>
                                <p:cTn id="37" presetID="42" presetClass="path" presetSubtype="0" accel="50000" decel="50000" fill="hold" grpId="1" nodeType="withEffect">
                                  <p:stCondLst>
                                    <p:cond delay="0"/>
                                  </p:stCondLst>
                                  <p:childTnLst>
                                    <p:animMotion origin="layout" path="M -4.72222E-6 -3.7037E-6 L 0.1474 -0.00046 " pathEditMode="relative" rAng="0" ptsTypes="AA">
                                      <p:cBhvr>
                                        <p:cTn id="38" dur="2000" fill="hold"/>
                                        <p:tgtEl>
                                          <p:spTgt spid="9"/>
                                        </p:tgtEl>
                                        <p:attrNameLst>
                                          <p:attrName>ppt_x</p:attrName>
                                          <p:attrName>ppt_y</p:attrName>
                                        </p:attrNameLst>
                                      </p:cBhvr>
                                      <p:rCtr x="7361" y="-23"/>
                                    </p:animMotion>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20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20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20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500"/>
                                        <p:tgtEl>
                                          <p:spTgt spid="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11"/>
                                        </p:tgtEl>
                                      </p:cBhvr>
                                    </p:animEffect>
                                    <p:set>
                                      <p:cBhvr>
                                        <p:cTn id="75" dur="1" fill="hold">
                                          <p:stCondLst>
                                            <p:cond delay="499"/>
                                          </p:stCondLst>
                                        </p:cTn>
                                        <p:tgtEl>
                                          <p:spTgt spid="11"/>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8"/>
                                        </p:tgtEl>
                                      </p:cBhvr>
                                    </p:animEffect>
                                    <p:set>
                                      <p:cBhvr>
                                        <p:cTn id="78" dur="1" fill="hold">
                                          <p:stCondLst>
                                            <p:cond delay="499"/>
                                          </p:stCondLst>
                                        </p:cTn>
                                        <p:tgtEl>
                                          <p:spTgt spid="18"/>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4"/>
                                        </p:tgtEl>
                                      </p:cBhvr>
                                    </p:animEffect>
                                    <p:set>
                                      <p:cBhvr>
                                        <p:cTn id="81" dur="1" fill="hold">
                                          <p:stCondLst>
                                            <p:cond delay="499"/>
                                          </p:stCondLst>
                                        </p:cTn>
                                        <p:tgtEl>
                                          <p:spTgt spid="14"/>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21"/>
                                        </p:tgtEl>
                                      </p:cBhvr>
                                    </p:animEffect>
                                    <p:set>
                                      <p:cBhvr>
                                        <p:cTn id="84" dur="1" fill="hold">
                                          <p:stCondLst>
                                            <p:cond delay="499"/>
                                          </p:stCondLst>
                                        </p:cTn>
                                        <p:tgtEl>
                                          <p:spTgt spid="21"/>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9"/>
                                        </p:tgtEl>
                                      </p:cBhvr>
                                    </p:animEffect>
                                    <p:set>
                                      <p:cBhvr>
                                        <p:cTn id="87" dur="1" fill="hold">
                                          <p:stCondLst>
                                            <p:cond delay="499"/>
                                          </p:stCondLst>
                                        </p:cTn>
                                        <p:tgtEl>
                                          <p:spTgt spid="19"/>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3"/>
                                        </p:tgtEl>
                                      </p:cBhvr>
                                    </p:animEffect>
                                    <p:set>
                                      <p:cBhvr>
                                        <p:cTn id="90" dur="1" fill="hold">
                                          <p:stCondLst>
                                            <p:cond delay="499"/>
                                          </p:stCondLst>
                                        </p:cTn>
                                        <p:tgtEl>
                                          <p:spTgt spid="3"/>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2" nodeType="click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2000"/>
                                        <p:tgtEl>
                                          <p:spTgt spid="1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2000"/>
                                        <p:tgtEl>
                                          <p:spTgt spid="2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fade">
                                      <p:cBhvr>
                                        <p:cTn id="101" dur="500"/>
                                        <p:tgtEl>
                                          <p:spTgt spid="15"/>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fade">
                                      <p:cBhvr>
                                        <p:cTn id="106" dur="500"/>
                                        <p:tgtEl>
                                          <p:spTgt spid="1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500"/>
                                        <p:tgtEl>
                                          <p:spTgt spid="12"/>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2" nodeType="clickEffect">
                                  <p:stCondLst>
                                    <p:cond delay="0"/>
                                  </p:stCondLst>
                                  <p:childTnLst>
                                    <p:set>
                                      <p:cBhvr>
                                        <p:cTn id="113" dur="1" fill="hold">
                                          <p:stCondLst>
                                            <p:cond delay="0"/>
                                          </p:stCondLst>
                                        </p:cTn>
                                        <p:tgtEl>
                                          <p:spTgt spid="19"/>
                                        </p:tgtEl>
                                        <p:attrNameLst>
                                          <p:attrName>style.visibility</p:attrName>
                                        </p:attrNameLst>
                                      </p:cBhvr>
                                      <p:to>
                                        <p:strVal val="visible"/>
                                      </p:to>
                                    </p:set>
                                    <p:animEffect transition="in" filter="fade">
                                      <p:cBhvr>
                                        <p:cTn id="114" dur="500"/>
                                        <p:tgtEl>
                                          <p:spTgt spid="19"/>
                                        </p:tgtEl>
                                      </p:cBhvr>
                                    </p:animEffect>
                                  </p:childTnLst>
                                </p:cTn>
                              </p:par>
                            </p:childTnLst>
                          </p:cTn>
                        </p:par>
                        <p:par>
                          <p:cTn id="115" fill="hold">
                            <p:stCondLst>
                              <p:cond delay="500"/>
                            </p:stCondLst>
                            <p:childTnLst>
                              <p:par>
                                <p:cTn id="116" presetID="10" presetClass="entr" presetSubtype="0" fill="hold" grpId="0" nodeType="afterEffect">
                                  <p:stCondLst>
                                    <p:cond delay="0"/>
                                  </p:stCondLst>
                                  <p:childTnLst>
                                    <p:set>
                                      <p:cBhvr>
                                        <p:cTn id="117" dur="1" fill="hold">
                                          <p:stCondLst>
                                            <p:cond delay="0"/>
                                          </p:stCondLst>
                                        </p:cTn>
                                        <p:tgtEl>
                                          <p:spTgt spid="5"/>
                                        </p:tgtEl>
                                        <p:attrNameLst>
                                          <p:attrName>style.visibility</p:attrName>
                                        </p:attrNameLst>
                                      </p:cBhvr>
                                      <p:to>
                                        <p:strVal val="visible"/>
                                      </p:to>
                                    </p:set>
                                    <p:animEffect transition="in" filter="fade">
                                      <p:cBhvr>
                                        <p:cTn id="1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1" grpId="0" animBg="1"/>
      <p:bldP spid="11" grpId="1" animBg="1"/>
      <p:bldP spid="11" grpId="2" animBg="1"/>
      <p:bldP spid="12" grpId="0"/>
      <p:bldP spid="15" grpId="0" animBg="1"/>
      <p:bldP spid="17" grpId="0"/>
      <p:bldP spid="18" grpId="0"/>
      <p:bldP spid="18" grpId="1"/>
      <p:bldP spid="21" grpId="0"/>
      <p:bldP spid="21" grpId="1"/>
      <p:bldP spid="3" grpId="0" animBg="1"/>
      <p:bldP spid="3" grpId="1" animBg="1"/>
      <p:bldP spid="5" grpId="0" animBg="1"/>
      <p:bldP spid="19" grpId="0" animBg="1"/>
      <p:bldP spid="19" grpId="1" animBg="1"/>
      <p:bldP spid="19" grpId="2" animBg="1"/>
      <p:bldP spid="22" grpId="0"/>
      <p:bldP spid="6" grpId="0" animBg="1"/>
      <p:bldP spid="10" grpId="0" animBg="1"/>
      <p:bldP spid="10" grpId="1" animBg="1"/>
      <p:bldP spid="23" grpId="0" animBg="1"/>
      <p:bldP spid="23"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15" y="321873"/>
            <a:ext cx="6790369" cy="994172"/>
          </a:xfrm>
        </p:spPr>
        <p:txBody>
          <a:bodyPr>
            <a:noAutofit/>
          </a:bodyPr>
          <a:lstStyle/>
          <a:p>
            <a:r>
              <a:rPr lang="en-GB" sz="2400" dirty="0" smtClean="0">
                <a:latin typeface="Calibri" panose="020F0502020204030204" pitchFamily="34" charset="0"/>
              </a:rPr>
              <a:t>Keep multiple </a:t>
            </a:r>
            <a:r>
              <a:rPr lang="en-GB" sz="2400" dirty="0">
                <a:latin typeface="Calibri" panose="020F0502020204030204" pitchFamily="34" charset="0"/>
              </a:rPr>
              <a:t>copies and perform integrity checks</a:t>
            </a:r>
          </a:p>
        </p:txBody>
      </p:sp>
      <p:sp>
        <p:nvSpPr>
          <p:cNvPr id="4" name="Rectangle 3"/>
          <p:cNvSpPr/>
          <p:nvPr/>
        </p:nvSpPr>
        <p:spPr>
          <a:xfrm>
            <a:off x="1970678" y="1719784"/>
            <a:ext cx="993710" cy="958028"/>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6" name="Rectangle 5"/>
          <p:cNvSpPr/>
          <p:nvPr/>
        </p:nvSpPr>
        <p:spPr>
          <a:xfrm>
            <a:off x="6179612" y="1719784"/>
            <a:ext cx="993710" cy="958028"/>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288" y="2931010"/>
            <a:ext cx="982100" cy="9821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755" y="2931010"/>
            <a:ext cx="982100" cy="9821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1222" y="2941311"/>
            <a:ext cx="982100" cy="9821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288" y="3985420"/>
            <a:ext cx="982100" cy="98210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755" y="4043475"/>
            <a:ext cx="982100" cy="9821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1222" y="4029658"/>
            <a:ext cx="982100" cy="98210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6756" y="4043475"/>
            <a:ext cx="986317" cy="986317"/>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6483" y="3983870"/>
            <a:ext cx="982100" cy="982100"/>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8365" y="4043475"/>
            <a:ext cx="982100" cy="982100"/>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0225" y="4043475"/>
            <a:ext cx="982100" cy="982100"/>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8093" y="3982321"/>
            <a:ext cx="982100" cy="982100"/>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9975" y="4043475"/>
            <a:ext cx="982100" cy="982100"/>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7036" y="4043475"/>
            <a:ext cx="982100" cy="982100"/>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8093" y="3980241"/>
            <a:ext cx="982100" cy="982100"/>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6306" y="4030397"/>
            <a:ext cx="982100" cy="982100"/>
          </a:xfrm>
          <a:prstGeom prst="rect">
            <a:avLst/>
          </a:prstGeom>
        </p:spPr>
      </p:pic>
      <p:sp>
        <p:nvSpPr>
          <p:cNvPr id="27" name="Rectangle 26"/>
          <p:cNvSpPr/>
          <p:nvPr/>
        </p:nvSpPr>
        <p:spPr>
          <a:xfrm>
            <a:off x="6179612" y="1719784"/>
            <a:ext cx="993710" cy="958028"/>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5" name="Rectangle 4"/>
          <p:cNvSpPr/>
          <p:nvPr/>
        </p:nvSpPr>
        <p:spPr>
          <a:xfrm>
            <a:off x="4075145" y="1719784"/>
            <a:ext cx="993710" cy="958028"/>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8" name="Freeform 17"/>
          <p:cNvSpPr/>
          <p:nvPr/>
        </p:nvSpPr>
        <p:spPr>
          <a:xfrm>
            <a:off x="4432749" y="1992337"/>
            <a:ext cx="636105" cy="625793"/>
          </a:xfrm>
          <a:custGeom>
            <a:avLst/>
            <a:gdLst>
              <a:gd name="connsiteX0" fmla="*/ 276640 w 1423135"/>
              <a:gd name="connsiteY0" fmla="*/ 571500 h 1565910"/>
              <a:gd name="connsiteX1" fmla="*/ 276640 w 1423135"/>
              <a:gd name="connsiteY1" fmla="*/ 571500 h 1565910"/>
              <a:gd name="connsiteX2" fmla="*/ 368080 w 1423135"/>
              <a:gd name="connsiteY2" fmla="*/ 537210 h 1565910"/>
              <a:gd name="connsiteX3" fmla="*/ 402370 w 1423135"/>
              <a:gd name="connsiteY3" fmla="*/ 514350 h 1565910"/>
              <a:gd name="connsiteX4" fmla="*/ 459520 w 1423135"/>
              <a:gd name="connsiteY4" fmla="*/ 491490 h 1565910"/>
              <a:gd name="connsiteX5" fmla="*/ 493810 w 1423135"/>
              <a:gd name="connsiteY5" fmla="*/ 457200 h 1565910"/>
              <a:gd name="connsiteX6" fmla="*/ 676690 w 1423135"/>
              <a:gd name="connsiteY6" fmla="*/ 308610 h 1565910"/>
              <a:gd name="connsiteX7" fmla="*/ 733840 w 1423135"/>
              <a:gd name="connsiteY7" fmla="*/ 228600 h 1565910"/>
              <a:gd name="connsiteX8" fmla="*/ 779560 w 1423135"/>
              <a:gd name="connsiteY8" fmla="*/ 160020 h 1565910"/>
              <a:gd name="connsiteX9" fmla="*/ 836710 w 1423135"/>
              <a:gd name="connsiteY9" fmla="*/ 91440 h 1565910"/>
              <a:gd name="connsiteX10" fmla="*/ 848140 w 1423135"/>
              <a:gd name="connsiteY10" fmla="*/ 45720 h 1565910"/>
              <a:gd name="connsiteX11" fmla="*/ 928150 w 1423135"/>
              <a:gd name="connsiteY11" fmla="*/ 0 h 1565910"/>
              <a:gd name="connsiteX12" fmla="*/ 871000 w 1423135"/>
              <a:gd name="connsiteY12" fmla="*/ 171450 h 1565910"/>
              <a:gd name="connsiteX13" fmla="*/ 825280 w 1423135"/>
              <a:gd name="connsiteY13" fmla="*/ 240030 h 1565910"/>
              <a:gd name="connsiteX14" fmla="*/ 768130 w 1423135"/>
              <a:gd name="connsiteY14" fmla="*/ 365760 h 1565910"/>
              <a:gd name="connsiteX15" fmla="*/ 813850 w 1423135"/>
              <a:gd name="connsiteY15" fmla="*/ 388620 h 1565910"/>
              <a:gd name="connsiteX16" fmla="*/ 905290 w 1423135"/>
              <a:gd name="connsiteY16" fmla="*/ 400050 h 1565910"/>
              <a:gd name="connsiteX17" fmla="*/ 1248190 w 1423135"/>
              <a:gd name="connsiteY17" fmla="*/ 411480 h 1565910"/>
              <a:gd name="connsiteX18" fmla="*/ 1282480 w 1423135"/>
              <a:gd name="connsiteY18" fmla="*/ 434340 h 1565910"/>
              <a:gd name="connsiteX19" fmla="*/ 1293910 w 1423135"/>
              <a:gd name="connsiteY19" fmla="*/ 480060 h 1565910"/>
              <a:gd name="connsiteX20" fmla="*/ 1316770 w 1423135"/>
              <a:gd name="connsiteY20" fmla="*/ 514350 h 1565910"/>
              <a:gd name="connsiteX21" fmla="*/ 1351060 w 1423135"/>
              <a:gd name="connsiteY21" fmla="*/ 571500 h 1565910"/>
              <a:gd name="connsiteX22" fmla="*/ 1396780 w 1423135"/>
              <a:gd name="connsiteY22" fmla="*/ 617220 h 1565910"/>
              <a:gd name="connsiteX23" fmla="*/ 1419640 w 1423135"/>
              <a:gd name="connsiteY23" fmla="*/ 651510 h 1565910"/>
              <a:gd name="connsiteX24" fmla="*/ 1328200 w 1423135"/>
              <a:gd name="connsiteY24" fmla="*/ 640080 h 1565910"/>
              <a:gd name="connsiteX25" fmla="*/ 1225330 w 1423135"/>
              <a:gd name="connsiteY25" fmla="*/ 617220 h 1565910"/>
              <a:gd name="connsiteX26" fmla="*/ 1122460 w 1423135"/>
              <a:gd name="connsiteY26" fmla="*/ 605790 h 1565910"/>
              <a:gd name="connsiteX27" fmla="*/ 1053880 w 1423135"/>
              <a:gd name="connsiteY27" fmla="*/ 594360 h 1565910"/>
              <a:gd name="connsiteX28" fmla="*/ 1019590 w 1423135"/>
              <a:gd name="connsiteY28" fmla="*/ 617220 h 1565910"/>
              <a:gd name="connsiteX29" fmla="*/ 1031020 w 1423135"/>
              <a:gd name="connsiteY29" fmla="*/ 1303020 h 1565910"/>
              <a:gd name="connsiteX30" fmla="*/ 1088170 w 1423135"/>
              <a:gd name="connsiteY30" fmla="*/ 1417320 h 1565910"/>
              <a:gd name="connsiteX31" fmla="*/ 1133890 w 1423135"/>
              <a:gd name="connsiteY31" fmla="*/ 1520190 h 1565910"/>
              <a:gd name="connsiteX32" fmla="*/ 1111030 w 1423135"/>
              <a:gd name="connsiteY32" fmla="*/ 1485900 h 1565910"/>
              <a:gd name="connsiteX33" fmla="*/ 1019590 w 1423135"/>
              <a:gd name="connsiteY33" fmla="*/ 1394460 h 1565910"/>
              <a:gd name="connsiteX34" fmla="*/ 996730 w 1423135"/>
              <a:gd name="connsiteY34" fmla="*/ 1360170 h 1565910"/>
              <a:gd name="connsiteX35" fmla="*/ 836710 w 1423135"/>
              <a:gd name="connsiteY35" fmla="*/ 1165860 h 1565910"/>
              <a:gd name="connsiteX36" fmla="*/ 813850 w 1423135"/>
              <a:gd name="connsiteY36" fmla="*/ 1097280 h 1565910"/>
              <a:gd name="connsiteX37" fmla="*/ 802420 w 1423135"/>
              <a:gd name="connsiteY37" fmla="*/ 994410 h 1565910"/>
              <a:gd name="connsiteX38" fmla="*/ 733840 w 1423135"/>
              <a:gd name="connsiteY38" fmla="*/ 1040130 h 1565910"/>
              <a:gd name="connsiteX39" fmla="*/ 573820 w 1423135"/>
              <a:gd name="connsiteY39" fmla="*/ 1234440 h 1565910"/>
              <a:gd name="connsiteX40" fmla="*/ 436660 w 1423135"/>
              <a:gd name="connsiteY40" fmla="*/ 1543050 h 1565910"/>
              <a:gd name="connsiteX41" fmla="*/ 402370 w 1423135"/>
              <a:gd name="connsiteY41" fmla="*/ 1565910 h 1565910"/>
              <a:gd name="connsiteX42" fmla="*/ 265210 w 1423135"/>
              <a:gd name="connsiteY42" fmla="*/ 1543050 h 1565910"/>
              <a:gd name="connsiteX43" fmla="*/ 242350 w 1423135"/>
              <a:gd name="connsiteY43" fmla="*/ 1508760 h 1565910"/>
              <a:gd name="connsiteX44" fmla="*/ 196630 w 1423135"/>
              <a:gd name="connsiteY44" fmla="*/ 1428750 h 1565910"/>
              <a:gd name="connsiteX45" fmla="*/ 185200 w 1423135"/>
              <a:gd name="connsiteY45" fmla="*/ 1383030 h 1565910"/>
              <a:gd name="connsiteX46" fmla="*/ 185200 w 1423135"/>
              <a:gd name="connsiteY46" fmla="*/ 1154430 h 1565910"/>
              <a:gd name="connsiteX47" fmla="*/ 242350 w 1423135"/>
              <a:gd name="connsiteY47" fmla="*/ 1108710 h 1565910"/>
              <a:gd name="connsiteX48" fmla="*/ 288070 w 1423135"/>
              <a:gd name="connsiteY48" fmla="*/ 1051560 h 1565910"/>
              <a:gd name="connsiteX49" fmla="*/ 322360 w 1423135"/>
              <a:gd name="connsiteY49" fmla="*/ 1028700 h 1565910"/>
              <a:gd name="connsiteX50" fmla="*/ 402370 w 1423135"/>
              <a:gd name="connsiteY50" fmla="*/ 948690 h 1565910"/>
              <a:gd name="connsiteX51" fmla="*/ 436660 w 1423135"/>
              <a:gd name="connsiteY51" fmla="*/ 914400 h 1565910"/>
              <a:gd name="connsiteX52" fmla="*/ 368080 w 1423135"/>
              <a:gd name="connsiteY52" fmla="*/ 891540 h 1565910"/>
              <a:gd name="connsiteX53" fmla="*/ 242350 w 1423135"/>
              <a:gd name="connsiteY53" fmla="*/ 788670 h 1565910"/>
              <a:gd name="connsiteX54" fmla="*/ 185200 w 1423135"/>
              <a:gd name="connsiteY54" fmla="*/ 742950 h 1565910"/>
              <a:gd name="connsiteX55" fmla="*/ 150910 w 1423135"/>
              <a:gd name="connsiteY55" fmla="*/ 685800 h 1565910"/>
              <a:gd name="connsiteX56" fmla="*/ 82330 w 1423135"/>
              <a:gd name="connsiteY56" fmla="*/ 617220 h 1565910"/>
              <a:gd name="connsiteX57" fmla="*/ 25180 w 1423135"/>
              <a:gd name="connsiteY57" fmla="*/ 560070 h 1565910"/>
              <a:gd name="connsiteX58" fmla="*/ 25180 w 1423135"/>
              <a:gd name="connsiteY58" fmla="*/ 354330 h 1565910"/>
              <a:gd name="connsiteX59" fmla="*/ 82330 w 1423135"/>
              <a:gd name="connsiteY59" fmla="*/ 377190 h 1565910"/>
              <a:gd name="connsiteX60" fmla="*/ 139480 w 1423135"/>
              <a:gd name="connsiteY60" fmla="*/ 422910 h 1565910"/>
              <a:gd name="connsiteX61" fmla="*/ 162340 w 1423135"/>
              <a:gd name="connsiteY61" fmla="*/ 457200 h 1565910"/>
              <a:gd name="connsiteX62" fmla="*/ 230920 w 1423135"/>
              <a:gd name="connsiteY62" fmla="*/ 502920 h 1565910"/>
              <a:gd name="connsiteX63" fmla="*/ 253780 w 1423135"/>
              <a:gd name="connsiteY63" fmla="*/ 537210 h 1565910"/>
              <a:gd name="connsiteX64" fmla="*/ 276640 w 1423135"/>
              <a:gd name="connsiteY64" fmla="*/ 571500 h 156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423135" h="1565910">
                <a:moveTo>
                  <a:pt x="276640" y="571500"/>
                </a:moveTo>
                <a:lnTo>
                  <a:pt x="276640" y="571500"/>
                </a:lnTo>
                <a:cubicBezTo>
                  <a:pt x="307120" y="560070"/>
                  <a:pt x="338445" y="550680"/>
                  <a:pt x="368080" y="537210"/>
                </a:cubicBezTo>
                <a:cubicBezTo>
                  <a:pt x="380586" y="531526"/>
                  <a:pt x="390083" y="520493"/>
                  <a:pt x="402370" y="514350"/>
                </a:cubicBezTo>
                <a:cubicBezTo>
                  <a:pt x="420721" y="505174"/>
                  <a:pt x="440470" y="499110"/>
                  <a:pt x="459520" y="491490"/>
                </a:cubicBezTo>
                <a:cubicBezTo>
                  <a:pt x="470950" y="480060"/>
                  <a:pt x="481446" y="467612"/>
                  <a:pt x="493810" y="457200"/>
                </a:cubicBezTo>
                <a:cubicBezTo>
                  <a:pt x="553890" y="406606"/>
                  <a:pt x="633121" y="373964"/>
                  <a:pt x="676690" y="308610"/>
                </a:cubicBezTo>
                <a:cubicBezTo>
                  <a:pt x="751011" y="197129"/>
                  <a:pt x="634598" y="370374"/>
                  <a:pt x="733840" y="228600"/>
                </a:cubicBezTo>
                <a:cubicBezTo>
                  <a:pt x="749595" y="206092"/>
                  <a:pt x="760133" y="179447"/>
                  <a:pt x="779560" y="160020"/>
                </a:cubicBezTo>
                <a:cubicBezTo>
                  <a:pt x="823564" y="116016"/>
                  <a:pt x="804884" y="139180"/>
                  <a:pt x="836710" y="91440"/>
                </a:cubicBezTo>
                <a:cubicBezTo>
                  <a:pt x="840520" y="76200"/>
                  <a:pt x="839426" y="58791"/>
                  <a:pt x="848140" y="45720"/>
                </a:cubicBezTo>
                <a:cubicBezTo>
                  <a:pt x="856218" y="33603"/>
                  <a:pt x="920240" y="3955"/>
                  <a:pt x="928150" y="0"/>
                </a:cubicBezTo>
                <a:cubicBezTo>
                  <a:pt x="950573" y="89691"/>
                  <a:pt x="948882" y="39050"/>
                  <a:pt x="871000" y="171450"/>
                </a:cubicBezTo>
                <a:cubicBezTo>
                  <a:pt x="857070" y="195131"/>
                  <a:pt x="838911" y="216176"/>
                  <a:pt x="825280" y="240030"/>
                </a:cubicBezTo>
                <a:cubicBezTo>
                  <a:pt x="784393" y="311581"/>
                  <a:pt x="786722" y="309983"/>
                  <a:pt x="768130" y="365760"/>
                </a:cubicBezTo>
                <a:cubicBezTo>
                  <a:pt x="783370" y="373380"/>
                  <a:pt x="797320" y="384487"/>
                  <a:pt x="813850" y="388620"/>
                </a:cubicBezTo>
                <a:cubicBezTo>
                  <a:pt x="843650" y="396070"/>
                  <a:pt x="874615" y="398436"/>
                  <a:pt x="905290" y="400050"/>
                </a:cubicBezTo>
                <a:cubicBezTo>
                  <a:pt x="1019495" y="406061"/>
                  <a:pt x="1133890" y="407670"/>
                  <a:pt x="1248190" y="411480"/>
                </a:cubicBezTo>
                <a:cubicBezTo>
                  <a:pt x="1259620" y="419100"/>
                  <a:pt x="1274860" y="422910"/>
                  <a:pt x="1282480" y="434340"/>
                </a:cubicBezTo>
                <a:cubicBezTo>
                  <a:pt x="1291194" y="447411"/>
                  <a:pt x="1287722" y="465621"/>
                  <a:pt x="1293910" y="480060"/>
                </a:cubicBezTo>
                <a:cubicBezTo>
                  <a:pt x="1299321" y="492686"/>
                  <a:pt x="1309489" y="502701"/>
                  <a:pt x="1316770" y="514350"/>
                </a:cubicBezTo>
                <a:cubicBezTo>
                  <a:pt x="1328544" y="533189"/>
                  <a:pt x="1337421" y="553964"/>
                  <a:pt x="1351060" y="571500"/>
                </a:cubicBezTo>
                <a:cubicBezTo>
                  <a:pt x="1364292" y="588513"/>
                  <a:pt x="1382754" y="600856"/>
                  <a:pt x="1396780" y="617220"/>
                </a:cubicBezTo>
                <a:cubicBezTo>
                  <a:pt x="1405720" y="627650"/>
                  <a:pt x="1432672" y="647166"/>
                  <a:pt x="1419640" y="651510"/>
                </a:cubicBezTo>
                <a:cubicBezTo>
                  <a:pt x="1390499" y="661224"/>
                  <a:pt x="1358450" y="645418"/>
                  <a:pt x="1328200" y="640080"/>
                </a:cubicBezTo>
                <a:cubicBezTo>
                  <a:pt x="1293608" y="633976"/>
                  <a:pt x="1259979" y="622995"/>
                  <a:pt x="1225330" y="617220"/>
                </a:cubicBezTo>
                <a:cubicBezTo>
                  <a:pt x="1191298" y="611548"/>
                  <a:pt x="1156658" y="610350"/>
                  <a:pt x="1122460" y="605790"/>
                </a:cubicBezTo>
                <a:cubicBezTo>
                  <a:pt x="1099488" y="602727"/>
                  <a:pt x="1076740" y="598170"/>
                  <a:pt x="1053880" y="594360"/>
                </a:cubicBezTo>
                <a:cubicBezTo>
                  <a:pt x="1042450" y="601980"/>
                  <a:pt x="1020033" y="603490"/>
                  <a:pt x="1019590" y="617220"/>
                </a:cubicBezTo>
                <a:cubicBezTo>
                  <a:pt x="1012219" y="845733"/>
                  <a:pt x="1011495" y="1075224"/>
                  <a:pt x="1031020" y="1303020"/>
                </a:cubicBezTo>
                <a:cubicBezTo>
                  <a:pt x="1034658" y="1345461"/>
                  <a:pt x="1069935" y="1378823"/>
                  <a:pt x="1088170" y="1417320"/>
                </a:cubicBezTo>
                <a:cubicBezTo>
                  <a:pt x="1104234" y="1451232"/>
                  <a:pt x="1122024" y="1484591"/>
                  <a:pt x="1133890" y="1520190"/>
                </a:cubicBezTo>
                <a:cubicBezTo>
                  <a:pt x="1138234" y="1533222"/>
                  <a:pt x="1120271" y="1496065"/>
                  <a:pt x="1111030" y="1485900"/>
                </a:cubicBezTo>
                <a:cubicBezTo>
                  <a:pt x="1082034" y="1454005"/>
                  <a:pt x="1043500" y="1430326"/>
                  <a:pt x="1019590" y="1394460"/>
                </a:cubicBezTo>
                <a:cubicBezTo>
                  <a:pt x="1011970" y="1383030"/>
                  <a:pt x="1005312" y="1370897"/>
                  <a:pt x="996730" y="1360170"/>
                </a:cubicBezTo>
                <a:cubicBezTo>
                  <a:pt x="944314" y="1294650"/>
                  <a:pt x="836710" y="1165860"/>
                  <a:pt x="836710" y="1165860"/>
                </a:cubicBezTo>
                <a:cubicBezTo>
                  <a:pt x="829090" y="1143000"/>
                  <a:pt x="818576" y="1120909"/>
                  <a:pt x="813850" y="1097280"/>
                </a:cubicBezTo>
                <a:cubicBezTo>
                  <a:pt x="807084" y="1063449"/>
                  <a:pt x="830495" y="1014463"/>
                  <a:pt x="802420" y="994410"/>
                </a:cubicBezTo>
                <a:cubicBezTo>
                  <a:pt x="780063" y="978441"/>
                  <a:pt x="752788" y="1020235"/>
                  <a:pt x="733840" y="1040130"/>
                </a:cubicBezTo>
                <a:cubicBezTo>
                  <a:pt x="675973" y="1100890"/>
                  <a:pt x="573820" y="1234440"/>
                  <a:pt x="573820" y="1234440"/>
                </a:cubicBezTo>
                <a:cubicBezTo>
                  <a:pt x="560067" y="1269588"/>
                  <a:pt x="507964" y="1471746"/>
                  <a:pt x="436660" y="1543050"/>
                </a:cubicBezTo>
                <a:cubicBezTo>
                  <a:pt x="426946" y="1552764"/>
                  <a:pt x="413800" y="1558290"/>
                  <a:pt x="402370" y="1565910"/>
                </a:cubicBezTo>
                <a:cubicBezTo>
                  <a:pt x="356650" y="1558290"/>
                  <a:pt x="308860" y="1558639"/>
                  <a:pt x="265210" y="1543050"/>
                </a:cubicBezTo>
                <a:cubicBezTo>
                  <a:pt x="252273" y="1538430"/>
                  <a:pt x="249418" y="1520540"/>
                  <a:pt x="242350" y="1508760"/>
                </a:cubicBezTo>
                <a:cubicBezTo>
                  <a:pt x="226546" y="1482420"/>
                  <a:pt x="211870" y="1455420"/>
                  <a:pt x="196630" y="1428750"/>
                </a:cubicBezTo>
                <a:cubicBezTo>
                  <a:pt x="192820" y="1413510"/>
                  <a:pt x="188608" y="1398365"/>
                  <a:pt x="185200" y="1383030"/>
                </a:cubicBezTo>
                <a:cubicBezTo>
                  <a:pt x="167719" y="1304367"/>
                  <a:pt x="157199" y="1243101"/>
                  <a:pt x="185200" y="1154430"/>
                </a:cubicBezTo>
                <a:cubicBezTo>
                  <a:pt x="192546" y="1131166"/>
                  <a:pt x="225099" y="1125961"/>
                  <a:pt x="242350" y="1108710"/>
                </a:cubicBezTo>
                <a:cubicBezTo>
                  <a:pt x="259601" y="1091459"/>
                  <a:pt x="270819" y="1068811"/>
                  <a:pt x="288070" y="1051560"/>
                </a:cubicBezTo>
                <a:cubicBezTo>
                  <a:pt x="297784" y="1041846"/>
                  <a:pt x="312149" y="1037890"/>
                  <a:pt x="322360" y="1028700"/>
                </a:cubicBezTo>
                <a:cubicBezTo>
                  <a:pt x="350395" y="1003469"/>
                  <a:pt x="375700" y="975360"/>
                  <a:pt x="402370" y="948690"/>
                </a:cubicBezTo>
                <a:lnTo>
                  <a:pt x="436660" y="914400"/>
                </a:lnTo>
                <a:cubicBezTo>
                  <a:pt x="413800" y="906780"/>
                  <a:pt x="389633" y="902316"/>
                  <a:pt x="368080" y="891540"/>
                </a:cubicBezTo>
                <a:cubicBezTo>
                  <a:pt x="295476" y="855238"/>
                  <a:pt x="300893" y="841359"/>
                  <a:pt x="242350" y="788670"/>
                </a:cubicBezTo>
                <a:cubicBezTo>
                  <a:pt x="224217" y="772350"/>
                  <a:pt x="204250" y="758190"/>
                  <a:pt x="185200" y="742950"/>
                </a:cubicBezTo>
                <a:cubicBezTo>
                  <a:pt x="173770" y="723900"/>
                  <a:pt x="164978" y="702994"/>
                  <a:pt x="150910" y="685800"/>
                </a:cubicBezTo>
                <a:cubicBezTo>
                  <a:pt x="130438" y="660779"/>
                  <a:pt x="100263" y="644119"/>
                  <a:pt x="82330" y="617220"/>
                </a:cubicBezTo>
                <a:cubicBezTo>
                  <a:pt x="51850" y="571500"/>
                  <a:pt x="70900" y="590550"/>
                  <a:pt x="25180" y="560070"/>
                </a:cubicBezTo>
                <a:cubicBezTo>
                  <a:pt x="2028" y="490615"/>
                  <a:pt x="-17433" y="446658"/>
                  <a:pt x="25180" y="354330"/>
                </a:cubicBezTo>
                <a:cubicBezTo>
                  <a:pt x="33778" y="335701"/>
                  <a:pt x="63280" y="369570"/>
                  <a:pt x="82330" y="377190"/>
                </a:cubicBezTo>
                <a:cubicBezTo>
                  <a:pt x="147844" y="475460"/>
                  <a:pt x="60610" y="359814"/>
                  <a:pt x="139480" y="422910"/>
                </a:cubicBezTo>
                <a:cubicBezTo>
                  <a:pt x="150207" y="431492"/>
                  <a:pt x="152002" y="448154"/>
                  <a:pt x="162340" y="457200"/>
                </a:cubicBezTo>
                <a:cubicBezTo>
                  <a:pt x="183017" y="475292"/>
                  <a:pt x="230920" y="502920"/>
                  <a:pt x="230920" y="502920"/>
                </a:cubicBezTo>
                <a:cubicBezTo>
                  <a:pt x="238540" y="514350"/>
                  <a:pt x="243053" y="528628"/>
                  <a:pt x="253780" y="537210"/>
                </a:cubicBezTo>
                <a:cubicBezTo>
                  <a:pt x="263188" y="544736"/>
                  <a:pt x="272830" y="565785"/>
                  <a:pt x="276640" y="571500"/>
                </a:cubicBezTo>
                <a:close/>
              </a:path>
            </a:pathLst>
          </a:cu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28" name="Shape 23"/>
          <p:cNvSpPr txBox="1">
            <a:spLocks/>
          </p:cNvSpPr>
          <p:nvPr/>
        </p:nvSpPr>
        <p:spPr>
          <a:xfrm>
            <a:off x="79829" y="134256"/>
            <a:ext cx="7057570" cy="528447"/>
          </a:xfrm>
          <a:prstGeom prst="rect">
            <a:avLst/>
          </a:prstGeom>
          <a:effectLst/>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sz="3200" dirty="0" smtClean="0">
                <a:solidFill>
                  <a:srgbClr val="C00000"/>
                </a:solidFill>
                <a:latin typeface="Calibri"/>
              </a:rPr>
              <a:t>Checksums – An Interlude</a:t>
            </a:r>
            <a:endParaRPr lang="en" sz="3200" dirty="0">
              <a:solidFill>
                <a:srgbClr val="C00000"/>
              </a:solidFill>
              <a:latin typeface="Calibri"/>
            </a:endParaRPr>
          </a:p>
        </p:txBody>
      </p:sp>
      <p:cxnSp>
        <p:nvCxnSpPr>
          <p:cNvPr id="29" name="Straight Connector 28"/>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16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childTnLst>
                                </p:cTn>
                              </p:par>
                            </p:childTnLst>
                          </p:cTn>
                        </p:par>
                        <p:par>
                          <p:cTn id="36" fill="hold">
                            <p:stCondLst>
                              <p:cond delay="1000"/>
                            </p:stCondLst>
                            <p:childTnLst>
                              <p:par>
                                <p:cTn id="37" presetID="10" presetClass="exit" presetSubtype="0" fill="hold" nodeType="afterEffect">
                                  <p:stCondLst>
                                    <p:cond delay="0"/>
                                  </p:stCondLst>
                                  <p:childTnLst>
                                    <p:animEffect transition="out" filter="fade">
                                      <p:cBhvr>
                                        <p:cTn id="38" dur="1000"/>
                                        <p:tgtEl>
                                          <p:spTgt spid="10"/>
                                        </p:tgtEl>
                                      </p:cBhvr>
                                    </p:animEffect>
                                    <p:set>
                                      <p:cBhvr>
                                        <p:cTn id="39" dur="1" fill="hold">
                                          <p:stCondLst>
                                            <p:cond delay="999"/>
                                          </p:stCondLst>
                                        </p:cTn>
                                        <p:tgtEl>
                                          <p:spTgt spid="10"/>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00"/>
                                        <p:tgtEl>
                                          <p:spTgt spid="11"/>
                                        </p:tgtEl>
                                      </p:cBhvr>
                                    </p:animEffect>
                                    <p:set>
                                      <p:cBhvr>
                                        <p:cTn id="42" dur="1" fill="hold">
                                          <p:stCondLst>
                                            <p:cond delay="999"/>
                                          </p:stCondLst>
                                        </p:cTn>
                                        <p:tgtEl>
                                          <p:spTgt spid="11"/>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1000"/>
                                        <p:tgtEl>
                                          <p:spTgt spid="12"/>
                                        </p:tgtEl>
                                      </p:cBhvr>
                                    </p:animEffect>
                                    <p:set>
                                      <p:cBhvr>
                                        <p:cTn id="45" dur="1" fill="hold">
                                          <p:stCondLst>
                                            <p:cond delay="999"/>
                                          </p:stCondLst>
                                        </p:cTn>
                                        <p:tgtEl>
                                          <p:spTgt spid="12"/>
                                        </p:tgtEl>
                                        <p:attrNameLst>
                                          <p:attrName>style.visibility</p:attrName>
                                        </p:attrNameLst>
                                      </p:cBhvr>
                                      <p:to>
                                        <p:strVal val="hidden"/>
                                      </p:to>
                                    </p:se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childTnLst>
                                </p:cTn>
                              </p:par>
                              <p:par>
                                <p:cTn id="53" presetID="10"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childTnLst>
                                </p:cTn>
                              </p:par>
                            </p:childTnLst>
                          </p:cTn>
                        </p:par>
                        <p:par>
                          <p:cTn id="56" fill="hold">
                            <p:stCondLst>
                              <p:cond delay="3000"/>
                            </p:stCondLst>
                            <p:childTnLst>
                              <p:par>
                                <p:cTn id="57" presetID="10" presetClass="exit" presetSubtype="0" fill="hold" nodeType="afterEffect">
                                  <p:stCondLst>
                                    <p:cond delay="0"/>
                                  </p:stCondLst>
                                  <p:childTnLst>
                                    <p:animEffect transition="out" filter="fade">
                                      <p:cBhvr>
                                        <p:cTn id="58" dur="1000"/>
                                        <p:tgtEl>
                                          <p:spTgt spid="21"/>
                                        </p:tgtEl>
                                      </p:cBhvr>
                                    </p:animEffect>
                                    <p:set>
                                      <p:cBhvr>
                                        <p:cTn id="59" dur="1" fill="hold">
                                          <p:stCondLst>
                                            <p:cond delay="999"/>
                                          </p:stCondLst>
                                        </p:cTn>
                                        <p:tgtEl>
                                          <p:spTgt spid="21"/>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1000"/>
                                        <p:tgtEl>
                                          <p:spTgt spid="20"/>
                                        </p:tgtEl>
                                      </p:cBhvr>
                                    </p:animEffect>
                                    <p:set>
                                      <p:cBhvr>
                                        <p:cTn id="62" dur="1" fill="hold">
                                          <p:stCondLst>
                                            <p:cond delay="999"/>
                                          </p:stCondLst>
                                        </p:cTn>
                                        <p:tgtEl>
                                          <p:spTgt spid="20"/>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1000"/>
                                        <p:tgtEl>
                                          <p:spTgt spid="19"/>
                                        </p:tgtEl>
                                      </p:cBhvr>
                                    </p:animEffect>
                                    <p:set>
                                      <p:cBhvr>
                                        <p:cTn id="65" dur="1" fill="hold">
                                          <p:stCondLst>
                                            <p:cond delay="999"/>
                                          </p:stCondLst>
                                        </p:cTn>
                                        <p:tgtEl>
                                          <p:spTgt spid="19"/>
                                        </p:tgtEl>
                                        <p:attrNameLst>
                                          <p:attrName>style.visibility</p:attrName>
                                        </p:attrNameLst>
                                      </p:cBhvr>
                                      <p:to>
                                        <p:strVal val="hidden"/>
                                      </p:to>
                                    </p:set>
                                  </p:childTnLst>
                                </p:cTn>
                              </p:par>
                            </p:childTnLst>
                          </p:cTn>
                        </p:par>
                        <p:par>
                          <p:cTn id="66" fill="hold">
                            <p:stCondLst>
                              <p:cond delay="4000"/>
                            </p:stCondLst>
                            <p:childTnLst>
                              <p:par>
                                <p:cTn id="67" presetID="10" presetClass="entr" presetSubtype="0"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1000"/>
                                        <p:tgtEl>
                                          <p:spTgt spid="24"/>
                                        </p:tgtEl>
                                      </p:cBhvr>
                                    </p:animEffect>
                                  </p:childTnLst>
                                </p:cTn>
                              </p:par>
                              <p:par>
                                <p:cTn id="70" presetID="10" presetClass="entr" presetSubtype="0"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0"/>
                                        <p:tgtEl>
                                          <p:spTgt spid="23"/>
                                        </p:tgtEl>
                                      </p:cBhvr>
                                    </p:animEffect>
                                  </p:childTnLst>
                                </p:cTn>
                              </p:par>
                              <p:par>
                                <p:cTn id="73" presetID="10" presetClass="entr" presetSubtype="0" fill="hold"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20"/>
                                        </p:tgtEl>
                                      </p:cBhvr>
                                    </p:animEffect>
                                    <p:set>
                                      <p:cBhvr>
                                        <p:cTn id="80" dur="1" fill="hold">
                                          <p:stCondLst>
                                            <p:cond delay="499"/>
                                          </p:stCondLst>
                                        </p:cTn>
                                        <p:tgtEl>
                                          <p:spTgt spid="20"/>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4"/>
                                        </p:tgtEl>
                                      </p:cBhvr>
                                    </p:animEffect>
                                    <p:set>
                                      <p:cBhvr>
                                        <p:cTn id="83" dur="1" fill="hold">
                                          <p:stCondLst>
                                            <p:cond delay="499"/>
                                          </p:stCondLst>
                                        </p:cTn>
                                        <p:tgtEl>
                                          <p:spTgt spid="24"/>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22"/>
                                        </p:tgtEl>
                                      </p:cBhvr>
                                    </p:animEffect>
                                    <p:set>
                                      <p:cBhvr>
                                        <p:cTn id="86" dur="1" fill="hold">
                                          <p:stCondLst>
                                            <p:cond delay="499"/>
                                          </p:stCondLst>
                                        </p:cTn>
                                        <p:tgtEl>
                                          <p:spTgt spid="22"/>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23"/>
                                        </p:tgtEl>
                                      </p:cBhvr>
                                    </p:animEffect>
                                    <p:set>
                                      <p:cBhvr>
                                        <p:cTn id="89" dur="1" fill="hold">
                                          <p:stCondLst>
                                            <p:cond delay="499"/>
                                          </p:stCondLst>
                                        </p:cTn>
                                        <p:tgtEl>
                                          <p:spTgt spid="23"/>
                                        </p:tgtEl>
                                        <p:attrNameLst>
                                          <p:attrName>style.visibility</p:attrName>
                                        </p:attrNameLst>
                                      </p:cBhvr>
                                      <p:to>
                                        <p:strVal val="hidden"/>
                                      </p:to>
                                    </p:set>
                                  </p:childTnLst>
                                </p:cTn>
                              </p:par>
                            </p:childTnLst>
                          </p:cTn>
                        </p:par>
                        <p:par>
                          <p:cTn id="90" fill="hold">
                            <p:stCondLst>
                              <p:cond delay="500"/>
                            </p:stCondLst>
                            <p:childTnLst>
                              <p:par>
                                <p:cTn id="91" presetID="10" presetClass="entr" presetSubtype="0" fill="hold"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childTnLst>
                                </p:cTn>
                              </p:par>
                              <p:par>
                                <p:cTn id="94" presetID="10" presetClass="entr" presetSubtype="0" fill="hold"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500"/>
                                        <p:tgtEl>
                                          <p:spTgt spid="25"/>
                                        </p:tgtEl>
                                      </p:cBhvr>
                                    </p:animEffect>
                                  </p:childTnLst>
                                </p:cTn>
                              </p:par>
                              <p:par>
                                <p:cTn id="97" presetID="10" presetClass="entr" presetSubtype="0" fill="hold"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500"/>
                                        <p:tgtEl>
                                          <p:spTgt spid="15"/>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500"/>
                                        <p:tgtEl>
                                          <p:spTgt spid="18"/>
                                        </p:tgtEl>
                                      </p:cBhvr>
                                    </p:animEffect>
                                  </p:childTnLst>
                                </p:cTn>
                              </p:par>
                            </p:childTnLst>
                          </p:cTn>
                        </p:par>
                      </p:childTnLst>
                    </p:cTn>
                  </p:par>
                  <p:par>
                    <p:cTn id="105" fill="hold">
                      <p:stCondLst>
                        <p:cond delay="indefinite"/>
                      </p:stCondLst>
                      <p:childTnLst>
                        <p:par>
                          <p:cTn id="106" fill="hold">
                            <p:stCondLst>
                              <p:cond delay="0"/>
                            </p:stCondLst>
                            <p:childTnLst>
                              <p:par>
                                <p:cTn id="107" presetID="2" presetClass="exit" presetSubtype="4" fill="hold" grpId="1" nodeType="clickEffect">
                                  <p:stCondLst>
                                    <p:cond delay="0"/>
                                  </p:stCondLst>
                                  <p:childTnLst>
                                    <p:anim calcmode="lin" valueType="num">
                                      <p:cBhvr additive="base">
                                        <p:cTn id="108" dur="500"/>
                                        <p:tgtEl>
                                          <p:spTgt spid="5"/>
                                        </p:tgtEl>
                                        <p:attrNameLst>
                                          <p:attrName>ppt_x</p:attrName>
                                        </p:attrNameLst>
                                      </p:cBhvr>
                                      <p:tavLst>
                                        <p:tav tm="0">
                                          <p:val>
                                            <p:strVal val="ppt_x"/>
                                          </p:val>
                                        </p:tav>
                                        <p:tav tm="100000">
                                          <p:val>
                                            <p:strVal val="ppt_x"/>
                                          </p:val>
                                        </p:tav>
                                      </p:tavLst>
                                    </p:anim>
                                    <p:anim calcmode="lin" valueType="num">
                                      <p:cBhvr additive="base">
                                        <p:cTn id="109" dur="500"/>
                                        <p:tgtEl>
                                          <p:spTgt spid="5"/>
                                        </p:tgtEl>
                                        <p:attrNameLst>
                                          <p:attrName>ppt_y</p:attrName>
                                        </p:attrNameLst>
                                      </p:cBhvr>
                                      <p:tavLst>
                                        <p:tav tm="0">
                                          <p:val>
                                            <p:strVal val="ppt_y"/>
                                          </p:val>
                                        </p:tav>
                                        <p:tav tm="100000">
                                          <p:val>
                                            <p:strVal val="1+ppt_h/2"/>
                                          </p:val>
                                        </p:tav>
                                      </p:tavLst>
                                    </p:anim>
                                    <p:set>
                                      <p:cBhvr>
                                        <p:cTn id="110" dur="1" fill="hold">
                                          <p:stCondLst>
                                            <p:cond delay="499"/>
                                          </p:stCondLst>
                                        </p:cTn>
                                        <p:tgtEl>
                                          <p:spTgt spid="5"/>
                                        </p:tgtEl>
                                        <p:attrNameLst>
                                          <p:attrName>style.visibility</p:attrName>
                                        </p:attrNameLst>
                                      </p:cBhvr>
                                      <p:to>
                                        <p:strVal val="hidden"/>
                                      </p:to>
                                    </p:set>
                                  </p:childTnLst>
                                </p:cTn>
                              </p:par>
                              <p:par>
                                <p:cTn id="111" presetID="2" presetClass="exit" presetSubtype="4" fill="hold" grpId="1" nodeType="withEffect">
                                  <p:stCondLst>
                                    <p:cond delay="0"/>
                                  </p:stCondLst>
                                  <p:childTnLst>
                                    <p:anim calcmode="lin" valueType="num">
                                      <p:cBhvr additive="base">
                                        <p:cTn id="112" dur="500"/>
                                        <p:tgtEl>
                                          <p:spTgt spid="18"/>
                                        </p:tgtEl>
                                        <p:attrNameLst>
                                          <p:attrName>ppt_x</p:attrName>
                                        </p:attrNameLst>
                                      </p:cBhvr>
                                      <p:tavLst>
                                        <p:tav tm="0">
                                          <p:val>
                                            <p:strVal val="ppt_x"/>
                                          </p:val>
                                        </p:tav>
                                        <p:tav tm="100000">
                                          <p:val>
                                            <p:strVal val="ppt_x"/>
                                          </p:val>
                                        </p:tav>
                                      </p:tavLst>
                                    </p:anim>
                                    <p:anim calcmode="lin" valueType="num">
                                      <p:cBhvr additive="base">
                                        <p:cTn id="113" dur="500"/>
                                        <p:tgtEl>
                                          <p:spTgt spid="18"/>
                                        </p:tgtEl>
                                        <p:attrNameLst>
                                          <p:attrName>ppt_y</p:attrName>
                                        </p:attrNameLst>
                                      </p:cBhvr>
                                      <p:tavLst>
                                        <p:tav tm="0">
                                          <p:val>
                                            <p:strVal val="ppt_y"/>
                                          </p:val>
                                        </p:tav>
                                        <p:tav tm="100000">
                                          <p:val>
                                            <p:strVal val="1+ppt_h/2"/>
                                          </p:val>
                                        </p:tav>
                                      </p:tavLst>
                                    </p:anim>
                                    <p:set>
                                      <p:cBhvr>
                                        <p:cTn id="114" dur="1" fill="hold">
                                          <p:stCondLst>
                                            <p:cond delay="499"/>
                                          </p:stCondLst>
                                        </p:cTn>
                                        <p:tgtEl>
                                          <p:spTgt spid="18"/>
                                        </p:tgtEl>
                                        <p:attrNameLst>
                                          <p:attrName>style.visibility</p:attrName>
                                        </p:attrNameLst>
                                      </p:cBhvr>
                                      <p:to>
                                        <p:strVal val="hidden"/>
                                      </p:to>
                                    </p:set>
                                  </p:childTnLst>
                                </p:cTn>
                              </p:par>
                              <p:par>
                                <p:cTn id="115" presetID="10" presetClass="entr" presetSubtype="0" fill="hold" grpId="0" nodeType="with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500"/>
                                        <p:tgtEl>
                                          <p:spTgt spid="27"/>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1" nodeType="click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fade">
                                      <p:cBhvr>
                                        <p:cTn id="122" dur="500"/>
                                        <p:tgtEl>
                                          <p:spTgt spid="27"/>
                                        </p:tgtEl>
                                      </p:cBhvr>
                                    </p:animEffect>
                                  </p:childTnLst>
                                </p:cTn>
                              </p:par>
                              <p:par>
                                <p:cTn id="123" presetID="44" presetClass="path" presetSubtype="0" accel="50000" decel="50000" fill="hold" grpId="2" nodeType="withEffect">
                                  <p:stCondLst>
                                    <p:cond delay="0"/>
                                  </p:stCondLst>
                                  <p:childTnLst>
                                    <p:animMotion origin="layout" path="M 1.66667E-6 3.7037E-7 L -0.06163 -0.04012 C -0.07465 -0.04907 -0.09375 -0.05401 -0.11389 -0.05401 C -0.13681 -0.05401 -0.15504 -0.04907 -0.16806 -0.04012 L -0.22934 3.7037E-7 " pathEditMode="relative" rAng="0" ptsTypes="AAAAA">
                                      <p:cBhvr>
                                        <p:cTn id="124" dur="2000" fill="hold"/>
                                        <p:tgtEl>
                                          <p:spTgt spid="27"/>
                                        </p:tgtEl>
                                        <p:attrNameLst>
                                          <p:attrName>ppt_x</p:attrName>
                                          <p:attrName>ppt_y</p:attrName>
                                        </p:attrNameLst>
                                      </p:cBhvr>
                                      <p:rCtr x="-11476" y="-27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7" grpId="0" animBg="1"/>
      <p:bldP spid="27" grpId="1" animBg="1"/>
      <p:bldP spid="27" grpId="2" animBg="1"/>
      <p:bldP spid="5" grpId="0" animBg="1"/>
      <p:bldP spid="5" grpId="1" animBg="1"/>
      <p:bldP spid="18" grpId="0" animBg="1"/>
      <p:bldP spid="18"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174171" y="134256"/>
            <a:ext cx="7057570" cy="528447"/>
          </a:xfrm>
          <a:prstGeom prst="rect">
            <a:avLst/>
          </a:prstGeom>
          <a:effectLst/>
        </p:spPr>
        <p:txBody>
          <a:bodyPr lIns="91425" tIns="91425" rIns="91425" bIns="91425" anchor="b" anchorCtr="0">
            <a:noAutofit/>
          </a:bodyPr>
          <a:lstStyle/>
          <a:p>
            <a:pPr algn="l"/>
            <a:r>
              <a:rPr lang="en" sz="3200" dirty="0">
                <a:solidFill>
                  <a:srgbClr val="C00000"/>
                </a:solidFill>
                <a:latin typeface="Calibri"/>
              </a:rPr>
              <a:t>WTW – Fixity</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3257007" y="131313"/>
            <a:ext cx="5808616" cy="383319"/>
            <a:chOff x="114298" y="3892527"/>
            <a:chExt cx="8915401" cy="406457"/>
          </a:xfrm>
          <a:effectLst/>
        </p:grpSpPr>
        <p:pic>
          <p:nvPicPr>
            <p:cNvPr id="32" name="Picture 31" title="Multi-colored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8" y="3892527"/>
              <a:ext cx="8915401" cy="406457"/>
            </a:xfrm>
            <a:prstGeom prst="rect">
              <a:avLst/>
            </a:prstGeom>
            <a:ln w="28575">
              <a:solidFill>
                <a:schemeClr val="tx1"/>
              </a:solidFill>
            </a:ln>
            <a:effectLst>
              <a:outerShdw blurRad="50800" dist="38100" dir="2700000" algn="tl" rotWithShape="0">
                <a:prstClr val="black">
                  <a:alpha val="40000"/>
                </a:prstClr>
              </a:outerShdw>
            </a:effectLst>
          </p:spPr>
        </p:pic>
        <p:sp>
          <p:nvSpPr>
            <p:cNvPr id="33" name="TextBox 32"/>
            <p:cNvSpPr txBox="1"/>
            <p:nvPr/>
          </p:nvSpPr>
          <p:spPr>
            <a:xfrm>
              <a:off x="454469" y="3939179"/>
              <a:ext cx="832144"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Ingest</a:t>
              </a:r>
            </a:p>
          </p:txBody>
        </p:sp>
        <p:sp>
          <p:nvSpPr>
            <p:cNvPr id="34" name="TextBox 33"/>
            <p:cNvSpPr txBox="1"/>
            <p:nvPr/>
          </p:nvSpPr>
          <p:spPr>
            <a:xfrm>
              <a:off x="1861234" y="3944462"/>
              <a:ext cx="1346603"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Processing</a:t>
              </a:r>
            </a:p>
          </p:txBody>
        </p:sp>
        <p:sp>
          <p:nvSpPr>
            <p:cNvPr id="35" name="TextBox 34"/>
            <p:cNvSpPr txBox="1"/>
            <p:nvPr/>
          </p:nvSpPr>
          <p:spPr>
            <a:xfrm>
              <a:off x="3336552" y="3941867"/>
              <a:ext cx="950432"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Access</a:t>
              </a:r>
            </a:p>
          </p:txBody>
        </p:sp>
        <p:sp>
          <p:nvSpPr>
            <p:cNvPr id="36" name="TextBox 35"/>
            <p:cNvSpPr txBox="1"/>
            <p:nvPr/>
          </p:nvSpPr>
          <p:spPr>
            <a:xfrm>
              <a:off x="4451779" y="3944461"/>
              <a:ext cx="997372"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Storage</a:t>
              </a:r>
            </a:p>
          </p:txBody>
        </p:sp>
        <p:sp>
          <p:nvSpPr>
            <p:cNvPr id="37" name="TextBox 36"/>
            <p:cNvSpPr txBox="1"/>
            <p:nvPr/>
          </p:nvSpPr>
          <p:spPr>
            <a:xfrm>
              <a:off x="5963426" y="3941867"/>
              <a:ext cx="1483664"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Maintenance</a:t>
              </a:r>
            </a:p>
          </p:txBody>
        </p:sp>
        <p:sp>
          <p:nvSpPr>
            <p:cNvPr id="38" name="TextBox 37"/>
            <p:cNvSpPr txBox="1"/>
            <p:nvPr/>
          </p:nvSpPr>
          <p:spPr>
            <a:xfrm>
              <a:off x="7658018" y="3923303"/>
              <a:ext cx="800180" cy="261083"/>
            </a:xfrm>
            <a:prstGeom prst="rect">
              <a:avLst/>
            </a:prstGeom>
            <a:noFill/>
          </p:spPr>
          <p:txBody>
            <a:bodyPr wrap="square" rtlCol="0">
              <a:spAutoFit/>
            </a:bodyPr>
            <a:lstStyle/>
            <a:p>
              <a:r>
                <a:rPr lang="en-US" sz="1000" b="1" dirty="0">
                  <a:solidFill>
                    <a:schemeClr val="tx1">
                      <a:lumMod val="95000"/>
                      <a:lumOff val="5000"/>
                    </a:schemeClr>
                  </a:solidFill>
                  <a:latin typeface="Calibri" panose="020F0502020204030204" pitchFamily="34" charset="0"/>
                  <a:cs typeface="Arial" panose="020B0604020202020204" pitchFamily="34" charset="0"/>
                </a:rPr>
                <a:t>Other</a:t>
              </a:r>
            </a:p>
          </p:txBody>
        </p:sp>
      </p:grpSp>
      <p:sp>
        <p:nvSpPr>
          <p:cNvPr id="17" name="Rounded Rectangle 16"/>
          <p:cNvSpPr/>
          <p:nvPr/>
        </p:nvSpPr>
        <p:spPr>
          <a:xfrm>
            <a:off x="7108041" y="22382"/>
            <a:ext cx="690465" cy="552073"/>
          </a:xfrm>
          <a:prstGeom prst="roundRect">
            <a:avLst/>
          </a:prstGeom>
          <a:solidFill>
            <a:schemeClr val="tx2">
              <a:alpha val="48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251823" y="947232"/>
            <a:ext cx="4320177" cy="416382"/>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pPr algn="l"/>
            <a:r>
              <a:rPr lang="en-US" sz="2400" b="1" dirty="0">
                <a:solidFill>
                  <a:schemeClr val="tx1"/>
                </a:solidFill>
                <a:latin typeface="Calibri" panose="020F0502020204030204" pitchFamily="34" charset="0"/>
              </a:rPr>
              <a:t>Let’s give Fixity a whirl!</a:t>
            </a:r>
            <a:endParaRPr lang="en-US" sz="2400" dirty="0">
              <a:solidFill>
                <a:schemeClr val="tx2">
                  <a:lumMod val="10000"/>
                </a:schemeClr>
              </a:solidFill>
              <a:latin typeface="Calibri" panose="020F0502020204030204" pitchFamily="34" charset="0"/>
            </a:endParaRPr>
          </a:p>
        </p:txBody>
      </p:sp>
      <p:sp>
        <p:nvSpPr>
          <p:cNvPr id="14" name="Rectangle 13">
            <a:extLst>
              <a:ext uri="{FF2B5EF4-FFF2-40B4-BE49-F238E27FC236}">
                <a16:creationId xmlns="" xmlns:a16="http://schemas.microsoft.com/office/drawing/2014/main" id="{B740C863-F3A5-45DE-B5D3-72484DF2132C}"/>
              </a:ext>
            </a:extLst>
          </p:cNvPr>
          <p:cNvSpPr/>
          <p:nvPr/>
        </p:nvSpPr>
        <p:spPr>
          <a:xfrm>
            <a:off x="1159193" y="2078192"/>
            <a:ext cx="6244045" cy="646331"/>
          </a:xfrm>
          <a:prstGeom prst="rect">
            <a:avLst/>
          </a:prstGeom>
          <a:ln w="22225">
            <a:solidFill>
              <a:schemeClr val="tx1"/>
            </a:solidFill>
          </a:ln>
          <a:effectLst/>
        </p:spPr>
        <p:txBody>
          <a:bodyPr wrap="square">
            <a:spAutoFit/>
          </a:bodyPr>
          <a:lstStyle/>
          <a:p>
            <a:r>
              <a:rPr lang="en-US" sz="1800" b="1" dirty="0">
                <a:latin typeface="Calibri" panose="020F0502020204030204" pitchFamily="34" charset="0"/>
              </a:rPr>
              <a:t>E:\Digital_POWRR_Workshop_Tools_and_Hands_On_Activities\Fixity\Fixity for </a:t>
            </a:r>
            <a:r>
              <a:rPr lang="en-US" sz="1800" b="1" dirty="0" smtClean="0">
                <a:latin typeface="Calibri" panose="020F0502020204030204" pitchFamily="34" charset="0"/>
              </a:rPr>
              <a:t>Windows\fixity-win-0.5\fixity-win   </a:t>
            </a:r>
            <a:r>
              <a:rPr lang="en-US" sz="1800" b="1" i="1" dirty="0" smtClean="0">
                <a:latin typeface="Calibri" panose="020F0502020204030204" pitchFamily="34" charset="0"/>
              </a:rPr>
              <a:t>Fixity.exe</a:t>
            </a:r>
            <a:endParaRPr lang="en-US" sz="1800" b="1" i="1" dirty="0">
              <a:latin typeface="Calibri" panose="020F0502020204030204" pitchFamily="34" charset="0"/>
            </a:endParaRPr>
          </a:p>
        </p:txBody>
      </p:sp>
      <p:sp>
        <p:nvSpPr>
          <p:cNvPr id="16" name="Rectangle 15">
            <a:extLst>
              <a:ext uri="{FF2B5EF4-FFF2-40B4-BE49-F238E27FC236}">
                <a16:creationId xmlns="" xmlns:a16="http://schemas.microsoft.com/office/drawing/2014/main" id="{5358C090-8728-4F9F-A721-9E0B4B515503}"/>
              </a:ext>
            </a:extLst>
          </p:cNvPr>
          <p:cNvSpPr/>
          <p:nvPr/>
        </p:nvSpPr>
        <p:spPr>
          <a:xfrm>
            <a:off x="1159193" y="3786394"/>
            <a:ext cx="6244045" cy="646331"/>
          </a:xfrm>
          <a:prstGeom prst="rect">
            <a:avLst/>
          </a:prstGeom>
          <a:ln w="22225">
            <a:solidFill>
              <a:schemeClr val="tx1"/>
            </a:solidFill>
          </a:ln>
          <a:effectLst/>
        </p:spPr>
        <p:txBody>
          <a:bodyPr wrap="square">
            <a:spAutoFit/>
          </a:bodyPr>
          <a:lstStyle/>
          <a:p>
            <a:r>
              <a:rPr lang="en-US" sz="1800" b="1" dirty="0">
                <a:latin typeface="Calibri" panose="020F0502020204030204" pitchFamily="34" charset="0"/>
              </a:rPr>
              <a:t>E:\Digital_POWRR_Workshop_Tools_and_Hands_On_Activities\Fixity\Fixity for Mac</a:t>
            </a:r>
          </a:p>
        </p:txBody>
      </p:sp>
      <p:sp>
        <p:nvSpPr>
          <p:cNvPr id="18" name="Content Placeholder 2">
            <a:extLst>
              <a:ext uri="{FF2B5EF4-FFF2-40B4-BE49-F238E27FC236}">
                <a16:creationId xmlns="" xmlns:a16="http://schemas.microsoft.com/office/drawing/2014/main" id="{E7187BD8-81CD-44F0-8F7F-5F8CC4143133}"/>
              </a:ext>
            </a:extLst>
          </p:cNvPr>
          <p:cNvSpPr txBox="1">
            <a:spLocks/>
          </p:cNvSpPr>
          <p:nvPr/>
        </p:nvSpPr>
        <p:spPr>
          <a:xfrm>
            <a:off x="3741702" y="3022719"/>
            <a:ext cx="979875" cy="416382"/>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pPr algn="l"/>
            <a:r>
              <a:rPr lang="en-US" sz="2400" b="1" dirty="0">
                <a:solidFill>
                  <a:schemeClr val="tx1"/>
                </a:solidFill>
                <a:latin typeface="Calibri" panose="020F0502020204030204" pitchFamily="34" charset="0"/>
              </a:rPr>
              <a:t>OR</a:t>
            </a:r>
            <a:endParaRPr lang="en-US" sz="2400" dirty="0">
              <a:solidFill>
                <a:schemeClr val="tx2">
                  <a:lumMod val="10000"/>
                </a:schemeClr>
              </a:solidFill>
              <a:latin typeface="Calibri" panose="020F0502020204030204" pitchFamily="34" charset="0"/>
            </a:endParaRPr>
          </a:p>
        </p:txBody>
      </p:sp>
    </p:spTree>
    <p:extLst>
      <p:ext uri="{BB962C8B-B14F-4D97-AF65-F5344CB8AC3E}">
        <p14:creationId xmlns:p14="http://schemas.microsoft.com/office/powerpoint/2010/main" val="2504782162"/>
      </p:ext>
    </p:extLst>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ibrary\AppData\Local\Temp\SNAGHTML6cf3b72c.PNG">
            <a:extLst>
              <a:ext uri="{FF2B5EF4-FFF2-40B4-BE49-F238E27FC236}">
                <a16:creationId xmlns="" xmlns:a16="http://schemas.microsoft.com/office/drawing/2014/main" id="{67815AC0-8ED7-4009-9B2E-6CEC5D9EE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49" y="445738"/>
            <a:ext cx="3986000" cy="3525761"/>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 xmlns:a16="http://schemas.microsoft.com/office/drawing/2014/main" id="{75EA1BE7-E37E-4945-800D-528F780DD148}"/>
              </a:ext>
            </a:extLst>
          </p:cNvPr>
          <p:cNvPicPr>
            <a:picLocks noChangeAspect="1"/>
          </p:cNvPicPr>
          <p:nvPr/>
        </p:nvPicPr>
        <p:blipFill>
          <a:blip r:embed="rId4"/>
          <a:stretch>
            <a:fillRect/>
          </a:stretch>
        </p:blipFill>
        <p:spPr>
          <a:xfrm>
            <a:off x="4950725" y="445738"/>
            <a:ext cx="4005069" cy="3525761"/>
          </a:xfrm>
          <a:prstGeom prst="rect">
            <a:avLst/>
          </a:prstGeom>
          <a:ln>
            <a:solidFill>
              <a:schemeClr val="tx1"/>
            </a:solidFill>
          </a:ln>
          <a:effectLst>
            <a:outerShdw blurRad="50800" dist="38100" dir="2700000" algn="tl" rotWithShape="0">
              <a:prstClr val="black">
                <a:alpha val="40000"/>
              </a:prstClr>
            </a:outerShdw>
          </a:effectLst>
        </p:spPr>
      </p:pic>
      <p:sp>
        <p:nvSpPr>
          <p:cNvPr id="7" name="Rectangle 6">
            <a:extLst>
              <a:ext uri="{FF2B5EF4-FFF2-40B4-BE49-F238E27FC236}">
                <a16:creationId xmlns="" xmlns:a16="http://schemas.microsoft.com/office/drawing/2014/main" id="{685E3FA1-9FC3-401C-B6B4-5D5D1BB09978}"/>
              </a:ext>
            </a:extLst>
          </p:cNvPr>
          <p:cNvSpPr/>
          <p:nvPr/>
        </p:nvSpPr>
        <p:spPr>
          <a:xfrm>
            <a:off x="302727" y="4072449"/>
            <a:ext cx="2215285" cy="1077218"/>
          </a:xfrm>
          <a:prstGeom prst="rect">
            <a:avLst/>
          </a:prstGeom>
          <a:ln w="15875">
            <a:noFill/>
          </a:ln>
        </p:spPr>
        <p:txBody>
          <a:bodyPr wrap="square">
            <a:spAutoFit/>
          </a:bodyPr>
          <a:lstStyle/>
          <a:p>
            <a:r>
              <a:rPr lang="en-US" sz="1600" dirty="0">
                <a:latin typeface="Calibri" panose="020F0502020204030204" pitchFamily="34" charset="0"/>
                <a:cs typeface="Calibri" panose="020F0502020204030204" pitchFamily="34" charset="0"/>
              </a:rPr>
              <a:t>Since it’s a new project, </a:t>
            </a:r>
            <a:r>
              <a:rPr lang="en-US" sz="1600" i="1" dirty="0">
                <a:latin typeface="Calibri" panose="020F0502020204030204" pitchFamily="34" charset="0"/>
                <a:cs typeface="Calibri" panose="020F0502020204030204" pitchFamily="34" charset="0"/>
              </a:rPr>
              <a:t>Total Files </a:t>
            </a:r>
            <a:r>
              <a:rPr lang="en-US" sz="1600" dirty="0">
                <a:latin typeface="Calibri" panose="020F0502020204030204" pitchFamily="34" charset="0"/>
                <a:cs typeface="Calibri" panose="020F0502020204030204" pitchFamily="34" charset="0"/>
              </a:rPr>
              <a:t>and </a:t>
            </a:r>
            <a:r>
              <a:rPr lang="en-US" sz="1600" i="1" dirty="0">
                <a:latin typeface="Calibri" panose="020F0502020204030204" pitchFamily="34" charset="0"/>
                <a:cs typeface="Calibri" panose="020F0502020204030204" pitchFamily="34" charset="0"/>
              </a:rPr>
              <a:t>New Files </a:t>
            </a:r>
            <a:r>
              <a:rPr lang="en-US" sz="1600" dirty="0">
                <a:latin typeface="Calibri" panose="020F0502020204030204" pitchFamily="34" charset="0"/>
                <a:cs typeface="Calibri" panose="020F0502020204030204" pitchFamily="34" charset="0"/>
              </a:rPr>
              <a:t>are the same. </a:t>
            </a:r>
          </a:p>
          <a:p>
            <a:r>
              <a:rPr lang="en-US" sz="1600" i="1" dirty="0">
                <a:latin typeface="Calibri" panose="020F0502020204030204" pitchFamily="34" charset="0"/>
                <a:cs typeface="Calibri" panose="020F0502020204030204" pitchFamily="34" charset="0"/>
              </a:rPr>
              <a:t>Confirmed Files </a:t>
            </a:r>
            <a:r>
              <a:rPr lang="en-US" sz="1600" dirty="0">
                <a:latin typeface="Calibri" panose="020F0502020204030204" pitchFamily="34" charset="0"/>
                <a:cs typeface="Calibri" panose="020F0502020204030204" pitchFamily="34" charset="0"/>
              </a:rPr>
              <a:t>is 0.</a:t>
            </a:r>
          </a:p>
        </p:txBody>
      </p:sp>
      <p:sp>
        <p:nvSpPr>
          <p:cNvPr id="8" name="Oval 7">
            <a:extLst>
              <a:ext uri="{FF2B5EF4-FFF2-40B4-BE49-F238E27FC236}">
                <a16:creationId xmlns="" xmlns:a16="http://schemas.microsoft.com/office/drawing/2014/main" id="{5BF98FD6-1184-49EE-85EB-E905AA32B151}"/>
              </a:ext>
            </a:extLst>
          </p:cNvPr>
          <p:cNvSpPr/>
          <p:nvPr/>
        </p:nvSpPr>
        <p:spPr>
          <a:xfrm>
            <a:off x="788158" y="3507171"/>
            <a:ext cx="1095233" cy="21746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Arrow Connector 8">
            <a:extLst>
              <a:ext uri="{FF2B5EF4-FFF2-40B4-BE49-F238E27FC236}">
                <a16:creationId xmlns="" xmlns:a16="http://schemas.microsoft.com/office/drawing/2014/main" id="{FC16FD7F-CBCA-4DA8-A382-5429D71C3EC8}"/>
              </a:ext>
            </a:extLst>
          </p:cNvPr>
          <p:cNvCxnSpPr>
            <a:cxnSpLocks/>
          </p:cNvCxnSpPr>
          <p:nvPr/>
        </p:nvCxnSpPr>
        <p:spPr>
          <a:xfrm flipV="1">
            <a:off x="522027" y="3615901"/>
            <a:ext cx="266132" cy="456548"/>
          </a:xfrm>
          <a:prstGeom prst="straightConnector1">
            <a:avLst/>
          </a:prstGeom>
          <a:ln w="76200" cap="rnd">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 xmlns:a16="http://schemas.microsoft.com/office/drawing/2014/main" id="{C5834E3F-8D6E-48DB-B02A-BF496D10EABB}"/>
              </a:ext>
            </a:extLst>
          </p:cNvPr>
          <p:cNvCxnSpPr>
            <a:cxnSpLocks/>
          </p:cNvCxnSpPr>
          <p:nvPr/>
        </p:nvCxnSpPr>
        <p:spPr>
          <a:xfrm flipH="1" flipV="1">
            <a:off x="6407625" y="3615902"/>
            <a:ext cx="1207826" cy="571962"/>
          </a:xfrm>
          <a:prstGeom prst="straightConnector1">
            <a:avLst/>
          </a:prstGeom>
          <a:ln w="76200" cap="rnd">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 xmlns:a16="http://schemas.microsoft.com/office/drawing/2014/main" id="{4384D6F0-B7DA-4DAE-BD5F-BB3E2EEAA06B}"/>
              </a:ext>
            </a:extLst>
          </p:cNvPr>
          <p:cNvSpPr/>
          <p:nvPr/>
        </p:nvSpPr>
        <p:spPr>
          <a:xfrm>
            <a:off x="2896463" y="4002261"/>
            <a:ext cx="3592773" cy="1169551"/>
          </a:xfrm>
          <a:prstGeom prst="rect">
            <a:avLst/>
          </a:prstGeom>
          <a:ln w="15875">
            <a:noFill/>
          </a:ln>
        </p:spPr>
        <p:txBody>
          <a:bodyPr wrap="square">
            <a:spAutoFit/>
          </a:bodyPr>
          <a:lstStyle/>
          <a:p>
            <a:pPr algn="ctr"/>
            <a:r>
              <a:rPr lang="en-US" b="1" dirty="0">
                <a:solidFill>
                  <a:srgbClr val="C00000"/>
                </a:solidFill>
                <a:latin typeface="Calibri" panose="020F0502020204030204" pitchFamily="34" charset="0"/>
                <a:cs typeface="Calibri" panose="020F0502020204030204" pitchFamily="34" charset="0"/>
              </a:rPr>
              <a:t>If the monitored files are unchanged </a:t>
            </a:r>
          </a:p>
          <a:p>
            <a:pPr algn="ctr"/>
            <a:r>
              <a:rPr lang="en-US" b="1" i="1" dirty="0">
                <a:solidFill>
                  <a:srgbClr val="C00000"/>
                </a:solidFill>
                <a:latin typeface="Calibri" panose="020F0502020204030204" pitchFamily="34" charset="0"/>
                <a:cs typeface="Calibri" panose="020F0502020204030204" pitchFamily="34" charset="0"/>
              </a:rPr>
              <a:t>Total Files</a:t>
            </a:r>
          </a:p>
          <a:p>
            <a:pPr algn="ctr"/>
            <a:r>
              <a:rPr lang="en-US" b="1" dirty="0">
                <a:solidFill>
                  <a:srgbClr val="C00000"/>
                </a:solidFill>
                <a:latin typeface="Calibri" panose="020F0502020204030204" pitchFamily="34" charset="0"/>
                <a:cs typeface="Calibri" panose="020F0502020204030204" pitchFamily="34" charset="0"/>
              </a:rPr>
              <a:t> and </a:t>
            </a:r>
          </a:p>
          <a:p>
            <a:pPr algn="ctr"/>
            <a:r>
              <a:rPr lang="en-US" b="1" i="1" dirty="0">
                <a:solidFill>
                  <a:srgbClr val="C00000"/>
                </a:solidFill>
                <a:latin typeface="Calibri" panose="020F0502020204030204" pitchFamily="34" charset="0"/>
                <a:cs typeface="Calibri" panose="020F0502020204030204" pitchFamily="34" charset="0"/>
              </a:rPr>
              <a:t>Confirmed Files </a:t>
            </a:r>
          </a:p>
          <a:p>
            <a:pPr algn="ctr"/>
            <a:r>
              <a:rPr lang="en-US" b="1" dirty="0">
                <a:solidFill>
                  <a:srgbClr val="C00000"/>
                </a:solidFill>
                <a:latin typeface="Calibri" panose="020F0502020204030204" pitchFamily="34" charset="0"/>
                <a:cs typeface="Calibri" panose="020F0502020204030204" pitchFamily="34" charset="0"/>
              </a:rPr>
              <a:t>will be the same.</a:t>
            </a:r>
          </a:p>
        </p:txBody>
      </p:sp>
      <p:sp>
        <p:nvSpPr>
          <p:cNvPr id="17" name="Rectangle 16">
            <a:extLst>
              <a:ext uri="{FF2B5EF4-FFF2-40B4-BE49-F238E27FC236}">
                <a16:creationId xmlns="" xmlns:a16="http://schemas.microsoft.com/office/drawing/2014/main" id="{CC32B284-9B20-4799-90A0-B56F6A972E13}"/>
              </a:ext>
            </a:extLst>
          </p:cNvPr>
          <p:cNvSpPr/>
          <p:nvPr/>
        </p:nvSpPr>
        <p:spPr>
          <a:xfrm>
            <a:off x="7492621" y="4187863"/>
            <a:ext cx="1463174" cy="830997"/>
          </a:xfrm>
          <a:prstGeom prst="rect">
            <a:avLst/>
          </a:prstGeom>
          <a:ln w="15875">
            <a:noFill/>
          </a:ln>
        </p:spPr>
        <p:txBody>
          <a:bodyPr wrap="square">
            <a:spAutoFit/>
          </a:bodyPr>
          <a:lstStyle/>
          <a:p>
            <a:pPr algn="r"/>
            <a:r>
              <a:rPr lang="en-US" sz="1600" dirty="0">
                <a:latin typeface="Calibri" panose="020F0502020204030204" pitchFamily="34" charset="0"/>
                <a:cs typeface="Calibri" panose="020F0502020204030204" pitchFamily="34" charset="0"/>
              </a:rPr>
              <a:t>But if there is a problem, Fixity will tell you.</a:t>
            </a:r>
          </a:p>
        </p:txBody>
      </p:sp>
      <p:sp>
        <p:nvSpPr>
          <p:cNvPr id="19" name="Rectangle 18">
            <a:extLst>
              <a:ext uri="{FF2B5EF4-FFF2-40B4-BE49-F238E27FC236}">
                <a16:creationId xmlns="" xmlns:a16="http://schemas.microsoft.com/office/drawing/2014/main" id="{E8076D00-344E-4384-9096-F4C6EAF7AD5A}"/>
              </a:ext>
            </a:extLst>
          </p:cNvPr>
          <p:cNvSpPr/>
          <p:nvPr/>
        </p:nvSpPr>
        <p:spPr>
          <a:xfrm>
            <a:off x="0" y="-10097"/>
            <a:ext cx="2215285" cy="461665"/>
          </a:xfrm>
          <a:prstGeom prst="rect">
            <a:avLst/>
          </a:prstGeom>
          <a:ln w="15875">
            <a:noFill/>
          </a:ln>
        </p:spPr>
        <p:txBody>
          <a:bodyPr wrap="square">
            <a:spAutoFit/>
          </a:bodyPr>
          <a:lstStyle/>
          <a:p>
            <a:pPr algn="ctr"/>
            <a:r>
              <a:rPr lang="en-US" sz="2400" b="1" dirty="0">
                <a:solidFill>
                  <a:srgbClr val="C00000"/>
                </a:solidFill>
                <a:latin typeface="Calibri" panose="020F0502020204030204" pitchFamily="34" charset="0"/>
                <a:cs typeface="Calibri" panose="020F0502020204030204" pitchFamily="34" charset="0"/>
              </a:rPr>
              <a:t>New Project</a:t>
            </a:r>
          </a:p>
        </p:txBody>
      </p:sp>
      <p:sp>
        <p:nvSpPr>
          <p:cNvPr id="20" name="Rectangle 19">
            <a:extLst>
              <a:ext uri="{FF2B5EF4-FFF2-40B4-BE49-F238E27FC236}">
                <a16:creationId xmlns="" xmlns:a16="http://schemas.microsoft.com/office/drawing/2014/main" id="{7B17A6B0-0716-4592-AF9A-F18DCB173862}"/>
              </a:ext>
            </a:extLst>
          </p:cNvPr>
          <p:cNvSpPr/>
          <p:nvPr/>
        </p:nvSpPr>
        <p:spPr>
          <a:xfrm>
            <a:off x="5987956" y="-10097"/>
            <a:ext cx="3009330" cy="461665"/>
          </a:xfrm>
          <a:prstGeom prst="rect">
            <a:avLst/>
          </a:prstGeom>
          <a:ln w="15875">
            <a:noFill/>
          </a:ln>
        </p:spPr>
        <p:txBody>
          <a:bodyPr wrap="square">
            <a:spAutoFit/>
          </a:bodyPr>
          <a:lstStyle/>
          <a:p>
            <a:pPr algn="r"/>
            <a:r>
              <a:rPr lang="en-US" sz="2400" b="1" dirty="0">
                <a:solidFill>
                  <a:srgbClr val="C00000"/>
                </a:solidFill>
                <a:latin typeface="Calibri" panose="020F0502020204030204" pitchFamily="34" charset="0"/>
                <a:cs typeface="Calibri" panose="020F0502020204030204" pitchFamily="34" charset="0"/>
              </a:rPr>
              <a:t>We Have a Problem</a:t>
            </a:r>
          </a:p>
        </p:txBody>
      </p:sp>
    </p:spTree>
    <p:extLst>
      <p:ext uri="{BB962C8B-B14F-4D97-AF65-F5344CB8AC3E}">
        <p14:creationId xmlns:p14="http://schemas.microsoft.com/office/powerpoint/2010/main" val="18711755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3"/>
          <p:cNvSpPr txBox="1">
            <a:spLocks/>
          </p:cNvSpPr>
          <p:nvPr/>
        </p:nvSpPr>
        <p:spPr>
          <a:xfrm>
            <a:off x="76469" y="4511"/>
            <a:ext cx="7057570" cy="528447"/>
          </a:xfrm>
          <a:prstGeom prst="rect">
            <a:avLst/>
          </a:prstGeom>
          <a:effectLst/>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sz="3200" dirty="0">
                <a:solidFill>
                  <a:srgbClr val="C00000"/>
                </a:solidFill>
                <a:latin typeface="Calibri"/>
              </a:rPr>
              <a:t>Fixity Report</a:t>
            </a:r>
          </a:p>
        </p:txBody>
      </p:sp>
      <p:cxnSp>
        <p:nvCxnSpPr>
          <p:cNvPr id="6" name="Straight Connector 5"/>
          <p:cNvCxnSpPr/>
          <p:nvPr/>
        </p:nvCxnSpPr>
        <p:spPr>
          <a:xfrm>
            <a:off x="0" y="405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 xmlns:a16="http://schemas.microsoft.com/office/drawing/2014/main" id="{419E6993-947F-48C5-868B-9C4CC0928764}"/>
              </a:ext>
            </a:extLst>
          </p:cNvPr>
          <p:cNvPicPr>
            <a:picLocks noChangeAspect="1"/>
          </p:cNvPicPr>
          <p:nvPr/>
        </p:nvPicPr>
        <p:blipFill>
          <a:blip r:embed="rId3"/>
          <a:stretch>
            <a:fillRect/>
          </a:stretch>
        </p:blipFill>
        <p:spPr>
          <a:xfrm>
            <a:off x="240705" y="532958"/>
            <a:ext cx="8662590" cy="4335802"/>
          </a:xfrm>
          <a:prstGeom prst="rect">
            <a:avLst/>
          </a:prstGeom>
          <a:ln>
            <a:solidFill>
              <a:schemeClr val="tx2">
                <a:lumMod val="2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15761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23"/>
          <p:cNvSpPr txBox="1">
            <a:spLocks/>
          </p:cNvSpPr>
          <p:nvPr/>
        </p:nvSpPr>
        <p:spPr>
          <a:xfrm>
            <a:off x="127000" y="8640"/>
            <a:ext cx="7772400" cy="720383"/>
          </a:xfrm>
          <a:prstGeom prst="rect">
            <a:avLst/>
          </a:prstGeom>
          <a:effectLst/>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dirty="0">
                <a:solidFill>
                  <a:srgbClr val="C00000"/>
                </a:solidFill>
                <a:latin typeface="Calibri"/>
              </a:rPr>
              <a:t>The POWRR Approach</a:t>
            </a:r>
          </a:p>
        </p:txBody>
      </p:sp>
      <p:cxnSp>
        <p:nvCxnSpPr>
          <p:cNvPr id="19" name="Straight Connector 18"/>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32" name="Picture 8" descr="http://www.photos-public-domain.com/wp-content/uploads/2010/12/dog_nose_through_f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833" y="862181"/>
            <a:ext cx="3937807" cy="2622699"/>
          </a:xfrm>
          <a:prstGeom prst="rect">
            <a:avLst/>
          </a:prstGeom>
          <a:noFill/>
          <a:ln>
            <a:solidFill>
              <a:schemeClr val="tx2">
                <a:lumMod val="2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2" descr="http://wallpapers55.com/wp-content/uploads/2013/11/shaggy-dog-runn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0736" y="2072640"/>
            <a:ext cx="5019263" cy="2823336"/>
          </a:xfrm>
          <a:prstGeom prst="rect">
            <a:avLst/>
          </a:prstGeom>
          <a:noFill/>
          <a:ln>
            <a:solidFill>
              <a:schemeClr val="tx2">
                <a:lumMod val="2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1930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We Walked The Workflow!!</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Shape 24"/>
          <p:cNvSpPr txBox="1">
            <a:spLocks/>
          </p:cNvSpPr>
          <p:nvPr/>
        </p:nvSpPr>
        <p:spPr>
          <a:xfrm>
            <a:off x="685800" y="1589063"/>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endParaRPr lang="en-US" sz="1600">
              <a:latin typeface="Calibri"/>
            </a:endParaRPr>
          </a:p>
        </p:txBody>
      </p:sp>
      <p:cxnSp>
        <p:nvCxnSpPr>
          <p:cNvPr id="36" name="Straight Arrow Connector 35"/>
          <p:cNvCxnSpPr/>
          <p:nvPr/>
        </p:nvCxnSpPr>
        <p:spPr>
          <a:xfrm flipH="1" flipV="1">
            <a:off x="1009823" y="2188117"/>
            <a:ext cx="454910" cy="820776"/>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100793" y="2251121"/>
            <a:ext cx="147107" cy="757772"/>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5219701" y="2251120"/>
            <a:ext cx="571499" cy="920704"/>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2" idx="0"/>
          </p:cNvCxnSpPr>
          <p:nvPr/>
        </p:nvCxnSpPr>
        <p:spPr>
          <a:xfrm flipV="1">
            <a:off x="6032500" y="2198663"/>
            <a:ext cx="408057" cy="973161"/>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14297" y="1774360"/>
            <a:ext cx="8915401" cy="406457"/>
            <a:chOff x="114298" y="3892527"/>
            <a:chExt cx="8915401" cy="406457"/>
          </a:xfrm>
        </p:grpSpPr>
        <p:pic>
          <p:nvPicPr>
            <p:cNvPr id="43" name="Picture 42" title="Multi-colored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8" y="3892527"/>
              <a:ext cx="8915401" cy="406457"/>
            </a:xfrm>
            <a:prstGeom prst="rect">
              <a:avLst/>
            </a:prstGeom>
            <a:ln w="28575">
              <a:solidFill>
                <a:schemeClr val="tx1"/>
              </a:solidFill>
            </a:ln>
            <a:effectLst>
              <a:outerShdw blurRad="50800" dist="38100" dir="2700000" algn="tl" rotWithShape="0">
                <a:prstClr val="black">
                  <a:alpha val="40000"/>
                </a:prstClr>
              </a:outerShdw>
            </a:effectLst>
          </p:spPr>
        </p:pic>
        <p:sp>
          <p:nvSpPr>
            <p:cNvPr id="44" name="TextBox 43"/>
            <p:cNvSpPr txBox="1"/>
            <p:nvPr/>
          </p:nvSpPr>
          <p:spPr>
            <a:xfrm>
              <a:off x="454470" y="3939179"/>
              <a:ext cx="832144"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Ingest</a:t>
              </a:r>
            </a:p>
          </p:txBody>
        </p:sp>
        <p:sp>
          <p:nvSpPr>
            <p:cNvPr id="45" name="TextBox 44"/>
            <p:cNvSpPr txBox="1"/>
            <p:nvPr/>
          </p:nvSpPr>
          <p:spPr>
            <a:xfrm>
              <a:off x="1861234" y="3944462"/>
              <a:ext cx="1346601"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Processing</a:t>
              </a:r>
            </a:p>
          </p:txBody>
        </p:sp>
        <p:sp>
          <p:nvSpPr>
            <p:cNvPr id="46" name="TextBox 45"/>
            <p:cNvSpPr txBox="1"/>
            <p:nvPr/>
          </p:nvSpPr>
          <p:spPr>
            <a:xfrm>
              <a:off x="3336552" y="3941866"/>
              <a:ext cx="950433"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Access</a:t>
              </a:r>
            </a:p>
          </p:txBody>
        </p:sp>
        <p:sp>
          <p:nvSpPr>
            <p:cNvPr id="47" name="TextBox 46"/>
            <p:cNvSpPr txBox="1"/>
            <p:nvPr/>
          </p:nvSpPr>
          <p:spPr>
            <a:xfrm>
              <a:off x="4451779" y="3944461"/>
              <a:ext cx="997371"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Storage</a:t>
              </a:r>
            </a:p>
          </p:txBody>
        </p:sp>
        <p:sp>
          <p:nvSpPr>
            <p:cNvPr id="48" name="TextBox 47"/>
            <p:cNvSpPr txBox="1"/>
            <p:nvPr/>
          </p:nvSpPr>
          <p:spPr>
            <a:xfrm>
              <a:off x="5963428" y="3941866"/>
              <a:ext cx="1483664"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Maintenance</a:t>
              </a:r>
            </a:p>
          </p:txBody>
        </p:sp>
        <p:sp>
          <p:nvSpPr>
            <p:cNvPr id="49" name="TextBox 48"/>
            <p:cNvSpPr txBox="1"/>
            <p:nvPr/>
          </p:nvSpPr>
          <p:spPr>
            <a:xfrm>
              <a:off x="7658018" y="3923304"/>
              <a:ext cx="800182"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Other</a:t>
              </a:r>
            </a:p>
          </p:txBody>
        </p:sp>
      </p:grpSp>
      <p:sp>
        <p:nvSpPr>
          <p:cNvPr id="31" name="Rectangle 30"/>
          <p:cNvSpPr/>
          <p:nvPr/>
        </p:nvSpPr>
        <p:spPr>
          <a:xfrm>
            <a:off x="881762" y="2991047"/>
            <a:ext cx="3062057" cy="1015663"/>
          </a:xfrm>
          <a:prstGeom prst="rect">
            <a:avLst/>
          </a:prstGeom>
          <a:ln w="22225">
            <a:solidFill>
              <a:schemeClr val="tx1"/>
            </a:solidFill>
          </a:ln>
          <a:effectLst/>
        </p:spPr>
        <p:txBody>
          <a:bodyPr wrap="none">
            <a:spAutoFit/>
          </a:bodyPr>
          <a:lstStyle/>
          <a:p>
            <a:pPr algn="ctr"/>
            <a:r>
              <a:rPr lang="en" sz="2000" b="1" dirty="0">
                <a:latin typeface="Calibri" panose="020F0502020204030204" pitchFamily="34" charset="0"/>
              </a:rPr>
              <a:t>Spreadsheet</a:t>
            </a:r>
            <a:br>
              <a:rPr lang="en" sz="2000" b="1" dirty="0">
                <a:latin typeface="Calibri" panose="020F0502020204030204" pitchFamily="34" charset="0"/>
              </a:rPr>
            </a:br>
            <a:r>
              <a:rPr lang="en" sz="2000" b="1" dirty="0">
                <a:latin typeface="Calibri" panose="020F0502020204030204" pitchFamily="34" charset="0"/>
              </a:rPr>
              <a:t>DataAcessioner</a:t>
            </a:r>
          </a:p>
          <a:p>
            <a:pPr algn="ctr"/>
            <a:r>
              <a:rPr lang="en" sz="2000" b="1" dirty="0">
                <a:latin typeface="Calibri" panose="020F0502020204030204" pitchFamily="34" charset="0"/>
              </a:rPr>
              <a:t>DA: Metadata Transformer</a:t>
            </a:r>
          </a:p>
        </p:txBody>
      </p:sp>
      <p:sp>
        <p:nvSpPr>
          <p:cNvPr id="32" name="Rectangle 31"/>
          <p:cNvSpPr/>
          <p:nvPr/>
        </p:nvSpPr>
        <p:spPr>
          <a:xfrm>
            <a:off x="4727365" y="3171824"/>
            <a:ext cx="2610270" cy="707886"/>
          </a:xfrm>
          <a:prstGeom prst="rect">
            <a:avLst/>
          </a:prstGeom>
          <a:ln w="22225">
            <a:solidFill>
              <a:schemeClr val="tx1"/>
            </a:solidFill>
          </a:ln>
          <a:effectLst/>
        </p:spPr>
        <p:txBody>
          <a:bodyPr wrap="square">
            <a:spAutoFit/>
          </a:bodyPr>
          <a:lstStyle/>
          <a:p>
            <a:pPr algn="ctr"/>
            <a:r>
              <a:rPr lang="en" sz="2000" b="1" dirty="0">
                <a:latin typeface="Calibri" panose="020F0502020204030204" pitchFamily="34" charset="0"/>
              </a:rPr>
              <a:t>AV P</a:t>
            </a:r>
            <a:r>
              <a:rPr lang="en-US" sz="2000" b="1" dirty="0">
                <a:latin typeface="Calibri" panose="020F0502020204030204" pitchFamily="34" charset="0"/>
              </a:rPr>
              <a:t>r</a:t>
            </a:r>
            <a:r>
              <a:rPr lang="en" sz="2000" b="1" dirty="0">
                <a:latin typeface="Calibri" panose="020F0502020204030204" pitchFamily="34" charset="0"/>
              </a:rPr>
              <a:t>eserve’s Fixity</a:t>
            </a:r>
          </a:p>
          <a:p>
            <a:pPr algn="ctr"/>
            <a:r>
              <a:rPr lang="en-US" sz="2000" b="1" dirty="0">
                <a:latin typeface="Calibri" panose="020F0502020204030204" pitchFamily="34" charset="0"/>
              </a:rPr>
              <a:t>Bagger</a:t>
            </a:r>
          </a:p>
        </p:txBody>
      </p:sp>
    </p:spTree>
    <p:extLst>
      <p:ext uri="{BB962C8B-B14F-4D97-AF65-F5344CB8AC3E}">
        <p14:creationId xmlns:p14="http://schemas.microsoft.com/office/powerpoint/2010/main" val="3436327402"/>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4" name="Shape 24"/>
          <p:cNvSpPr txBox="1">
            <a:spLocks/>
          </p:cNvSpPr>
          <p:nvPr/>
        </p:nvSpPr>
        <p:spPr>
          <a:xfrm>
            <a:off x="685800" y="1716063"/>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endParaRPr lang="en-US" sz="1600">
              <a:latin typeface="Calibri"/>
            </a:endParaRPr>
          </a:p>
        </p:txBody>
      </p:sp>
      <p:pic>
        <p:nvPicPr>
          <p:cNvPr id="5" name="image00.jpg">
            <a:hlinkClick r:id="rId3"/>
          </p:cNvPr>
          <p:cNvPicPr/>
          <p:nvPr/>
        </p:nvPicPr>
        <p:blipFill>
          <a:blip r:embed="rId4" cstate="print"/>
          <a:srcRect/>
          <a:stretch>
            <a:fillRect/>
          </a:stretch>
        </p:blipFill>
        <p:spPr>
          <a:xfrm>
            <a:off x="1066800" y="420013"/>
            <a:ext cx="7010400" cy="1275869"/>
          </a:xfrm>
          <a:prstGeom prst="rect">
            <a:avLst/>
          </a:prstGeom>
          <a:ln/>
          <a:effectLst>
            <a:outerShdw blurRad="50800" dist="38100" dir="2700000" algn="tl" rotWithShape="0">
              <a:prstClr val="black">
                <a:alpha val="40000"/>
              </a:prstClr>
            </a:outerShdw>
          </a:effectLst>
        </p:spPr>
      </p:pic>
      <p:sp>
        <p:nvSpPr>
          <p:cNvPr id="2" name="Rectangle 1"/>
          <p:cNvSpPr/>
          <p:nvPr/>
        </p:nvSpPr>
        <p:spPr>
          <a:xfrm>
            <a:off x="3384816" y="3412531"/>
            <a:ext cx="2374368" cy="584775"/>
          </a:xfrm>
          <a:prstGeom prst="rect">
            <a:avLst/>
          </a:prstGeom>
        </p:spPr>
        <p:txBody>
          <a:bodyPr wrap="none">
            <a:spAutoFit/>
          </a:bodyPr>
          <a:lstStyle/>
          <a:p>
            <a:r>
              <a:rPr lang="en" sz="3200" b="1" dirty="0">
                <a:solidFill>
                  <a:srgbClr val="C00000"/>
                </a:solidFill>
                <a:latin typeface="Calibri"/>
              </a:rPr>
              <a:t>QUESTIONS?</a:t>
            </a:r>
            <a:endParaRPr lang="en-US" sz="3200" b="1" dirty="0"/>
          </a:p>
        </p:txBody>
      </p:sp>
      <p:sp>
        <p:nvSpPr>
          <p:cNvPr id="6" name="Shape 23">
            <a:extLst>
              <a:ext uri="{FF2B5EF4-FFF2-40B4-BE49-F238E27FC236}">
                <a16:creationId xmlns="" xmlns:a16="http://schemas.microsoft.com/office/drawing/2014/main" id="{9C7D56FD-2263-4805-81A8-32413913F70C}"/>
              </a:ext>
            </a:extLst>
          </p:cNvPr>
          <p:cNvSpPr txBox="1">
            <a:spLocks/>
          </p:cNvSpPr>
          <p:nvPr/>
        </p:nvSpPr>
        <p:spPr>
          <a:xfrm>
            <a:off x="362642" y="1948589"/>
            <a:ext cx="8095558" cy="1159856"/>
          </a:xfrm>
          <a:prstGeom prst="rect">
            <a:avLst/>
          </a:prstGeom>
          <a:effectLst>
            <a:outerShdw blurRad="50800" dist="38100" dir="2700000" algn="tl" rotWithShape="0">
              <a:prstClr val="black">
                <a:alpha val="40000"/>
              </a:prstClr>
            </a:outerShdw>
          </a:effectLst>
        </p:spPr>
        <p:txBody>
          <a:bodyPr lIns="91425" tIns="91425" rIns="91425" bIns="91425" anchor="b" anchorCtr="0">
            <a:noAutofit/>
          </a:bodyPr>
          <a:lstStyle>
            <a:defPPr marR="0" algn="l" rtl="0">
              <a:lnSpc>
                <a:spcPct val="100000"/>
              </a:lnSpc>
              <a:spcBef>
                <a:spcPts val="0"/>
              </a:spcBef>
              <a:spcAft>
                <a:spcPts val="0"/>
              </a:spcAft>
            </a:defPPr>
            <a:lvl1pPr marL="0" marR="0" indent="30480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defRPr>
            </a:lvl1pPr>
            <a:lvl2pPr marL="0" marR="0" indent="30480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defRPr>
            </a:lvl2pPr>
            <a:lvl3pPr marL="0" indent="304800" algn="ctr">
              <a:buClr>
                <a:schemeClr val="dk1"/>
              </a:buClr>
              <a:buSzPct val="100000"/>
              <a:buNone/>
              <a:defRPr sz="4800" b="1">
                <a:solidFill>
                  <a:schemeClr val="dk1"/>
                </a:solidFill>
              </a:defRPr>
            </a:lvl3pPr>
            <a:lvl4pPr marL="0" indent="304800" algn="ctr">
              <a:buClr>
                <a:schemeClr val="dk1"/>
              </a:buClr>
              <a:buSzPct val="100000"/>
              <a:buNone/>
              <a:defRPr sz="4800" b="1">
                <a:solidFill>
                  <a:schemeClr val="dk1"/>
                </a:solidFill>
              </a:defRPr>
            </a:lvl4pPr>
            <a:lvl5pPr marL="0" indent="304800" algn="ctr">
              <a:buClr>
                <a:schemeClr val="dk1"/>
              </a:buClr>
              <a:buSzPct val="100000"/>
              <a:buNone/>
              <a:defRPr sz="4800" b="1">
                <a:solidFill>
                  <a:schemeClr val="dk1"/>
                </a:solidFill>
              </a:defRPr>
            </a:lvl5pPr>
            <a:lvl6pPr marL="0" indent="304800" algn="ctr">
              <a:buClr>
                <a:schemeClr val="dk1"/>
              </a:buClr>
              <a:buSzPct val="100000"/>
              <a:buNone/>
              <a:defRPr sz="4800" b="1">
                <a:solidFill>
                  <a:schemeClr val="dk1"/>
                </a:solidFill>
              </a:defRPr>
            </a:lvl6pPr>
            <a:lvl7pPr marL="0" indent="304800" algn="ctr">
              <a:buClr>
                <a:schemeClr val="dk1"/>
              </a:buClr>
              <a:buSzPct val="100000"/>
              <a:buNone/>
              <a:defRPr sz="4800" b="1">
                <a:solidFill>
                  <a:schemeClr val="dk1"/>
                </a:solidFill>
              </a:defRPr>
            </a:lvl7pPr>
            <a:lvl8pPr marL="0" indent="304800" algn="ctr">
              <a:buClr>
                <a:schemeClr val="dk1"/>
              </a:buClr>
              <a:buSzPct val="100000"/>
              <a:buNone/>
              <a:defRPr sz="4800" b="1">
                <a:solidFill>
                  <a:schemeClr val="dk1"/>
                </a:solidFill>
              </a:defRPr>
            </a:lvl8pPr>
            <a:lvl9pPr marL="0" indent="304800" algn="ctr">
              <a:buClr>
                <a:schemeClr val="dk1"/>
              </a:buClr>
              <a:buSzPct val="100000"/>
              <a:buNone/>
              <a:defRPr sz="4800" b="1">
                <a:solidFill>
                  <a:schemeClr val="dk1"/>
                </a:solidFill>
              </a:defRPr>
            </a:lvl9pPr>
          </a:lstStyle>
          <a:p>
            <a:r>
              <a:rPr lang="en" sz="4000" dirty="0">
                <a:solidFill>
                  <a:srgbClr val="C00000"/>
                </a:solidFill>
                <a:latin typeface="Calibri"/>
              </a:rPr>
              <a:t>Technology Module: </a:t>
            </a:r>
            <a:endParaRPr lang="en-US" sz="4000" dirty="0">
              <a:solidFill>
                <a:srgbClr val="C00000"/>
              </a:solidFill>
              <a:latin typeface="Calibri"/>
            </a:endParaRPr>
          </a:p>
          <a:p>
            <a:r>
              <a:rPr lang="en-US" sz="4000" i="1" dirty="0">
                <a:solidFill>
                  <a:srgbClr val="C00000"/>
                </a:solidFill>
                <a:latin typeface="Calibri"/>
              </a:rPr>
              <a:t>Walk The Workflow</a:t>
            </a:r>
            <a:endParaRPr lang="en" sz="4000" i="1" dirty="0">
              <a:solidFill>
                <a:srgbClr val="C00000"/>
              </a:solidFill>
              <a:latin typeface="Calibri"/>
            </a:endParaRPr>
          </a:p>
        </p:txBody>
      </p:sp>
    </p:spTree>
    <p:extLst>
      <p:ext uri="{BB962C8B-B14F-4D97-AF65-F5344CB8AC3E}">
        <p14:creationId xmlns:p14="http://schemas.microsoft.com/office/powerpoint/2010/main" val="1660032404"/>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Walk The Workflow</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14297" y="1589063"/>
            <a:ext cx="8915401" cy="2202687"/>
            <a:chOff x="114297" y="1589063"/>
            <a:chExt cx="8915401" cy="2202687"/>
          </a:xfrm>
        </p:grpSpPr>
        <p:sp>
          <p:nvSpPr>
            <p:cNvPr id="4" name="Shape 24"/>
            <p:cNvSpPr txBox="1">
              <a:spLocks/>
            </p:cNvSpPr>
            <p:nvPr/>
          </p:nvSpPr>
          <p:spPr>
            <a:xfrm>
              <a:off x="685800" y="1589063"/>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endParaRPr lang="en-US" sz="1600">
                <a:latin typeface="Calibri"/>
              </a:endParaRPr>
            </a:p>
          </p:txBody>
        </p:sp>
        <p:sp>
          <p:nvSpPr>
            <p:cNvPr id="6" name="Rectangle 5"/>
            <p:cNvSpPr/>
            <p:nvPr/>
          </p:nvSpPr>
          <p:spPr>
            <a:xfrm>
              <a:off x="266700" y="2522663"/>
              <a:ext cx="886781" cy="307777"/>
            </a:xfrm>
            <a:prstGeom prst="rect">
              <a:avLst/>
            </a:prstGeom>
            <a:ln w="22225">
              <a:solidFill>
                <a:schemeClr val="tx1"/>
              </a:solidFill>
            </a:ln>
          </p:spPr>
          <p:txBody>
            <a:bodyPr wrap="none">
              <a:spAutoFit/>
            </a:bodyPr>
            <a:lstStyle/>
            <a:p>
              <a:r>
                <a:rPr lang="en" b="1" dirty="0">
                  <a:latin typeface="Calibri" panose="020F0502020204030204" pitchFamily="34" charset="0"/>
                </a:rPr>
                <a:t>Getting it</a:t>
              </a:r>
            </a:p>
          </p:txBody>
        </p:sp>
        <p:sp>
          <p:nvSpPr>
            <p:cNvPr id="7" name="Rectangle 6"/>
            <p:cNvSpPr/>
            <p:nvPr/>
          </p:nvSpPr>
          <p:spPr>
            <a:xfrm>
              <a:off x="1319874" y="3053086"/>
              <a:ext cx="1436612" cy="738664"/>
            </a:xfrm>
            <a:prstGeom prst="rect">
              <a:avLst/>
            </a:prstGeom>
            <a:ln w="22225">
              <a:solidFill>
                <a:schemeClr val="tx1"/>
              </a:solidFill>
            </a:ln>
          </p:spPr>
          <p:txBody>
            <a:bodyPr wrap="none">
              <a:spAutoFit/>
            </a:bodyPr>
            <a:lstStyle/>
            <a:p>
              <a:pPr algn="ctr"/>
              <a:r>
                <a:rPr lang="en" b="1">
                  <a:latin typeface="Calibri" panose="020F0502020204030204" pitchFamily="34" charset="0"/>
                </a:rPr>
                <a:t>Understanding it</a:t>
              </a:r>
            </a:p>
            <a:p>
              <a:pPr algn="ctr"/>
              <a:r>
                <a:rPr lang="en" b="1">
                  <a:latin typeface="Calibri" panose="020F0502020204030204" pitchFamily="34" charset="0"/>
                </a:rPr>
                <a:t>&amp;</a:t>
              </a:r>
            </a:p>
            <a:p>
              <a:pPr algn="ctr"/>
              <a:r>
                <a:rPr lang="en" b="1">
                  <a:latin typeface="Calibri" panose="020F0502020204030204" pitchFamily="34" charset="0"/>
                </a:rPr>
                <a:t>Documenting it</a:t>
              </a:r>
            </a:p>
          </p:txBody>
        </p:sp>
        <p:sp>
          <p:nvSpPr>
            <p:cNvPr id="8" name="Rectangle 7"/>
            <p:cNvSpPr/>
            <p:nvPr/>
          </p:nvSpPr>
          <p:spPr>
            <a:xfrm>
              <a:off x="5295900" y="3083864"/>
              <a:ext cx="1410964" cy="307777"/>
            </a:xfrm>
            <a:prstGeom prst="rect">
              <a:avLst/>
            </a:prstGeom>
            <a:ln w="22225">
              <a:solidFill>
                <a:schemeClr val="tx1"/>
              </a:solidFill>
            </a:ln>
          </p:spPr>
          <p:txBody>
            <a:bodyPr wrap="none">
              <a:spAutoFit/>
            </a:bodyPr>
            <a:lstStyle/>
            <a:p>
              <a:r>
                <a:rPr lang="en" b="1" dirty="0">
                  <a:latin typeface="Calibri" panose="020F0502020204030204" pitchFamily="34" charset="0"/>
                </a:rPr>
                <a:t>Taking care of it </a:t>
              </a:r>
              <a:endParaRPr lang="en-US" b="1" dirty="0">
                <a:latin typeface="Calibri" panose="020F0502020204030204" pitchFamily="34" charset="0"/>
              </a:endParaRPr>
            </a:p>
          </p:txBody>
        </p:sp>
        <p:sp>
          <p:nvSpPr>
            <p:cNvPr id="9" name="Rectangle 8"/>
            <p:cNvSpPr/>
            <p:nvPr/>
          </p:nvSpPr>
          <p:spPr>
            <a:xfrm>
              <a:off x="3186542" y="2751263"/>
              <a:ext cx="1739579" cy="523220"/>
            </a:xfrm>
            <a:prstGeom prst="rect">
              <a:avLst/>
            </a:prstGeom>
            <a:ln w="22225">
              <a:solidFill>
                <a:schemeClr val="tx1"/>
              </a:solidFill>
            </a:ln>
          </p:spPr>
          <p:txBody>
            <a:bodyPr wrap="none">
              <a:spAutoFit/>
            </a:bodyPr>
            <a:lstStyle/>
            <a:p>
              <a:r>
                <a:rPr lang="en" b="1">
                  <a:latin typeface="Calibri" panose="020F0502020204030204" pitchFamily="34" charset="0"/>
                </a:rPr>
                <a:t>Letting people use it </a:t>
              </a:r>
              <a:br>
                <a:rPr lang="en" b="1">
                  <a:latin typeface="Calibri" panose="020F0502020204030204" pitchFamily="34" charset="0"/>
                </a:rPr>
              </a:br>
              <a:r>
                <a:rPr lang="en" b="1">
                  <a:latin typeface="Calibri" panose="020F0502020204030204" pitchFamily="34" charset="0"/>
                </a:rPr>
                <a:t>…or not!</a:t>
              </a:r>
            </a:p>
          </p:txBody>
        </p:sp>
        <p:sp>
          <p:nvSpPr>
            <p:cNvPr id="11" name="Rectangle 10"/>
            <p:cNvSpPr/>
            <p:nvPr/>
          </p:nvSpPr>
          <p:spPr>
            <a:xfrm>
              <a:off x="7200900" y="2522663"/>
              <a:ext cx="1422184" cy="523220"/>
            </a:xfrm>
            <a:prstGeom prst="rect">
              <a:avLst/>
            </a:prstGeom>
            <a:ln w="22225">
              <a:solidFill>
                <a:schemeClr val="tx1"/>
              </a:solidFill>
            </a:ln>
          </p:spPr>
          <p:txBody>
            <a:bodyPr wrap="none">
              <a:spAutoFit/>
            </a:bodyPr>
            <a:lstStyle/>
            <a:p>
              <a:r>
                <a:rPr lang="en-US" b="1">
                  <a:latin typeface="Calibri" panose="020F0502020204030204" pitchFamily="34" charset="0"/>
                </a:rPr>
                <a:t>A</a:t>
              </a:r>
              <a:r>
                <a:rPr lang="en" b="1">
                  <a:latin typeface="Calibri" panose="020F0502020204030204" pitchFamily="34" charset="0"/>
                </a:rPr>
                <a:t>nd a few other </a:t>
              </a:r>
              <a:br>
                <a:rPr lang="en" b="1">
                  <a:latin typeface="Calibri" panose="020F0502020204030204" pitchFamily="34" charset="0"/>
                </a:rPr>
              </a:br>
              <a:r>
                <a:rPr lang="en" b="1">
                  <a:latin typeface="Calibri" panose="020F0502020204030204" pitchFamily="34" charset="0"/>
                </a:rPr>
                <a:t>odds &amp; ends…</a:t>
              </a:r>
              <a:endParaRPr lang="en-US" b="1">
                <a:latin typeface="Calibri" panose="020F0502020204030204" pitchFamily="34" charset="0"/>
              </a:endParaRPr>
            </a:p>
          </p:txBody>
        </p:sp>
        <p:cxnSp>
          <p:nvCxnSpPr>
            <p:cNvPr id="12" name="Straight Arrow Connector 11"/>
            <p:cNvCxnSpPr/>
            <p:nvPr/>
          </p:nvCxnSpPr>
          <p:spPr>
            <a:xfrm flipV="1">
              <a:off x="774269" y="2217864"/>
              <a:ext cx="0" cy="30479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0"/>
            </p:cNvCxnSpPr>
            <p:nvPr/>
          </p:nvCxnSpPr>
          <p:spPr>
            <a:xfrm flipH="1" flipV="1">
              <a:off x="1257300" y="2217864"/>
              <a:ext cx="780880" cy="83522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0"/>
            </p:cNvCxnSpPr>
            <p:nvPr/>
          </p:nvCxnSpPr>
          <p:spPr>
            <a:xfrm flipH="1" flipV="1">
              <a:off x="3750752" y="2238831"/>
              <a:ext cx="305580" cy="5124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247900" y="2251119"/>
              <a:ext cx="0" cy="80196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219700" y="2251119"/>
              <a:ext cx="762635" cy="8327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286500" y="2238830"/>
              <a:ext cx="0" cy="8450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734300" y="2253351"/>
              <a:ext cx="0" cy="2693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14297" y="1774360"/>
              <a:ext cx="8915401" cy="406457"/>
              <a:chOff x="114298" y="3892527"/>
              <a:chExt cx="8915401" cy="406457"/>
            </a:xfrm>
          </p:grpSpPr>
          <p:pic>
            <p:nvPicPr>
              <p:cNvPr id="20" name="Picture 19" title="Multi-colored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8" y="3892527"/>
                <a:ext cx="8915401" cy="406457"/>
              </a:xfrm>
              <a:prstGeom prst="rect">
                <a:avLst/>
              </a:prstGeom>
              <a:ln w="28575">
                <a:solidFill>
                  <a:schemeClr val="tx1"/>
                </a:solidFill>
              </a:ln>
              <a:effectLst>
                <a:outerShdw blurRad="50800" dist="38100" dir="2700000" algn="tl" rotWithShape="0">
                  <a:prstClr val="black">
                    <a:alpha val="40000"/>
                  </a:prstClr>
                </a:outerShdw>
              </a:effectLst>
            </p:spPr>
          </p:pic>
          <p:sp>
            <p:nvSpPr>
              <p:cNvPr id="21" name="TextBox 20"/>
              <p:cNvSpPr txBox="1"/>
              <p:nvPr/>
            </p:nvSpPr>
            <p:spPr>
              <a:xfrm>
                <a:off x="454470" y="3939179"/>
                <a:ext cx="832144"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Ingest</a:t>
                </a:r>
              </a:p>
            </p:txBody>
          </p:sp>
          <p:sp>
            <p:nvSpPr>
              <p:cNvPr id="22" name="TextBox 21"/>
              <p:cNvSpPr txBox="1"/>
              <p:nvPr/>
            </p:nvSpPr>
            <p:spPr>
              <a:xfrm>
                <a:off x="1861234" y="3944462"/>
                <a:ext cx="1346601"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Processing</a:t>
                </a:r>
              </a:p>
            </p:txBody>
          </p:sp>
          <p:sp>
            <p:nvSpPr>
              <p:cNvPr id="24" name="TextBox 23"/>
              <p:cNvSpPr txBox="1"/>
              <p:nvPr/>
            </p:nvSpPr>
            <p:spPr>
              <a:xfrm>
                <a:off x="3336552" y="3941866"/>
                <a:ext cx="950433"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Access</a:t>
                </a:r>
              </a:p>
            </p:txBody>
          </p:sp>
          <p:sp>
            <p:nvSpPr>
              <p:cNvPr id="25" name="TextBox 24"/>
              <p:cNvSpPr txBox="1"/>
              <p:nvPr/>
            </p:nvSpPr>
            <p:spPr>
              <a:xfrm>
                <a:off x="4451779" y="3944461"/>
                <a:ext cx="997371"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Storage</a:t>
                </a:r>
              </a:p>
            </p:txBody>
          </p:sp>
          <p:sp>
            <p:nvSpPr>
              <p:cNvPr id="26" name="TextBox 25"/>
              <p:cNvSpPr txBox="1"/>
              <p:nvPr/>
            </p:nvSpPr>
            <p:spPr>
              <a:xfrm>
                <a:off x="5963428" y="3941866"/>
                <a:ext cx="1483664"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Maintenance</a:t>
                </a:r>
              </a:p>
            </p:txBody>
          </p:sp>
          <p:sp>
            <p:nvSpPr>
              <p:cNvPr id="27" name="TextBox 26"/>
              <p:cNvSpPr txBox="1"/>
              <p:nvPr/>
            </p:nvSpPr>
            <p:spPr>
              <a:xfrm>
                <a:off x="7658018" y="3923304"/>
                <a:ext cx="800182"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Other</a:t>
                </a:r>
              </a:p>
            </p:txBody>
          </p:sp>
        </p:grpSp>
      </p:grpSp>
      <p:sp>
        <p:nvSpPr>
          <p:cNvPr id="29" name="TextBox 28"/>
          <p:cNvSpPr txBox="1"/>
          <p:nvPr/>
        </p:nvSpPr>
        <p:spPr>
          <a:xfrm>
            <a:off x="2826498" y="4276842"/>
            <a:ext cx="3490997" cy="461665"/>
          </a:xfrm>
          <a:prstGeom prst="rect">
            <a:avLst/>
          </a:prstGeom>
          <a:noFill/>
        </p:spPr>
        <p:txBody>
          <a:bodyPr wrap="square" rtlCol="0" anchor="t">
            <a:spAutoFit/>
          </a:bodyPr>
          <a:lstStyle/>
          <a:p>
            <a:pPr marL="114300" lvl="0"/>
            <a:r>
              <a:rPr lang="en-US" sz="2400" b="1" dirty="0">
                <a:solidFill>
                  <a:srgbClr val="C00000"/>
                </a:solidFill>
                <a:latin typeface="Calibri" panose="020F0502020204030204" pitchFamily="34" charset="0"/>
                <a:cs typeface="Calibri" panose="020F0502020204030204" pitchFamily="34" charset="0"/>
              </a:rPr>
              <a:t>STEP 1 </a:t>
            </a:r>
            <a:r>
              <a:rPr lang="en-US" sz="2400" b="1" i="1" dirty="0">
                <a:solidFill>
                  <a:srgbClr val="C00000"/>
                </a:solidFill>
                <a:latin typeface="Calibri" panose="020F0502020204030204" pitchFamily="34" charset="0"/>
                <a:cs typeface="Calibri" panose="020F0502020204030204" pitchFamily="34" charset="0"/>
              </a:rPr>
              <a:t>– Don’t Panic</a:t>
            </a:r>
            <a:endParaRPr lang="en" sz="2400" b="1" i="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6090848"/>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a:solidFill>
                  <a:srgbClr val="C00000"/>
                </a:solidFill>
                <a:latin typeface="Calibri"/>
              </a:rPr>
              <a:t>We’ve Acquired WHAT?!?!</a:t>
            </a: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Shape 24"/>
          <p:cNvSpPr txBox="1">
            <a:spLocks/>
          </p:cNvSpPr>
          <p:nvPr/>
        </p:nvSpPr>
        <p:spPr>
          <a:xfrm>
            <a:off x="685800" y="1081063"/>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endParaRPr lang="en-US" sz="1600">
              <a:latin typeface="Calibri"/>
            </a:endParaRPr>
          </a:p>
        </p:txBody>
      </p:sp>
      <p:cxnSp>
        <p:nvCxnSpPr>
          <p:cNvPr id="36" name="Straight Arrow Connector 35"/>
          <p:cNvCxnSpPr/>
          <p:nvPr/>
        </p:nvCxnSpPr>
        <p:spPr>
          <a:xfrm flipH="1" flipV="1">
            <a:off x="1009823" y="1680117"/>
            <a:ext cx="454910" cy="820776"/>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100793" y="1743121"/>
            <a:ext cx="147107" cy="757772"/>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5219701" y="1743120"/>
            <a:ext cx="571499" cy="920704"/>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2" idx="0"/>
          </p:cNvCxnSpPr>
          <p:nvPr/>
        </p:nvCxnSpPr>
        <p:spPr>
          <a:xfrm flipV="1">
            <a:off x="6032500" y="1588310"/>
            <a:ext cx="418759" cy="1075514"/>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14297" y="1266360"/>
            <a:ext cx="8915401" cy="406457"/>
            <a:chOff x="114298" y="3892527"/>
            <a:chExt cx="8915401" cy="406457"/>
          </a:xfrm>
        </p:grpSpPr>
        <p:pic>
          <p:nvPicPr>
            <p:cNvPr id="43" name="Picture 42" title="Multi-colored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8" y="3892527"/>
              <a:ext cx="8915401" cy="406457"/>
            </a:xfrm>
            <a:prstGeom prst="rect">
              <a:avLst/>
            </a:prstGeom>
            <a:ln w="28575">
              <a:solidFill>
                <a:schemeClr val="tx1"/>
              </a:solidFill>
            </a:ln>
            <a:effectLst>
              <a:outerShdw blurRad="50800" dist="38100" dir="2700000" algn="tl" rotWithShape="0">
                <a:prstClr val="black">
                  <a:alpha val="40000"/>
                </a:prstClr>
              </a:outerShdw>
            </a:effectLst>
          </p:spPr>
        </p:pic>
        <p:sp>
          <p:nvSpPr>
            <p:cNvPr id="44" name="TextBox 43"/>
            <p:cNvSpPr txBox="1"/>
            <p:nvPr/>
          </p:nvSpPr>
          <p:spPr>
            <a:xfrm>
              <a:off x="454470" y="3939179"/>
              <a:ext cx="832144"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Ingest</a:t>
              </a:r>
            </a:p>
          </p:txBody>
        </p:sp>
        <p:sp>
          <p:nvSpPr>
            <p:cNvPr id="45" name="TextBox 44"/>
            <p:cNvSpPr txBox="1"/>
            <p:nvPr/>
          </p:nvSpPr>
          <p:spPr>
            <a:xfrm>
              <a:off x="1861234" y="3944462"/>
              <a:ext cx="1346601"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Processing</a:t>
              </a:r>
            </a:p>
          </p:txBody>
        </p:sp>
        <p:sp>
          <p:nvSpPr>
            <p:cNvPr id="46" name="TextBox 45"/>
            <p:cNvSpPr txBox="1"/>
            <p:nvPr/>
          </p:nvSpPr>
          <p:spPr>
            <a:xfrm>
              <a:off x="3336552" y="3941866"/>
              <a:ext cx="950433"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Access</a:t>
              </a:r>
            </a:p>
          </p:txBody>
        </p:sp>
        <p:sp>
          <p:nvSpPr>
            <p:cNvPr id="47" name="TextBox 46"/>
            <p:cNvSpPr txBox="1"/>
            <p:nvPr/>
          </p:nvSpPr>
          <p:spPr>
            <a:xfrm>
              <a:off x="4451779" y="3944461"/>
              <a:ext cx="997371"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Storage</a:t>
              </a:r>
            </a:p>
          </p:txBody>
        </p:sp>
        <p:sp>
          <p:nvSpPr>
            <p:cNvPr id="48" name="TextBox 47"/>
            <p:cNvSpPr txBox="1"/>
            <p:nvPr/>
          </p:nvSpPr>
          <p:spPr>
            <a:xfrm>
              <a:off x="5963428" y="3941866"/>
              <a:ext cx="1483664"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Maintenance</a:t>
              </a:r>
            </a:p>
          </p:txBody>
        </p:sp>
        <p:sp>
          <p:nvSpPr>
            <p:cNvPr id="49" name="TextBox 48"/>
            <p:cNvSpPr txBox="1"/>
            <p:nvPr/>
          </p:nvSpPr>
          <p:spPr>
            <a:xfrm>
              <a:off x="7658018" y="3923304"/>
              <a:ext cx="800182" cy="307777"/>
            </a:xfrm>
            <a:prstGeom prst="rect">
              <a:avLst/>
            </a:prstGeom>
            <a:noFill/>
          </p:spPr>
          <p:txBody>
            <a:bodyPr wrap="square" rtlCol="0">
              <a:spAutoFit/>
            </a:bodyPr>
            <a:lstStyle/>
            <a:p>
              <a:r>
                <a:rPr lang="en-US" b="1" dirty="0">
                  <a:solidFill>
                    <a:schemeClr val="tx1">
                      <a:lumMod val="95000"/>
                      <a:lumOff val="5000"/>
                    </a:schemeClr>
                  </a:solidFill>
                  <a:latin typeface="Calibri" panose="020F0502020204030204" pitchFamily="34" charset="0"/>
                  <a:cs typeface="Arial" panose="020B0604020202020204" pitchFamily="34" charset="0"/>
                </a:rPr>
                <a:t>Other</a:t>
              </a:r>
            </a:p>
          </p:txBody>
        </p:sp>
      </p:grpSp>
      <p:sp>
        <p:nvSpPr>
          <p:cNvPr id="31" name="Rectangle 30"/>
          <p:cNvSpPr/>
          <p:nvPr/>
        </p:nvSpPr>
        <p:spPr>
          <a:xfrm>
            <a:off x="881762" y="2483047"/>
            <a:ext cx="3062057" cy="1015663"/>
          </a:xfrm>
          <a:prstGeom prst="rect">
            <a:avLst/>
          </a:prstGeom>
          <a:ln w="22225">
            <a:solidFill>
              <a:schemeClr val="tx1"/>
            </a:solidFill>
          </a:ln>
          <a:effectLst/>
        </p:spPr>
        <p:txBody>
          <a:bodyPr wrap="none">
            <a:spAutoFit/>
          </a:bodyPr>
          <a:lstStyle/>
          <a:p>
            <a:pPr algn="ctr"/>
            <a:r>
              <a:rPr lang="en" sz="2000" b="1" dirty="0">
                <a:latin typeface="Calibri" panose="020F0502020204030204" pitchFamily="34" charset="0"/>
              </a:rPr>
              <a:t>Spreadsheet</a:t>
            </a:r>
            <a:br>
              <a:rPr lang="en" sz="2000" b="1" dirty="0">
                <a:latin typeface="Calibri" panose="020F0502020204030204" pitchFamily="34" charset="0"/>
              </a:rPr>
            </a:br>
            <a:r>
              <a:rPr lang="en" sz="2000" b="1" dirty="0">
                <a:latin typeface="Calibri" panose="020F0502020204030204" pitchFamily="34" charset="0"/>
              </a:rPr>
              <a:t>DataAcessioner</a:t>
            </a:r>
          </a:p>
          <a:p>
            <a:pPr algn="ctr"/>
            <a:r>
              <a:rPr lang="en" sz="2000" b="1" dirty="0">
                <a:latin typeface="Calibri" panose="020F0502020204030204" pitchFamily="34" charset="0"/>
              </a:rPr>
              <a:t>DA: Metadata Transformer</a:t>
            </a:r>
          </a:p>
        </p:txBody>
      </p:sp>
      <p:sp>
        <p:nvSpPr>
          <p:cNvPr id="32" name="Rectangle 31"/>
          <p:cNvSpPr/>
          <p:nvPr/>
        </p:nvSpPr>
        <p:spPr>
          <a:xfrm>
            <a:off x="4727365" y="2663824"/>
            <a:ext cx="2610270" cy="707886"/>
          </a:xfrm>
          <a:prstGeom prst="rect">
            <a:avLst/>
          </a:prstGeom>
          <a:ln w="22225">
            <a:solidFill>
              <a:schemeClr val="tx1"/>
            </a:solidFill>
          </a:ln>
          <a:effectLst/>
        </p:spPr>
        <p:txBody>
          <a:bodyPr wrap="square">
            <a:spAutoFit/>
          </a:bodyPr>
          <a:lstStyle/>
          <a:p>
            <a:pPr algn="ctr"/>
            <a:r>
              <a:rPr lang="en" sz="2000" b="1" dirty="0">
                <a:latin typeface="Calibri" panose="020F0502020204030204" pitchFamily="34" charset="0"/>
              </a:rPr>
              <a:t>AV P</a:t>
            </a:r>
            <a:r>
              <a:rPr lang="en-US" sz="2000" b="1" dirty="0">
                <a:latin typeface="Calibri" panose="020F0502020204030204" pitchFamily="34" charset="0"/>
              </a:rPr>
              <a:t>r</a:t>
            </a:r>
            <a:r>
              <a:rPr lang="en" sz="2000" b="1" dirty="0">
                <a:latin typeface="Calibri" panose="020F0502020204030204" pitchFamily="34" charset="0"/>
              </a:rPr>
              <a:t>eserve’s Fixity</a:t>
            </a:r>
          </a:p>
          <a:p>
            <a:pPr algn="ctr"/>
            <a:r>
              <a:rPr lang="en-US" sz="2000" b="1" dirty="0">
                <a:latin typeface="Calibri" panose="020F0502020204030204" pitchFamily="34" charset="0"/>
              </a:rPr>
              <a:t>Bagger</a:t>
            </a:r>
          </a:p>
        </p:txBody>
      </p:sp>
      <p:sp>
        <p:nvSpPr>
          <p:cNvPr id="60" name="TextBox 59"/>
          <p:cNvSpPr txBox="1"/>
          <p:nvPr/>
        </p:nvSpPr>
        <p:spPr>
          <a:xfrm>
            <a:off x="922445" y="4265693"/>
            <a:ext cx="7609840" cy="707886"/>
          </a:xfrm>
          <a:prstGeom prst="rect">
            <a:avLst/>
          </a:prstGeom>
          <a:noFill/>
        </p:spPr>
        <p:txBody>
          <a:bodyPr wrap="square" rtlCol="0" anchor="t">
            <a:spAutoFit/>
          </a:bodyPr>
          <a:lstStyle/>
          <a:p>
            <a:pPr marL="114300"/>
            <a:r>
              <a:rPr lang="en-US" sz="2000" b="1" dirty="0">
                <a:solidFill>
                  <a:schemeClr val="tx1"/>
                </a:solidFill>
                <a:latin typeface="Calibri" panose="020F0502020204030204" pitchFamily="34" charset="0"/>
                <a:cs typeface="Calibri" panose="020F0502020204030204" pitchFamily="34" charset="0"/>
              </a:rPr>
              <a:t>There are other open-source tools that can perform these activities.</a:t>
            </a:r>
            <a:endParaRPr lang="en" sz="2000" b="1" dirty="0">
              <a:solidFill>
                <a:schemeClr val="tx1"/>
              </a:solidFill>
              <a:latin typeface="Calibri" panose="020F0502020204030204" pitchFamily="34" charset="0"/>
              <a:cs typeface="Calibri" panose="020F0502020204030204" pitchFamily="34" charset="0"/>
            </a:endParaRPr>
          </a:p>
          <a:p>
            <a:pPr marL="114300" lvl="0"/>
            <a:endParaRPr lang="en" sz="20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1374795"/>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1" name="Shape 581"/>
          <p:cNvSpPr txBox="1">
            <a:spLocks noGrp="1"/>
          </p:cNvSpPr>
          <p:nvPr>
            <p:ph type="body" idx="1"/>
          </p:nvPr>
        </p:nvSpPr>
        <p:spPr>
          <a:xfrm>
            <a:off x="436736" y="865789"/>
            <a:ext cx="8229600" cy="3640868"/>
          </a:xfrm>
          <a:prstGeom prst="rect">
            <a:avLst/>
          </a:prstGeom>
          <a:noFill/>
          <a:ln>
            <a:noFill/>
          </a:ln>
        </p:spPr>
        <p:txBody>
          <a:bodyPr wrap="square" lIns="91425" tIns="91425" rIns="91425" bIns="91425" anchor="t" anchorCtr="0">
            <a:noAutofit/>
          </a:bodyPr>
          <a:lstStyle/>
          <a:p>
            <a:pPr marL="342900" marR="0" lvl="0" indent="-300037" algn="l" rtl="0">
              <a:lnSpc>
                <a:spcPct val="80000"/>
              </a:lnSpc>
              <a:spcBef>
                <a:spcPts val="0"/>
              </a:spcBef>
              <a:spcAft>
                <a:spcPts val="0"/>
              </a:spcAft>
              <a:buClr>
                <a:schemeClr val="dk1"/>
              </a:buClr>
              <a:buSzPct val="100000"/>
              <a:buFont typeface="Calibri"/>
              <a:buNone/>
            </a:pPr>
            <a:r>
              <a:rPr lang="en" sz="2800" b="1" i="0" u="none" strike="noStrike" cap="none" dirty="0">
                <a:solidFill>
                  <a:schemeClr val="dk1"/>
                </a:solidFill>
                <a:latin typeface="Calibri"/>
                <a:ea typeface="Calibri"/>
                <a:cs typeface="Calibri"/>
                <a:sym typeface="Calibri"/>
              </a:rPr>
              <a:t>Two main types of </a:t>
            </a:r>
            <a:r>
              <a:rPr lang="en" sz="2800" b="1" i="0" u="none" strike="noStrike" cap="none" dirty="0" smtClean="0">
                <a:solidFill>
                  <a:schemeClr val="dk1"/>
                </a:solidFill>
                <a:latin typeface="Calibri"/>
                <a:ea typeface="Calibri"/>
                <a:cs typeface="Calibri"/>
                <a:sym typeface="Calibri"/>
              </a:rPr>
              <a:t>OSS for </a:t>
            </a:r>
            <a:r>
              <a:rPr lang="en" sz="2800" b="1" i="0" u="none" strike="noStrike" cap="none" dirty="0">
                <a:solidFill>
                  <a:schemeClr val="dk1"/>
                </a:solidFill>
                <a:latin typeface="Calibri"/>
                <a:ea typeface="Calibri"/>
                <a:cs typeface="Calibri"/>
                <a:sym typeface="Calibri"/>
              </a:rPr>
              <a:t>digital </a:t>
            </a:r>
            <a:r>
              <a:rPr lang="en" sz="2800" b="1" i="0" u="none" strike="noStrike" cap="none" dirty="0" smtClean="0">
                <a:solidFill>
                  <a:schemeClr val="dk1"/>
                </a:solidFill>
                <a:latin typeface="Calibri"/>
                <a:ea typeface="Calibri"/>
                <a:cs typeface="Calibri"/>
                <a:sym typeface="Calibri"/>
              </a:rPr>
              <a:t>preservation:</a:t>
            </a:r>
            <a:r>
              <a:rPr lang="en" sz="2800" b="0" i="0" u="none" strike="noStrike" cap="none" dirty="0">
                <a:solidFill>
                  <a:schemeClr val="dk1"/>
                </a:solidFill>
                <a:latin typeface="Calibri"/>
                <a:ea typeface="Calibri"/>
                <a:cs typeface="Calibri"/>
                <a:sym typeface="Calibri"/>
              </a:rPr>
              <a:t/>
            </a:r>
            <a:br>
              <a:rPr lang="en" sz="2800" b="0" i="0" u="none" strike="noStrike" cap="none" dirty="0">
                <a:solidFill>
                  <a:schemeClr val="dk1"/>
                </a:solidFill>
                <a:latin typeface="Calibri"/>
                <a:ea typeface="Calibri"/>
                <a:cs typeface="Calibri"/>
                <a:sym typeface="Calibri"/>
              </a:rPr>
            </a:br>
            <a:endParaRPr lang="en" sz="2800" b="0" i="0" u="none" strike="noStrike" cap="none" dirty="0">
              <a:solidFill>
                <a:schemeClr val="dk1"/>
              </a:solidFill>
              <a:latin typeface="Calibri"/>
              <a:ea typeface="Calibri"/>
              <a:cs typeface="Calibri"/>
              <a:sym typeface="Calibri"/>
            </a:endParaRPr>
          </a:p>
          <a:p>
            <a:pPr marL="342900" marR="0" lvl="0" indent="-300037" algn="l" rtl="0">
              <a:lnSpc>
                <a:spcPct val="80000"/>
              </a:lnSpc>
              <a:spcBef>
                <a:spcPts val="600"/>
              </a:spcBef>
              <a:spcAft>
                <a:spcPts val="0"/>
              </a:spcAft>
              <a:buClr>
                <a:schemeClr val="dk1"/>
              </a:buClr>
              <a:buSzPct val="100000"/>
              <a:buFont typeface="Calibri"/>
              <a:buNone/>
            </a:pPr>
            <a:r>
              <a:rPr lang="en" sz="2800" b="1" i="0" u="none" strike="noStrike" cap="none" dirty="0">
                <a:solidFill>
                  <a:schemeClr val="dk1"/>
                </a:solidFill>
                <a:latin typeface="Calibri"/>
                <a:ea typeface="Calibri"/>
                <a:cs typeface="Calibri"/>
                <a:sym typeface="Calibri"/>
              </a:rPr>
              <a:t>Large-scale applications</a:t>
            </a:r>
          </a:p>
          <a:p>
            <a:pPr marL="952500" marR="0" lvl="1" indent="-342900" algn="l" rtl="0">
              <a:lnSpc>
                <a:spcPct val="80000"/>
              </a:lnSpc>
              <a:spcBef>
                <a:spcPts val="480"/>
              </a:spcBef>
              <a:spcAft>
                <a:spcPts val="0"/>
              </a:spcAft>
              <a:buClr>
                <a:schemeClr val="dk1"/>
              </a:buClr>
              <a:buSzPct val="100000"/>
              <a:buFont typeface="Noto Sans Symbols"/>
              <a:buChar char="➢"/>
            </a:pPr>
            <a:r>
              <a:rPr lang="en" b="0" i="0" u="none" strike="noStrike" cap="none" dirty="0">
                <a:solidFill>
                  <a:schemeClr val="dk1"/>
                </a:solidFill>
                <a:latin typeface="Calibri"/>
                <a:ea typeface="Calibri"/>
                <a:cs typeface="Calibri"/>
                <a:sym typeface="Calibri"/>
              </a:rPr>
              <a:t>Repository systems</a:t>
            </a:r>
          </a:p>
          <a:p>
            <a:pPr marL="952500" marR="0" lvl="1" indent="-342900" algn="l" rtl="0">
              <a:lnSpc>
                <a:spcPct val="80000"/>
              </a:lnSpc>
              <a:spcBef>
                <a:spcPts val="480"/>
              </a:spcBef>
              <a:spcAft>
                <a:spcPts val="0"/>
              </a:spcAft>
              <a:buClr>
                <a:schemeClr val="dk1"/>
              </a:buClr>
              <a:buSzPct val="100000"/>
              <a:buFont typeface="Noto Sans Symbols"/>
              <a:buChar char="➢"/>
            </a:pPr>
            <a:r>
              <a:rPr lang="en" b="0" i="0" u="none" strike="noStrike" cap="none" dirty="0">
                <a:solidFill>
                  <a:schemeClr val="dk1"/>
                </a:solidFill>
                <a:latin typeface="Calibri"/>
                <a:ea typeface="Calibri"/>
                <a:cs typeface="Calibri"/>
                <a:sym typeface="Calibri"/>
              </a:rPr>
              <a:t>Storage </a:t>
            </a:r>
          </a:p>
          <a:p>
            <a:pPr marL="952500" marR="0" lvl="1" indent="-342900" algn="l" rtl="0">
              <a:lnSpc>
                <a:spcPct val="80000"/>
              </a:lnSpc>
              <a:spcBef>
                <a:spcPts val="480"/>
              </a:spcBef>
              <a:spcAft>
                <a:spcPts val="0"/>
              </a:spcAft>
              <a:buClr>
                <a:schemeClr val="dk1"/>
              </a:buClr>
              <a:buSzPct val="100000"/>
              <a:buFont typeface="Noto Sans Symbols"/>
              <a:buChar char="➢"/>
            </a:pPr>
            <a:r>
              <a:rPr lang="en" b="0" i="0" u="none" strike="noStrike" cap="none" dirty="0">
                <a:solidFill>
                  <a:schemeClr val="dk1"/>
                </a:solidFill>
                <a:latin typeface="Calibri"/>
                <a:ea typeface="Calibri"/>
                <a:cs typeface="Calibri"/>
                <a:sym typeface="Calibri"/>
              </a:rPr>
              <a:t>Workflow</a:t>
            </a:r>
          </a:p>
          <a:p>
            <a:pPr marL="342900" marR="0" lvl="0" indent="-300037" algn="l" rtl="0">
              <a:lnSpc>
                <a:spcPct val="80000"/>
              </a:lnSpc>
              <a:spcBef>
                <a:spcPts val="600"/>
              </a:spcBef>
              <a:spcAft>
                <a:spcPts val="0"/>
              </a:spcAft>
              <a:buClr>
                <a:schemeClr val="dk1"/>
              </a:buClr>
              <a:buSzPct val="100000"/>
              <a:buFont typeface="Calibri"/>
              <a:buNone/>
            </a:pPr>
            <a:r>
              <a:rPr lang="en" sz="2800" b="1" i="0" u="none" strike="noStrike" cap="none" dirty="0">
                <a:solidFill>
                  <a:schemeClr val="dk1"/>
                </a:solidFill>
                <a:latin typeface="Calibri"/>
                <a:ea typeface="Calibri"/>
                <a:cs typeface="Calibri"/>
                <a:sym typeface="Calibri"/>
              </a:rPr>
              <a:t>Tools for particular functions</a:t>
            </a:r>
          </a:p>
          <a:p>
            <a:pPr marL="952500" marR="0" lvl="1" indent="-342900" algn="l" rtl="0">
              <a:lnSpc>
                <a:spcPct val="80000"/>
              </a:lnSpc>
              <a:spcBef>
                <a:spcPts val="480"/>
              </a:spcBef>
              <a:spcAft>
                <a:spcPts val="0"/>
              </a:spcAft>
              <a:buClr>
                <a:schemeClr val="dk1"/>
              </a:buClr>
              <a:buSzPct val="100000"/>
              <a:buFont typeface="Noto Sans Symbols"/>
              <a:buChar char="➢"/>
            </a:pPr>
            <a:r>
              <a:rPr lang="en" b="0" i="0" u="none" strike="noStrike" cap="none" dirty="0">
                <a:solidFill>
                  <a:schemeClr val="dk1"/>
                </a:solidFill>
                <a:latin typeface="Calibri"/>
                <a:ea typeface="Calibri"/>
                <a:cs typeface="Calibri"/>
                <a:sym typeface="Calibri"/>
              </a:rPr>
              <a:t>Characteri</a:t>
            </a:r>
            <a:r>
              <a:rPr lang="en" dirty="0">
                <a:latin typeface="Calibri"/>
                <a:ea typeface="Calibri"/>
                <a:cs typeface="Calibri"/>
                <a:sym typeface="Calibri"/>
              </a:rPr>
              <a:t>z</a:t>
            </a:r>
            <a:r>
              <a:rPr lang="en" b="0" i="0" u="none" strike="noStrike" cap="none" dirty="0">
                <a:solidFill>
                  <a:schemeClr val="dk1"/>
                </a:solidFill>
                <a:latin typeface="Calibri"/>
                <a:ea typeface="Calibri"/>
                <a:cs typeface="Calibri"/>
                <a:sym typeface="Calibri"/>
              </a:rPr>
              <a:t>ation</a:t>
            </a:r>
          </a:p>
          <a:p>
            <a:pPr marL="952500" marR="0" lvl="1" indent="-342900" algn="l" rtl="0">
              <a:lnSpc>
                <a:spcPct val="80000"/>
              </a:lnSpc>
              <a:spcBef>
                <a:spcPts val="480"/>
              </a:spcBef>
              <a:spcAft>
                <a:spcPts val="0"/>
              </a:spcAft>
              <a:buClr>
                <a:schemeClr val="dk1"/>
              </a:buClr>
              <a:buSzPct val="100000"/>
              <a:buFont typeface="Noto Sans Symbols"/>
              <a:buChar char="➢"/>
            </a:pPr>
            <a:r>
              <a:rPr lang="en" b="0" i="0" u="none" strike="noStrike" cap="none" dirty="0">
                <a:solidFill>
                  <a:schemeClr val="dk1"/>
                </a:solidFill>
                <a:latin typeface="Calibri"/>
                <a:ea typeface="Calibri"/>
                <a:cs typeface="Calibri"/>
                <a:sym typeface="Calibri"/>
              </a:rPr>
              <a:t>Migration</a:t>
            </a:r>
          </a:p>
          <a:p>
            <a:pPr marL="952500" marR="0" lvl="1" indent="-342900" algn="l" rtl="0">
              <a:lnSpc>
                <a:spcPct val="80000"/>
              </a:lnSpc>
              <a:spcBef>
                <a:spcPts val="480"/>
              </a:spcBef>
              <a:spcAft>
                <a:spcPts val="0"/>
              </a:spcAft>
              <a:buClr>
                <a:schemeClr val="dk1"/>
              </a:buClr>
              <a:buSzPct val="100000"/>
              <a:buFont typeface="Noto Sans Symbols"/>
              <a:buChar char="➢"/>
            </a:pPr>
            <a:r>
              <a:rPr lang="en" b="0" i="0" u="none" strike="noStrike" cap="none" dirty="0">
                <a:solidFill>
                  <a:schemeClr val="dk1"/>
                </a:solidFill>
                <a:latin typeface="Calibri"/>
                <a:ea typeface="Calibri"/>
                <a:cs typeface="Calibri"/>
                <a:sym typeface="Calibri"/>
              </a:rPr>
              <a:t>De-duplication</a:t>
            </a:r>
          </a:p>
          <a:p>
            <a:pPr marL="952500" marR="0" lvl="1" indent="-342900" algn="l" rtl="0">
              <a:lnSpc>
                <a:spcPct val="80000"/>
              </a:lnSpc>
              <a:spcBef>
                <a:spcPts val="480"/>
              </a:spcBef>
              <a:spcAft>
                <a:spcPts val="0"/>
              </a:spcAft>
              <a:buClr>
                <a:schemeClr val="dk1"/>
              </a:buClr>
              <a:buSzPct val="100000"/>
              <a:buFont typeface="Noto Sans Symbols"/>
              <a:buChar char="➢"/>
            </a:pPr>
            <a:r>
              <a:rPr lang="en" b="0" i="0" u="none" strike="noStrike" cap="none" dirty="0">
                <a:solidFill>
                  <a:schemeClr val="dk1"/>
                </a:solidFill>
                <a:latin typeface="Calibri"/>
                <a:ea typeface="Calibri"/>
                <a:cs typeface="Calibri"/>
                <a:sym typeface="Calibri"/>
              </a:rPr>
              <a:t>…</a:t>
            </a:r>
          </a:p>
          <a:p>
            <a:pPr marL="342900" marR="0" lvl="0" indent="-300037" algn="l" rtl="0">
              <a:lnSpc>
                <a:spcPct val="80000"/>
              </a:lnSpc>
              <a:spcBef>
                <a:spcPts val="600"/>
              </a:spcBef>
              <a:spcAft>
                <a:spcPts val="0"/>
              </a:spcAft>
              <a:buClr>
                <a:schemeClr val="dk1"/>
              </a:buClr>
              <a:buSzPct val="100000"/>
              <a:buFont typeface="Arial"/>
              <a:buNone/>
            </a:pPr>
            <a:endParaRPr sz="2800" b="0" i="0" u="none" strike="noStrike" cap="none" dirty="0">
              <a:solidFill>
                <a:schemeClr val="dk1"/>
              </a:solidFill>
              <a:latin typeface="Calibri"/>
              <a:ea typeface="Calibri"/>
              <a:cs typeface="Calibri"/>
              <a:sym typeface="Calibri"/>
            </a:endParaRPr>
          </a:p>
        </p:txBody>
      </p:sp>
      <p:pic>
        <p:nvPicPr>
          <p:cNvPr id="583" name="Shape 583"/>
          <p:cNvPicPr preferRelativeResize="0"/>
          <p:nvPr/>
        </p:nvPicPr>
        <p:blipFill rotWithShape="1">
          <a:blip r:embed="rId3">
            <a:alphaModFix/>
          </a:blip>
          <a:srcRect/>
          <a:stretch/>
        </p:blipFill>
        <p:spPr>
          <a:xfrm>
            <a:off x="6046234" y="1843281"/>
            <a:ext cx="2620102" cy="2789945"/>
          </a:xfrm>
          <a:prstGeom prst="rect">
            <a:avLst/>
          </a:prstGeom>
          <a:noFill/>
          <a:ln>
            <a:noFill/>
          </a:ln>
        </p:spPr>
      </p:pic>
      <p:cxnSp>
        <p:nvCxnSpPr>
          <p:cNvPr id="584" name="Shape 584"/>
          <p:cNvCxnSpPr/>
          <p:nvPr/>
        </p:nvCxnSpPr>
        <p:spPr>
          <a:xfrm>
            <a:off x="0" y="825104"/>
            <a:ext cx="8463280" cy="3068"/>
          </a:xfrm>
          <a:prstGeom prst="straightConnector1">
            <a:avLst/>
          </a:prstGeom>
          <a:noFill/>
          <a:ln w="25400" cap="flat" cmpd="sng">
            <a:solidFill>
              <a:srgbClr val="C00000"/>
            </a:solidFill>
            <a:prstDash val="solid"/>
            <a:round/>
            <a:headEnd type="none" w="med" len="med"/>
            <a:tailEnd type="none" w="med" len="med"/>
          </a:ln>
        </p:spPr>
      </p:cxnSp>
      <p:sp>
        <p:nvSpPr>
          <p:cNvPr id="6" name="Shape 23"/>
          <p:cNvSpPr txBox="1">
            <a:spLocks/>
          </p:cNvSpPr>
          <p:nvPr/>
        </p:nvSpPr>
        <p:spPr>
          <a:xfrm>
            <a:off x="127000" y="126597"/>
            <a:ext cx="7772400" cy="720383"/>
          </a:xfrm>
          <a:prstGeom prst="rect">
            <a:avLst/>
          </a:prstGeom>
          <a:effectLst/>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dirty="0" smtClean="0">
                <a:solidFill>
                  <a:srgbClr val="C00000"/>
                </a:solidFill>
                <a:latin typeface="Calibri"/>
              </a:rPr>
              <a:t>Open Source Software – an Interlude</a:t>
            </a:r>
            <a:endParaRPr lang="en" dirty="0">
              <a:solidFill>
                <a:srgbClr val="C00000"/>
              </a:solidFill>
              <a:latin typeface="Calibri"/>
            </a:endParaRPr>
          </a:p>
        </p:txBody>
      </p:sp>
    </p:spTree>
    <p:extLst>
      <p:ext uri="{BB962C8B-B14F-4D97-AF65-F5344CB8AC3E}">
        <p14:creationId xmlns:p14="http://schemas.microsoft.com/office/powerpoint/2010/main" val="4112986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0" y="8640"/>
            <a:ext cx="7772400" cy="720383"/>
          </a:xfrm>
          <a:prstGeom prst="rect">
            <a:avLst/>
          </a:prstGeom>
          <a:effectLst/>
        </p:spPr>
        <p:txBody>
          <a:bodyPr lIns="91425" tIns="91425" rIns="91425" bIns="91425" anchor="b" anchorCtr="0">
            <a:noAutofit/>
          </a:bodyPr>
          <a:lstStyle/>
          <a:p>
            <a:pPr algn="l"/>
            <a:r>
              <a:rPr lang="en" sz="3600" dirty="0" smtClean="0">
                <a:solidFill>
                  <a:srgbClr val="C00000"/>
                </a:solidFill>
                <a:latin typeface="Calibri"/>
              </a:rPr>
              <a:t>A Note About the Word “Free”… </a:t>
            </a:r>
            <a:endParaRPr lang="en" sz="3600" dirty="0">
              <a:solidFill>
                <a:srgbClr val="C00000"/>
              </a:solidFill>
              <a:latin typeface="Calibri"/>
            </a:endParaRPr>
          </a:p>
        </p:txBody>
      </p:sp>
      <p:cxnSp>
        <p:nvCxnSpPr>
          <p:cNvPr id="3" name="Straight Connector 2"/>
          <p:cNvCxnSpPr/>
          <p:nvPr/>
        </p:nvCxnSpPr>
        <p:spPr>
          <a:xfrm>
            <a:off x="0" y="659958"/>
            <a:ext cx="8463280" cy="3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Shape 24"/>
          <p:cNvSpPr txBox="1">
            <a:spLocks/>
          </p:cNvSpPr>
          <p:nvPr/>
        </p:nvSpPr>
        <p:spPr>
          <a:xfrm>
            <a:off x="685800" y="1081063"/>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endParaRPr lang="en-US" sz="1600">
              <a:latin typeface="Calibri"/>
            </a:endParaRPr>
          </a:p>
        </p:txBody>
      </p:sp>
      <p:pic>
        <p:nvPicPr>
          <p:cNvPr id="21" name="Content Placeholder 5" descr="800px-6weeks_old_kittens.jpg"/>
          <p:cNvPicPr>
            <a:picLocks noChangeAspect="1"/>
          </p:cNvPicPr>
          <p:nvPr/>
        </p:nvPicPr>
        <p:blipFill>
          <a:blip r:embed="rId3" cstate="print"/>
          <a:stretch>
            <a:fillRect/>
          </a:stretch>
        </p:blipFill>
        <p:spPr>
          <a:xfrm>
            <a:off x="939909" y="1543594"/>
            <a:ext cx="3008583" cy="1951997"/>
          </a:xfrm>
          <a:prstGeom prst="rect">
            <a:avLst/>
          </a:prstGeom>
          <a:effectLst>
            <a:outerShdw blurRad="50800" dist="38100" dir="2700000" algn="tl" rotWithShape="0">
              <a:prstClr val="black">
                <a:alpha val="40000"/>
              </a:prstClr>
            </a:outerShdw>
          </a:effectLst>
        </p:spPr>
      </p:pic>
      <p:pic>
        <p:nvPicPr>
          <p:cNvPr id="22" name="Content Placeholder 6" descr="Weizenbier.jpg"/>
          <p:cNvPicPr>
            <a:picLocks noChangeAspect="1"/>
          </p:cNvPicPr>
          <p:nvPr/>
        </p:nvPicPr>
        <p:blipFill>
          <a:blip r:embed="rId4" cstate="print"/>
          <a:stretch>
            <a:fillRect/>
          </a:stretch>
        </p:blipFill>
        <p:spPr>
          <a:xfrm>
            <a:off x="6156144" y="1380341"/>
            <a:ext cx="1616256" cy="2400300"/>
          </a:xfrm>
          <a:prstGeom prst="rect">
            <a:avLst/>
          </a:prstGeom>
        </p:spPr>
      </p:pic>
      <p:sp>
        <p:nvSpPr>
          <p:cNvPr id="24" name="TextBox 23"/>
          <p:cNvSpPr txBox="1"/>
          <p:nvPr/>
        </p:nvSpPr>
        <p:spPr>
          <a:xfrm>
            <a:off x="4521872" y="2261088"/>
            <a:ext cx="1079634" cy="646331"/>
          </a:xfrm>
          <a:prstGeom prst="rect">
            <a:avLst/>
          </a:prstGeom>
          <a:noFill/>
        </p:spPr>
        <p:txBody>
          <a:bodyPr wrap="square" rtlCol="0">
            <a:spAutoFit/>
          </a:bodyPr>
          <a:lstStyle/>
          <a:p>
            <a:r>
              <a:rPr lang="en-US" sz="3600" b="1" dirty="0">
                <a:solidFill>
                  <a:srgbClr val="C00000"/>
                </a:solidFill>
                <a:latin typeface="Calibri" panose="020F0502020204030204" pitchFamily="34" charset="0"/>
              </a:rPr>
              <a:t>NOT</a:t>
            </a:r>
          </a:p>
        </p:txBody>
      </p:sp>
      <p:sp>
        <p:nvSpPr>
          <p:cNvPr id="25" name="TextBox 24"/>
          <p:cNvSpPr txBox="1"/>
          <p:nvPr/>
        </p:nvSpPr>
        <p:spPr>
          <a:xfrm>
            <a:off x="228600" y="4171950"/>
            <a:ext cx="8915400" cy="400110"/>
          </a:xfrm>
          <a:prstGeom prst="rect">
            <a:avLst/>
          </a:prstGeom>
          <a:noFill/>
        </p:spPr>
        <p:txBody>
          <a:bodyPr wrap="square" rtlCol="0">
            <a:spAutoFit/>
          </a:bodyPr>
          <a:lstStyle/>
          <a:p>
            <a:r>
              <a:rPr lang="en-US" sz="2000" dirty="0">
                <a:latin typeface="Calibri" panose="020F0502020204030204" pitchFamily="34" charset="0"/>
              </a:rPr>
              <a:t>Open source software requires resources to install, maintain, and improve it.</a:t>
            </a:r>
          </a:p>
        </p:txBody>
      </p:sp>
    </p:spTree>
    <p:extLst>
      <p:ext uri="{BB962C8B-B14F-4D97-AF65-F5344CB8AC3E}">
        <p14:creationId xmlns:p14="http://schemas.microsoft.com/office/powerpoint/2010/main" val="3521450117"/>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title"/>
          </p:nvPr>
        </p:nvSpPr>
        <p:spPr>
          <a:xfrm>
            <a:off x="254350" y="-164019"/>
            <a:ext cx="7013474" cy="827045"/>
          </a:xfrm>
          <a:prstGeom prst="rect">
            <a:avLst/>
          </a:prstGeom>
          <a:noFill/>
          <a:ln>
            <a:noFill/>
          </a:ln>
        </p:spPr>
        <p:txBody>
          <a:bodyPr wrap="square" lIns="91425" tIns="91425" rIns="91425" bIns="91425" anchor="b" anchorCtr="0">
            <a:noAutofit/>
          </a:bodyPr>
          <a:lstStyle/>
          <a:p>
            <a:pPr marL="0" marR="0" lvl="0" indent="-228600" algn="l" rtl="0">
              <a:lnSpc>
                <a:spcPct val="100000"/>
              </a:lnSpc>
              <a:spcBef>
                <a:spcPts val="0"/>
              </a:spcBef>
              <a:spcAft>
                <a:spcPts val="0"/>
              </a:spcAft>
              <a:buClr>
                <a:schemeClr val="dk1"/>
              </a:buClr>
              <a:buSzPct val="100000"/>
              <a:buFont typeface="Calibri"/>
              <a:buNone/>
            </a:pPr>
            <a:r>
              <a:rPr lang="en" sz="3600" b="1" i="0" u="none" strike="noStrike" cap="none">
                <a:solidFill>
                  <a:srgbClr val="C00000"/>
                </a:solidFill>
                <a:latin typeface="Calibri"/>
                <a:ea typeface="Calibri"/>
                <a:cs typeface="Calibri"/>
                <a:sym typeface="Calibri"/>
              </a:rPr>
              <a:t>Comparison with Vendor Solutions</a:t>
            </a:r>
          </a:p>
        </p:txBody>
      </p:sp>
      <p:graphicFrame>
        <p:nvGraphicFramePr>
          <p:cNvPr id="470" name="Shape 470"/>
          <p:cNvGraphicFramePr/>
          <p:nvPr>
            <p:extLst/>
          </p:nvPr>
        </p:nvGraphicFramePr>
        <p:xfrm>
          <a:off x="1094027" y="826642"/>
          <a:ext cx="6772502" cy="4115040"/>
        </p:xfrm>
        <a:graphic>
          <a:graphicData uri="http://schemas.openxmlformats.org/drawingml/2006/table">
            <a:tbl>
              <a:tblPr firstRow="1" bandRow="1">
                <a:noFill/>
                <a:effectLst>
                  <a:outerShdw blurRad="50800" dist="38100" dir="2700000" algn="tl" rotWithShape="0">
                    <a:prstClr val="black">
                      <a:alpha val="40000"/>
                    </a:prstClr>
                  </a:outerShdw>
                </a:effectLst>
              </a:tblPr>
              <a:tblGrid>
                <a:gridCol w="3222479">
                  <a:extLst>
                    <a:ext uri="{9D8B030D-6E8A-4147-A177-3AD203B41FA5}">
                      <a16:colId xmlns:a16="http://schemas.microsoft.com/office/drawing/2014/main" xmlns="" val="20000"/>
                    </a:ext>
                  </a:extLst>
                </a:gridCol>
                <a:gridCol w="1815353">
                  <a:extLst>
                    <a:ext uri="{9D8B030D-6E8A-4147-A177-3AD203B41FA5}">
                      <a16:colId xmlns:a16="http://schemas.microsoft.com/office/drawing/2014/main" xmlns="" val="20001"/>
                    </a:ext>
                  </a:extLst>
                </a:gridCol>
                <a:gridCol w="1734670">
                  <a:extLst>
                    <a:ext uri="{9D8B030D-6E8A-4147-A177-3AD203B41FA5}">
                      <a16:colId xmlns:a16="http://schemas.microsoft.com/office/drawing/2014/main" xmlns="" val="20002"/>
                    </a:ext>
                  </a:extLst>
                </a:gridCol>
              </a:tblGrid>
              <a:tr h="228600">
                <a:tc>
                  <a:txBody>
                    <a:bodyPr/>
                    <a:lstStyle/>
                    <a:p>
                      <a:pPr marL="0" marR="0" lvl="0" indent="-69850" algn="l" rtl="0">
                        <a:lnSpc>
                          <a:spcPct val="100000"/>
                        </a:lnSpc>
                        <a:spcBef>
                          <a:spcPts val="0"/>
                        </a:spcBef>
                        <a:spcAft>
                          <a:spcPts val="0"/>
                        </a:spcAft>
                        <a:buClr>
                          <a:srgbClr val="000000"/>
                        </a:buClr>
                        <a:buSzPct val="100000"/>
                        <a:buFont typeface="Arial"/>
                        <a:buNone/>
                      </a:pPr>
                      <a:r>
                        <a:rPr lang="en" sz="1800" b="1" u="none" strike="noStrike" cap="none">
                          <a:latin typeface="Calibri" panose="020F0502020204030204" pitchFamily="34" charset="0"/>
                          <a:cs typeface="Calibri" panose="020F0502020204030204" pitchFamily="34" charset="0"/>
                        </a:rPr>
                        <a:t>Issue</a:t>
                      </a: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69850" algn="l" rtl="0">
                        <a:lnSpc>
                          <a:spcPct val="100000"/>
                        </a:lnSpc>
                        <a:spcBef>
                          <a:spcPts val="0"/>
                        </a:spcBef>
                        <a:spcAft>
                          <a:spcPts val="0"/>
                        </a:spcAft>
                        <a:buClr>
                          <a:srgbClr val="000000"/>
                        </a:buClr>
                        <a:buSzPct val="100000"/>
                        <a:buFont typeface="Arial"/>
                        <a:buNone/>
                      </a:pPr>
                      <a:r>
                        <a:rPr lang="en" sz="1800" b="1" u="none" strike="noStrike" cap="none">
                          <a:latin typeface="Calibri" panose="020F0502020204030204" pitchFamily="34" charset="0"/>
                          <a:cs typeface="Calibri" panose="020F0502020204030204" pitchFamily="34" charset="0"/>
                        </a:rPr>
                        <a:t>OSS</a:t>
                      </a: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69850" algn="l" rtl="0">
                        <a:lnSpc>
                          <a:spcPct val="100000"/>
                        </a:lnSpc>
                        <a:spcBef>
                          <a:spcPts val="0"/>
                        </a:spcBef>
                        <a:spcAft>
                          <a:spcPts val="0"/>
                        </a:spcAft>
                        <a:buClr>
                          <a:srgbClr val="000000"/>
                        </a:buClr>
                        <a:buSzPct val="100000"/>
                        <a:buFont typeface="Arial"/>
                        <a:buNone/>
                      </a:pPr>
                      <a:r>
                        <a:rPr lang="en" sz="1800" b="1" u="none" strike="noStrike" cap="none">
                          <a:latin typeface="Calibri" panose="020F0502020204030204" pitchFamily="34" charset="0"/>
                          <a:cs typeface="Calibri" panose="020F0502020204030204" pitchFamily="34" charset="0"/>
                        </a:rPr>
                        <a:t>Vendor</a:t>
                      </a: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xmlns="" val="10000"/>
                  </a:ext>
                </a:extLst>
              </a:tr>
              <a:tr h="315800">
                <a:tc>
                  <a:txBody>
                    <a:bodyPr/>
                    <a:lstStyle/>
                    <a:p>
                      <a:pPr marL="0" marR="0" lvl="0" indent="-69850" algn="l" rtl="0">
                        <a:lnSpc>
                          <a:spcPct val="100000"/>
                        </a:lnSpc>
                        <a:spcBef>
                          <a:spcPts val="0"/>
                        </a:spcBef>
                        <a:spcAft>
                          <a:spcPts val="0"/>
                        </a:spcAft>
                        <a:buClr>
                          <a:srgbClr val="000000"/>
                        </a:buClr>
                        <a:buSzPct val="100000"/>
                        <a:buFont typeface="Arial"/>
                        <a:buNone/>
                      </a:pPr>
                      <a:r>
                        <a:rPr lang="en" sz="1800" b="1" u="none" strike="noStrike" cap="none">
                          <a:latin typeface="Calibri" panose="020F0502020204030204" pitchFamily="34" charset="0"/>
                          <a:cs typeface="Calibri" panose="020F0502020204030204" pitchFamily="34" charset="0"/>
                        </a:rPr>
                        <a:t>Initial Cost</a:t>
                      </a: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69850" algn="l" rtl="0">
                        <a:lnSpc>
                          <a:spcPct val="100000"/>
                        </a:lnSpc>
                        <a:spcBef>
                          <a:spcPts val="0"/>
                        </a:spcBef>
                        <a:spcAft>
                          <a:spcPts val="0"/>
                        </a:spcAft>
                        <a:buClr>
                          <a:srgbClr val="000000"/>
                        </a:buClr>
                        <a:buSzPct val="100000"/>
                        <a:buFont typeface="Arial"/>
                        <a:buNone/>
                      </a:pPr>
                      <a:endParaRPr sz="1800" b="1" u="none" strike="noStrike" cap="none">
                        <a:latin typeface="Calibri" panose="020F0502020204030204" pitchFamily="34" charset="0"/>
                        <a:cs typeface="Calibri" panose="020F0502020204030204" pitchFamily="34" charset="0"/>
                      </a:endParaRP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50"/>
                    </a:solidFill>
                  </a:tcPr>
                </a:tc>
                <a:tc>
                  <a:txBody>
                    <a:bodyPr/>
                    <a:lstStyle/>
                    <a:p>
                      <a:pPr marL="0" marR="0" lvl="0" indent="-69850" algn="l" rtl="0">
                        <a:lnSpc>
                          <a:spcPct val="100000"/>
                        </a:lnSpc>
                        <a:spcBef>
                          <a:spcPts val="0"/>
                        </a:spcBef>
                        <a:spcAft>
                          <a:spcPts val="0"/>
                        </a:spcAft>
                        <a:buClr>
                          <a:srgbClr val="000000"/>
                        </a:buClr>
                        <a:buSzPct val="100000"/>
                        <a:buFont typeface="Arial"/>
                        <a:buNone/>
                      </a:pPr>
                      <a:endParaRPr sz="1800" b="1" u="none" strike="noStrike" cap="none">
                        <a:latin typeface="Calibri" panose="020F0502020204030204" pitchFamily="34" charset="0"/>
                        <a:cs typeface="Calibri" panose="020F0502020204030204" pitchFamily="34" charset="0"/>
                      </a:endParaRP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315800">
                <a:tc>
                  <a:txBody>
                    <a:bodyPr/>
                    <a:lstStyle/>
                    <a:p>
                      <a:pPr marL="0" marR="0" lvl="0" indent="-69850" algn="l" rtl="0">
                        <a:lnSpc>
                          <a:spcPct val="100000"/>
                        </a:lnSpc>
                        <a:spcBef>
                          <a:spcPts val="0"/>
                        </a:spcBef>
                        <a:spcAft>
                          <a:spcPts val="0"/>
                        </a:spcAft>
                        <a:buClr>
                          <a:srgbClr val="000000"/>
                        </a:buClr>
                        <a:buSzPct val="100000"/>
                        <a:buFont typeface="Arial"/>
                        <a:buNone/>
                      </a:pPr>
                      <a:r>
                        <a:rPr lang="en" sz="1800" b="1" u="none" strike="noStrike" cap="none">
                          <a:latin typeface="Calibri" panose="020F0502020204030204" pitchFamily="34" charset="0"/>
                          <a:cs typeface="Calibri" panose="020F0502020204030204" pitchFamily="34" charset="0"/>
                        </a:rPr>
                        <a:t>Installation</a:t>
                      </a: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69850" algn="l" rtl="0">
                        <a:lnSpc>
                          <a:spcPct val="100000"/>
                        </a:lnSpc>
                        <a:spcBef>
                          <a:spcPts val="0"/>
                        </a:spcBef>
                        <a:spcAft>
                          <a:spcPts val="0"/>
                        </a:spcAft>
                        <a:buClr>
                          <a:srgbClr val="000000"/>
                        </a:buClr>
                        <a:buSzPct val="100000"/>
                        <a:buFont typeface="Arial"/>
                        <a:buNone/>
                      </a:pPr>
                      <a:endParaRPr sz="1800" b="1" u="none" strike="noStrike" cap="none">
                        <a:latin typeface="Calibri" panose="020F0502020204030204" pitchFamily="34" charset="0"/>
                        <a:cs typeface="Calibri" panose="020F0502020204030204" pitchFamily="34" charset="0"/>
                      </a:endParaRP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FF00"/>
                    </a:solidFill>
                  </a:tcPr>
                </a:tc>
                <a:tc>
                  <a:txBody>
                    <a:bodyPr/>
                    <a:lstStyle/>
                    <a:p>
                      <a:pPr marL="0" marR="0" lvl="0" indent="-69850" algn="l" rtl="0">
                        <a:lnSpc>
                          <a:spcPct val="100000"/>
                        </a:lnSpc>
                        <a:spcBef>
                          <a:spcPts val="0"/>
                        </a:spcBef>
                        <a:spcAft>
                          <a:spcPts val="0"/>
                        </a:spcAft>
                        <a:buClr>
                          <a:srgbClr val="000000"/>
                        </a:buClr>
                        <a:buSzPct val="100000"/>
                        <a:buFont typeface="Arial"/>
                        <a:buNone/>
                      </a:pPr>
                      <a:endParaRPr sz="1800" b="1" u="none" strike="noStrike" cap="none">
                        <a:latin typeface="Calibri" panose="020F0502020204030204" pitchFamily="34" charset="0"/>
                        <a:cs typeface="Calibri" panose="020F0502020204030204" pitchFamily="34" charset="0"/>
                      </a:endParaRP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315800">
                <a:tc>
                  <a:txBody>
                    <a:bodyPr/>
                    <a:lstStyle/>
                    <a:p>
                      <a:pPr marL="0" marR="0" lvl="0" indent="-69850" algn="l" rtl="0">
                        <a:lnSpc>
                          <a:spcPct val="100000"/>
                        </a:lnSpc>
                        <a:spcBef>
                          <a:spcPts val="0"/>
                        </a:spcBef>
                        <a:spcAft>
                          <a:spcPts val="0"/>
                        </a:spcAft>
                        <a:buClr>
                          <a:srgbClr val="000000"/>
                        </a:buClr>
                        <a:buSzPct val="100000"/>
                        <a:buFont typeface="Arial"/>
                        <a:buNone/>
                      </a:pPr>
                      <a:r>
                        <a:rPr lang="en" sz="1800" b="1" u="none" strike="noStrike" cap="none" dirty="0">
                          <a:latin typeface="Calibri" panose="020F0502020204030204" pitchFamily="34" charset="0"/>
                          <a:cs typeface="Calibri" panose="020F0502020204030204" pitchFamily="34" charset="0"/>
                        </a:rPr>
                        <a:t>Source Code</a:t>
                      </a: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69850" algn="l" rtl="0">
                        <a:lnSpc>
                          <a:spcPct val="100000"/>
                        </a:lnSpc>
                        <a:spcBef>
                          <a:spcPts val="0"/>
                        </a:spcBef>
                        <a:spcAft>
                          <a:spcPts val="0"/>
                        </a:spcAft>
                        <a:buClr>
                          <a:srgbClr val="000000"/>
                        </a:buClr>
                        <a:buSzPct val="100000"/>
                        <a:buFont typeface="Arial"/>
                        <a:buNone/>
                      </a:pPr>
                      <a:endParaRPr sz="1800" b="1" u="none" strike="noStrike" cap="none">
                        <a:latin typeface="Calibri" panose="020F0502020204030204" pitchFamily="34" charset="0"/>
                        <a:cs typeface="Calibri" panose="020F0502020204030204" pitchFamily="34" charset="0"/>
                      </a:endParaRP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50"/>
                    </a:solidFill>
                  </a:tcPr>
                </a:tc>
                <a:tc>
                  <a:txBody>
                    <a:bodyPr/>
                    <a:lstStyle/>
                    <a:p>
                      <a:pPr marL="0" marR="0" lvl="0" indent="-69850" algn="l" rtl="0">
                        <a:lnSpc>
                          <a:spcPct val="100000"/>
                        </a:lnSpc>
                        <a:spcBef>
                          <a:spcPts val="0"/>
                        </a:spcBef>
                        <a:spcAft>
                          <a:spcPts val="0"/>
                        </a:spcAft>
                        <a:buClr>
                          <a:srgbClr val="000000"/>
                        </a:buClr>
                        <a:buSzPct val="100000"/>
                        <a:buFont typeface="Arial"/>
                        <a:buNone/>
                      </a:pPr>
                      <a:endParaRPr sz="1800" b="1" u="none" strike="noStrike" cap="none">
                        <a:latin typeface="Calibri" panose="020F0502020204030204" pitchFamily="34" charset="0"/>
                        <a:cs typeface="Calibri" panose="020F0502020204030204" pitchFamily="34" charset="0"/>
                      </a:endParaRP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r h="315800">
                <a:tc>
                  <a:txBody>
                    <a:bodyPr/>
                    <a:lstStyle/>
                    <a:p>
                      <a:pPr marL="0" marR="0" lvl="0" indent="-69850" algn="l" rtl="0">
                        <a:lnSpc>
                          <a:spcPct val="100000"/>
                        </a:lnSpc>
                        <a:spcBef>
                          <a:spcPts val="0"/>
                        </a:spcBef>
                        <a:spcAft>
                          <a:spcPts val="0"/>
                        </a:spcAft>
                        <a:buClr>
                          <a:srgbClr val="000000"/>
                        </a:buClr>
                        <a:buSzPct val="100000"/>
                        <a:buFont typeface="Arial"/>
                        <a:buNone/>
                      </a:pPr>
                      <a:r>
                        <a:rPr lang="en" sz="1800" b="1" u="none" strike="noStrike" cap="none" dirty="0">
                          <a:latin typeface="Calibri" panose="020F0502020204030204" pitchFamily="34" charset="0"/>
                          <a:cs typeface="Calibri" panose="020F0502020204030204" pitchFamily="34" charset="0"/>
                        </a:rPr>
                        <a:t>Customization</a:t>
                      </a: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69850" algn="l" rtl="0">
                        <a:lnSpc>
                          <a:spcPct val="100000"/>
                        </a:lnSpc>
                        <a:spcBef>
                          <a:spcPts val="0"/>
                        </a:spcBef>
                        <a:spcAft>
                          <a:spcPts val="0"/>
                        </a:spcAft>
                        <a:buClr>
                          <a:srgbClr val="000000"/>
                        </a:buClr>
                        <a:buSzPct val="100000"/>
                        <a:buFont typeface="Arial"/>
                        <a:buNone/>
                      </a:pPr>
                      <a:endParaRPr sz="1800" b="1" u="none" strike="noStrike" cap="none">
                        <a:latin typeface="Calibri" panose="020F0502020204030204" pitchFamily="34" charset="0"/>
                        <a:cs typeface="Calibri" panose="020F0502020204030204" pitchFamily="34" charset="0"/>
                      </a:endParaRP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50"/>
                    </a:solidFill>
                  </a:tcPr>
                </a:tc>
                <a:tc>
                  <a:txBody>
                    <a:bodyPr/>
                    <a:lstStyle/>
                    <a:p>
                      <a:pPr marL="0" marR="0" lvl="0" indent="-69850" algn="l" rtl="0">
                        <a:lnSpc>
                          <a:spcPct val="100000"/>
                        </a:lnSpc>
                        <a:spcBef>
                          <a:spcPts val="0"/>
                        </a:spcBef>
                        <a:spcAft>
                          <a:spcPts val="0"/>
                        </a:spcAft>
                        <a:buClr>
                          <a:srgbClr val="000000"/>
                        </a:buClr>
                        <a:buSzPct val="100000"/>
                        <a:buFont typeface="Arial"/>
                        <a:buNone/>
                      </a:pPr>
                      <a:endParaRPr sz="1800" b="1" u="none" strike="noStrike" cap="none">
                        <a:latin typeface="Calibri" panose="020F0502020204030204" pitchFamily="34" charset="0"/>
                        <a:cs typeface="Calibri" panose="020F0502020204030204" pitchFamily="34" charset="0"/>
                      </a:endParaRP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FF00"/>
                    </a:solidFill>
                  </a:tcPr>
                </a:tc>
                <a:extLst>
                  <a:ext uri="{0D108BD9-81ED-4DB2-BD59-A6C34878D82A}">
                    <a16:rowId xmlns:a16="http://schemas.microsoft.com/office/drawing/2014/main" xmlns="" val="10004"/>
                  </a:ext>
                </a:extLst>
              </a:tr>
              <a:tr h="315800">
                <a:tc>
                  <a:txBody>
                    <a:bodyPr/>
                    <a:lstStyle/>
                    <a:p>
                      <a:pPr marL="0" marR="0" lvl="0" indent="-69850" algn="l" rtl="0">
                        <a:lnSpc>
                          <a:spcPct val="100000"/>
                        </a:lnSpc>
                        <a:spcBef>
                          <a:spcPts val="0"/>
                        </a:spcBef>
                        <a:spcAft>
                          <a:spcPts val="0"/>
                        </a:spcAft>
                        <a:buClr>
                          <a:srgbClr val="000000"/>
                        </a:buClr>
                        <a:buSzPct val="100000"/>
                        <a:buFont typeface="Arial"/>
                        <a:buNone/>
                      </a:pPr>
                      <a:r>
                        <a:rPr lang="en" sz="1800" b="1" u="none" strike="noStrike" cap="none">
                          <a:latin typeface="Calibri" panose="020F0502020204030204" pitchFamily="34" charset="0"/>
                          <a:cs typeface="Calibri" panose="020F0502020204030204" pitchFamily="34" charset="0"/>
                        </a:rPr>
                        <a:t>Licenses</a:t>
                      </a: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69850" algn="l" rtl="0">
                        <a:lnSpc>
                          <a:spcPct val="100000"/>
                        </a:lnSpc>
                        <a:spcBef>
                          <a:spcPts val="0"/>
                        </a:spcBef>
                        <a:spcAft>
                          <a:spcPts val="0"/>
                        </a:spcAft>
                        <a:buClr>
                          <a:srgbClr val="000000"/>
                        </a:buClr>
                        <a:buSzPct val="100000"/>
                        <a:buFont typeface="Arial"/>
                        <a:buNone/>
                      </a:pPr>
                      <a:endParaRPr sz="1800" b="1" u="none" strike="noStrike" cap="none">
                        <a:latin typeface="Calibri" panose="020F0502020204030204" pitchFamily="34" charset="0"/>
                        <a:cs typeface="Calibri" panose="020F0502020204030204" pitchFamily="34" charset="0"/>
                      </a:endParaRP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50"/>
                    </a:solidFill>
                  </a:tcPr>
                </a:tc>
                <a:tc>
                  <a:txBody>
                    <a:bodyPr/>
                    <a:lstStyle/>
                    <a:p>
                      <a:pPr marL="0" marR="0" lvl="0" indent="-69850" algn="l" rtl="0">
                        <a:lnSpc>
                          <a:spcPct val="100000"/>
                        </a:lnSpc>
                        <a:spcBef>
                          <a:spcPts val="0"/>
                        </a:spcBef>
                        <a:spcAft>
                          <a:spcPts val="0"/>
                        </a:spcAft>
                        <a:buClr>
                          <a:srgbClr val="000000"/>
                        </a:buClr>
                        <a:buSzPct val="100000"/>
                        <a:buFont typeface="Arial"/>
                        <a:buNone/>
                      </a:pPr>
                      <a:endParaRPr sz="1800" b="1" u="none" strike="noStrike" cap="none">
                        <a:latin typeface="Calibri" panose="020F0502020204030204" pitchFamily="34" charset="0"/>
                        <a:cs typeface="Calibri" panose="020F0502020204030204" pitchFamily="34" charset="0"/>
                      </a:endParaRP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FF00"/>
                    </a:solidFill>
                  </a:tcPr>
                </a:tc>
                <a:extLst>
                  <a:ext uri="{0D108BD9-81ED-4DB2-BD59-A6C34878D82A}">
                    <a16:rowId xmlns:a16="http://schemas.microsoft.com/office/drawing/2014/main" xmlns="" val="10005"/>
                  </a:ext>
                </a:extLst>
              </a:tr>
              <a:tr h="315800">
                <a:tc>
                  <a:txBody>
                    <a:bodyPr/>
                    <a:lstStyle/>
                    <a:p>
                      <a:pPr marL="0" marR="0" lvl="0" indent="-69850" algn="l" rtl="0">
                        <a:lnSpc>
                          <a:spcPct val="100000"/>
                        </a:lnSpc>
                        <a:spcBef>
                          <a:spcPts val="0"/>
                        </a:spcBef>
                        <a:spcAft>
                          <a:spcPts val="0"/>
                        </a:spcAft>
                        <a:buClr>
                          <a:srgbClr val="000000"/>
                        </a:buClr>
                        <a:buSzPct val="100000"/>
                        <a:buFont typeface="Arial"/>
                        <a:buNone/>
                      </a:pPr>
                      <a:r>
                        <a:rPr lang="en" sz="1800" b="1" u="none" strike="noStrike" cap="none">
                          <a:latin typeface="Calibri" panose="020F0502020204030204" pitchFamily="34" charset="0"/>
                          <a:cs typeface="Calibri" panose="020F0502020204030204" pitchFamily="34" charset="0"/>
                        </a:rPr>
                        <a:t>Bugs</a:t>
                      </a: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69850" algn="l" rtl="0">
                        <a:lnSpc>
                          <a:spcPct val="100000"/>
                        </a:lnSpc>
                        <a:spcBef>
                          <a:spcPts val="0"/>
                        </a:spcBef>
                        <a:spcAft>
                          <a:spcPts val="0"/>
                        </a:spcAft>
                        <a:buClr>
                          <a:srgbClr val="000000"/>
                        </a:buClr>
                        <a:buSzPct val="100000"/>
                        <a:buFont typeface="Arial"/>
                        <a:buNone/>
                      </a:pPr>
                      <a:endParaRPr sz="1800" b="1" u="none" strike="noStrike" cap="none">
                        <a:latin typeface="Calibri" panose="020F0502020204030204" pitchFamily="34" charset="0"/>
                        <a:cs typeface="Calibri" panose="020F0502020204030204" pitchFamily="34" charset="0"/>
                      </a:endParaRP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50"/>
                    </a:solidFill>
                  </a:tcPr>
                </a:tc>
                <a:tc>
                  <a:txBody>
                    <a:bodyPr/>
                    <a:lstStyle/>
                    <a:p>
                      <a:pPr marL="0" marR="0" lvl="0" indent="-69850" algn="l" rtl="0">
                        <a:lnSpc>
                          <a:spcPct val="100000"/>
                        </a:lnSpc>
                        <a:spcBef>
                          <a:spcPts val="0"/>
                        </a:spcBef>
                        <a:spcAft>
                          <a:spcPts val="0"/>
                        </a:spcAft>
                        <a:buClr>
                          <a:srgbClr val="000000"/>
                        </a:buClr>
                        <a:buSzPct val="100000"/>
                        <a:buFont typeface="Arial"/>
                        <a:buNone/>
                      </a:pPr>
                      <a:endParaRPr sz="1800" b="1" u="none" strike="noStrike" cap="none">
                        <a:latin typeface="Calibri" panose="020F0502020204030204" pitchFamily="34" charset="0"/>
                        <a:cs typeface="Calibri" panose="020F0502020204030204" pitchFamily="34" charset="0"/>
                      </a:endParaRP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FF00"/>
                    </a:solidFill>
                  </a:tcPr>
                </a:tc>
                <a:extLst>
                  <a:ext uri="{0D108BD9-81ED-4DB2-BD59-A6C34878D82A}">
                    <a16:rowId xmlns:a16="http://schemas.microsoft.com/office/drawing/2014/main" xmlns="" val="10006"/>
                  </a:ext>
                </a:extLst>
              </a:tr>
              <a:tr h="315800">
                <a:tc>
                  <a:txBody>
                    <a:bodyPr/>
                    <a:lstStyle/>
                    <a:p>
                      <a:pPr marL="0" marR="0" lvl="0" indent="-69850" algn="l" rtl="0">
                        <a:lnSpc>
                          <a:spcPct val="100000"/>
                        </a:lnSpc>
                        <a:spcBef>
                          <a:spcPts val="0"/>
                        </a:spcBef>
                        <a:spcAft>
                          <a:spcPts val="0"/>
                        </a:spcAft>
                        <a:buClr>
                          <a:srgbClr val="000000"/>
                        </a:buClr>
                        <a:buSzPct val="100000"/>
                        <a:buFont typeface="Arial"/>
                        <a:buNone/>
                      </a:pPr>
                      <a:r>
                        <a:rPr lang="en" sz="1800" b="1" u="none" strike="noStrike" cap="none">
                          <a:latin typeface="Calibri" panose="020F0502020204030204" pitchFamily="34" charset="0"/>
                          <a:cs typeface="Calibri" panose="020F0502020204030204" pitchFamily="34" charset="0"/>
                        </a:rPr>
                        <a:t>Support</a:t>
                      </a: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69850" algn="l" rtl="0">
                        <a:lnSpc>
                          <a:spcPct val="100000"/>
                        </a:lnSpc>
                        <a:spcBef>
                          <a:spcPts val="0"/>
                        </a:spcBef>
                        <a:spcAft>
                          <a:spcPts val="0"/>
                        </a:spcAft>
                        <a:buClr>
                          <a:srgbClr val="000000"/>
                        </a:buClr>
                        <a:buSzPct val="100000"/>
                        <a:buFont typeface="Arial"/>
                        <a:buNone/>
                      </a:pPr>
                      <a:endParaRPr sz="1800" b="1" u="none" strike="noStrike" cap="none">
                        <a:latin typeface="Calibri" panose="020F0502020204030204" pitchFamily="34" charset="0"/>
                        <a:cs typeface="Calibri" panose="020F0502020204030204" pitchFamily="34" charset="0"/>
                      </a:endParaRP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FF00"/>
                    </a:solidFill>
                  </a:tcPr>
                </a:tc>
                <a:tc>
                  <a:txBody>
                    <a:bodyPr/>
                    <a:lstStyle/>
                    <a:p>
                      <a:pPr marL="0" marR="0" lvl="0" indent="-69850" algn="l" rtl="0">
                        <a:lnSpc>
                          <a:spcPct val="100000"/>
                        </a:lnSpc>
                        <a:spcBef>
                          <a:spcPts val="0"/>
                        </a:spcBef>
                        <a:spcAft>
                          <a:spcPts val="0"/>
                        </a:spcAft>
                        <a:buClr>
                          <a:srgbClr val="000000"/>
                        </a:buClr>
                        <a:buSzPct val="100000"/>
                        <a:buFont typeface="Arial"/>
                        <a:buNone/>
                      </a:pPr>
                      <a:endParaRPr sz="1800" b="1" u="none" strike="noStrike" cap="none">
                        <a:latin typeface="Calibri" panose="020F0502020204030204" pitchFamily="34" charset="0"/>
                        <a:cs typeface="Calibri" panose="020F0502020204030204" pitchFamily="34" charset="0"/>
                      </a:endParaRP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50"/>
                    </a:solidFill>
                  </a:tcPr>
                </a:tc>
                <a:extLst>
                  <a:ext uri="{0D108BD9-81ED-4DB2-BD59-A6C34878D82A}">
                    <a16:rowId xmlns:a16="http://schemas.microsoft.com/office/drawing/2014/main" xmlns="" val="10007"/>
                  </a:ext>
                </a:extLst>
              </a:tr>
              <a:tr h="315800">
                <a:tc>
                  <a:txBody>
                    <a:bodyPr/>
                    <a:lstStyle/>
                    <a:p>
                      <a:pPr marL="0" marR="0" lvl="0" indent="-69850" algn="l" rtl="0">
                        <a:lnSpc>
                          <a:spcPct val="100000"/>
                        </a:lnSpc>
                        <a:spcBef>
                          <a:spcPts val="0"/>
                        </a:spcBef>
                        <a:spcAft>
                          <a:spcPts val="0"/>
                        </a:spcAft>
                        <a:buClr>
                          <a:srgbClr val="000000"/>
                        </a:buClr>
                        <a:buSzPct val="100000"/>
                        <a:buFont typeface="Arial"/>
                        <a:buNone/>
                      </a:pPr>
                      <a:r>
                        <a:rPr lang="en" sz="1800" b="1" u="none" strike="noStrike" cap="none">
                          <a:latin typeface="Calibri" panose="020F0502020204030204" pitchFamily="34" charset="0"/>
                          <a:cs typeface="Calibri" panose="020F0502020204030204" pitchFamily="34" charset="0"/>
                        </a:rPr>
                        <a:t>Documentation</a:t>
                      </a: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69850" algn="l" rtl="0">
                        <a:lnSpc>
                          <a:spcPct val="100000"/>
                        </a:lnSpc>
                        <a:spcBef>
                          <a:spcPts val="0"/>
                        </a:spcBef>
                        <a:spcAft>
                          <a:spcPts val="0"/>
                        </a:spcAft>
                        <a:buClr>
                          <a:srgbClr val="000000"/>
                        </a:buClr>
                        <a:buSzPct val="100000"/>
                        <a:buFont typeface="Arial"/>
                        <a:buNone/>
                      </a:pPr>
                      <a:endParaRPr sz="1800" b="1" u="none" strike="noStrike" cap="none">
                        <a:latin typeface="Calibri" panose="020F0502020204030204" pitchFamily="34" charset="0"/>
                        <a:cs typeface="Calibri" panose="020F0502020204030204" pitchFamily="34" charset="0"/>
                      </a:endParaRP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FF00"/>
                    </a:solidFill>
                  </a:tcPr>
                </a:tc>
                <a:tc>
                  <a:txBody>
                    <a:bodyPr/>
                    <a:lstStyle/>
                    <a:p>
                      <a:pPr marL="0" marR="0" lvl="0" indent="-69850" algn="l" rtl="0">
                        <a:lnSpc>
                          <a:spcPct val="100000"/>
                        </a:lnSpc>
                        <a:spcBef>
                          <a:spcPts val="0"/>
                        </a:spcBef>
                        <a:spcAft>
                          <a:spcPts val="0"/>
                        </a:spcAft>
                        <a:buClr>
                          <a:srgbClr val="000000"/>
                        </a:buClr>
                        <a:buSzPct val="100000"/>
                        <a:buFont typeface="Arial"/>
                        <a:buNone/>
                      </a:pPr>
                      <a:endParaRPr sz="1800" b="1" u="none" strike="noStrike" cap="none">
                        <a:latin typeface="Calibri" panose="020F0502020204030204" pitchFamily="34" charset="0"/>
                        <a:cs typeface="Calibri" panose="020F0502020204030204" pitchFamily="34" charset="0"/>
                      </a:endParaRP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50"/>
                    </a:solidFill>
                  </a:tcPr>
                </a:tc>
                <a:extLst>
                  <a:ext uri="{0D108BD9-81ED-4DB2-BD59-A6C34878D82A}">
                    <a16:rowId xmlns:a16="http://schemas.microsoft.com/office/drawing/2014/main" xmlns="" val="10008"/>
                  </a:ext>
                </a:extLst>
              </a:tr>
              <a:tr h="315800">
                <a:tc>
                  <a:txBody>
                    <a:bodyPr/>
                    <a:lstStyle/>
                    <a:p>
                      <a:pPr marL="0" marR="0" lvl="0" indent="-69850" algn="l" rtl="0">
                        <a:lnSpc>
                          <a:spcPct val="100000"/>
                        </a:lnSpc>
                        <a:spcBef>
                          <a:spcPts val="0"/>
                        </a:spcBef>
                        <a:spcAft>
                          <a:spcPts val="0"/>
                        </a:spcAft>
                        <a:buClr>
                          <a:srgbClr val="000000"/>
                        </a:buClr>
                        <a:buSzPct val="100000"/>
                        <a:buFont typeface="Arial"/>
                        <a:buNone/>
                      </a:pPr>
                      <a:r>
                        <a:rPr lang="en" sz="1800" b="1" u="none" strike="noStrike" cap="none">
                          <a:latin typeface="Calibri" panose="020F0502020204030204" pitchFamily="34" charset="0"/>
                          <a:cs typeface="Calibri" panose="020F0502020204030204" pitchFamily="34" charset="0"/>
                        </a:rPr>
                        <a:t>Training</a:t>
                      </a: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69850" algn="l" rtl="0">
                        <a:lnSpc>
                          <a:spcPct val="100000"/>
                        </a:lnSpc>
                        <a:spcBef>
                          <a:spcPts val="0"/>
                        </a:spcBef>
                        <a:spcAft>
                          <a:spcPts val="0"/>
                        </a:spcAft>
                        <a:buClr>
                          <a:srgbClr val="000000"/>
                        </a:buClr>
                        <a:buSzPct val="100000"/>
                        <a:buFont typeface="Arial"/>
                        <a:buNone/>
                      </a:pPr>
                      <a:endParaRPr sz="1800" b="1" u="none" strike="noStrike" cap="none">
                        <a:latin typeface="Calibri" panose="020F0502020204030204" pitchFamily="34" charset="0"/>
                        <a:cs typeface="Calibri" panose="020F0502020204030204" pitchFamily="34" charset="0"/>
                      </a:endParaRP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FF00"/>
                    </a:solidFill>
                  </a:tcPr>
                </a:tc>
                <a:tc>
                  <a:txBody>
                    <a:bodyPr/>
                    <a:lstStyle/>
                    <a:p>
                      <a:pPr marL="0" marR="0" lvl="0" indent="-69850" algn="l" rtl="0">
                        <a:lnSpc>
                          <a:spcPct val="100000"/>
                        </a:lnSpc>
                        <a:spcBef>
                          <a:spcPts val="0"/>
                        </a:spcBef>
                        <a:spcAft>
                          <a:spcPts val="0"/>
                        </a:spcAft>
                        <a:buClr>
                          <a:srgbClr val="000000"/>
                        </a:buClr>
                        <a:buSzPct val="100000"/>
                        <a:buFont typeface="Arial"/>
                        <a:buNone/>
                      </a:pPr>
                      <a:endParaRPr sz="1800" b="1" u="none" strike="noStrike" cap="none">
                        <a:latin typeface="Calibri" panose="020F0502020204030204" pitchFamily="34" charset="0"/>
                        <a:cs typeface="Calibri" panose="020F0502020204030204" pitchFamily="34" charset="0"/>
                      </a:endParaRP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50"/>
                    </a:solidFill>
                  </a:tcPr>
                </a:tc>
                <a:extLst>
                  <a:ext uri="{0D108BD9-81ED-4DB2-BD59-A6C34878D82A}">
                    <a16:rowId xmlns:a16="http://schemas.microsoft.com/office/drawing/2014/main" xmlns="" val="10009"/>
                  </a:ext>
                </a:extLst>
              </a:tr>
              <a:tr h="315800">
                <a:tc>
                  <a:txBody>
                    <a:bodyPr/>
                    <a:lstStyle/>
                    <a:p>
                      <a:pPr marL="0" marR="0" lvl="0" indent="-69850" algn="l" rtl="0">
                        <a:lnSpc>
                          <a:spcPct val="100000"/>
                        </a:lnSpc>
                        <a:spcBef>
                          <a:spcPts val="0"/>
                        </a:spcBef>
                        <a:spcAft>
                          <a:spcPts val="0"/>
                        </a:spcAft>
                        <a:buClr>
                          <a:srgbClr val="000000"/>
                        </a:buClr>
                        <a:buSzPct val="100000"/>
                        <a:buFont typeface="Arial"/>
                        <a:buNone/>
                      </a:pPr>
                      <a:r>
                        <a:rPr lang="en" sz="1800" b="1" u="none" strike="noStrike" cap="none" dirty="0">
                          <a:latin typeface="Calibri" panose="020F0502020204030204" pitchFamily="34" charset="0"/>
                          <a:cs typeface="Calibri" panose="020F0502020204030204" pitchFamily="34" charset="0"/>
                        </a:rPr>
                        <a:t>Motivation for Developments</a:t>
                      </a: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69850" algn="l" rtl="0">
                        <a:lnSpc>
                          <a:spcPct val="100000"/>
                        </a:lnSpc>
                        <a:spcBef>
                          <a:spcPts val="0"/>
                        </a:spcBef>
                        <a:spcAft>
                          <a:spcPts val="0"/>
                        </a:spcAft>
                        <a:buClr>
                          <a:srgbClr val="000000"/>
                        </a:buClr>
                        <a:buSzPct val="100000"/>
                        <a:buFont typeface="Arial"/>
                        <a:buNone/>
                      </a:pPr>
                      <a:endParaRPr sz="1800" b="1" u="none" strike="noStrike" cap="none">
                        <a:latin typeface="Calibri" panose="020F0502020204030204" pitchFamily="34" charset="0"/>
                        <a:cs typeface="Calibri" panose="020F0502020204030204" pitchFamily="34" charset="0"/>
                      </a:endParaRP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B050"/>
                    </a:solidFill>
                  </a:tcPr>
                </a:tc>
                <a:tc>
                  <a:txBody>
                    <a:bodyPr/>
                    <a:lstStyle/>
                    <a:p>
                      <a:pPr marL="0" marR="0" lvl="0" indent="-69850" algn="l" rtl="0">
                        <a:lnSpc>
                          <a:spcPct val="100000"/>
                        </a:lnSpc>
                        <a:spcBef>
                          <a:spcPts val="0"/>
                        </a:spcBef>
                        <a:spcAft>
                          <a:spcPts val="0"/>
                        </a:spcAft>
                        <a:buClr>
                          <a:srgbClr val="000000"/>
                        </a:buClr>
                        <a:buSzPct val="100000"/>
                        <a:buFont typeface="Arial"/>
                        <a:buNone/>
                      </a:pPr>
                      <a:endParaRPr sz="1800" b="1" u="none" strike="noStrike" cap="none">
                        <a:latin typeface="Calibri" panose="020F0502020204030204" pitchFamily="34" charset="0"/>
                        <a:cs typeface="Calibri" panose="020F0502020204030204" pitchFamily="34" charset="0"/>
                      </a:endParaRP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FF00"/>
                    </a:solidFill>
                  </a:tcPr>
                </a:tc>
                <a:extLst>
                  <a:ext uri="{0D108BD9-81ED-4DB2-BD59-A6C34878D82A}">
                    <a16:rowId xmlns:a16="http://schemas.microsoft.com/office/drawing/2014/main" xmlns="" val="10010"/>
                  </a:ext>
                </a:extLst>
              </a:tr>
              <a:tr h="315800">
                <a:tc>
                  <a:txBody>
                    <a:bodyPr/>
                    <a:lstStyle/>
                    <a:p>
                      <a:pPr marL="0" marR="0" lvl="0" indent="-69850" algn="l" rtl="0">
                        <a:lnSpc>
                          <a:spcPct val="100000"/>
                        </a:lnSpc>
                        <a:spcBef>
                          <a:spcPts val="0"/>
                        </a:spcBef>
                        <a:spcAft>
                          <a:spcPts val="0"/>
                        </a:spcAft>
                        <a:buClr>
                          <a:srgbClr val="000000"/>
                        </a:buClr>
                        <a:buSzPct val="100000"/>
                        <a:buFont typeface="Arial"/>
                        <a:buNone/>
                      </a:pPr>
                      <a:r>
                        <a:rPr lang="en" sz="1800" b="1" u="none" strike="noStrike" cap="none">
                          <a:latin typeface="Calibri" panose="020F0502020204030204" pitchFamily="34" charset="0"/>
                          <a:cs typeface="Calibri" panose="020F0502020204030204" pitchFamily="34" charset="0"/>
                        </a:rPr>
                        <a:t>Succession</a:t>
                      </a: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69850" algn="l" rtl="0">
                        <a:lnSpc>
                          <a:spcPct val="100000"/>
                        </a:lnSpc>
                        <a:spcBef>
                          <a:spcPts val="0"/>
                        </a:spcBef>
                        <a:spcAft>
                          <a:spcPts val="0"/>
                        </a:spcAft>
                        <a:buClr>
                          <a:srgbClr val="000000"/>
                        </a:buClr>
                        <a:buSzPct val="100000"/>
                        <a:buFont typeface="Arial"/>
                        <a:buNone/>
                      </a:pPr>
                      <a:endParaRPr sz="1800" b="1" u="none" strike="noStrike" cap="none">
                        <a:latin typeface="Calibri" panose="020F0502020204030204" pitchFamily="34" charset="0"/>
                        <a:cs typeface="Calibri" panose="020F0502020204030204" pitchFamily="34" charset="0"/>
                      </a:endParaRP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FF00"/>
                    </a:solidFill>
                  </a:tcPr>
                </a:tc>
                <a:tc>
                  <a:txBody>
                    <a:bodyPr/>
                    <a:lstStyle/>
                    <a:p>
                      <a:pPr marL="0" marR="0" lvl="0" indent="-69850" algn="l" rtl="0">
                        <a:lnSpc>
                          <a:spcPct val="100000"/>
                        </a:lnSpc>
                        <a:spcBef>
                          <a:spcPts val="0"/>
                        </a:spcBef>
                        <a:spcAft>
                          <a:spcPts val="0"/>
                        </a:spcAft>
                        <a:buClr>
                          <a:srgbClr val="000000"/>
                        </a:buClr>
                        <a:buSzPct val="100000"/>
                        <a:buFont typeface="Arial"/>
                        <a:buNone/>
                      </a:pPr>
                      <a:endParaRPr sz="1800" b="1" u="none" strike="noStrike" cap="none" dirty="0">
                        <a:latin typeface="Calibri" panose="020F0502020204030204" pitchFamily="34" charset="0"/>
                        <a:cs typeface="Calibri" panose="020F0502020204030204" pitchFamily="34" charset="0"/>
                      </a:endParaRP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FF00"/>
                    </a:solidFill>
                  </a:tcPr>
                </a:tc>
                <a:extLst>
                  <a:ext uri="{0D108BD9-81ED-4DB2-BD59-A6C34878D82A}">
                    <a16:rowId xmlns:a16="http://schemas.microsoft.com/office/drawing/2014/main" xmlns="" val="10011"/>
                  </a:ext>
                </a:extLst>
              </a:tr>
            </a:tbl>
          </a:graphicData>
        </a:graphic>
      </p:graphicFrame>
      <p:cxnSp>
        <p:nvCxnSpPr>
          <p:cNvPr id="471" name="Shape 471"/>
          <p:cNvCxnSpPr/>
          <p:nvPr/>
        </p:nvCxnSpPr>
        <p:spPr>
          <a:xfrm>
            <a:off x="0" y="659958"/>
            <a:ext cx="8463280" cy="3068"/>
          </a:xfrm>
          <a:prstGeom prst="straightConnector1">
            <a:avLst/>
          </a:prstGeom>
          <a:noFill/>
          <a:ln w="25400" cap="flat" cmpd="sng">
            <a:solidFill>
              <a:srgbClr val="C00000"/>
            </a:solidFill>
            <a:prstDash val="solid"/>
            <a:round/>
            <a:headEnd type="none" w="med" len="med"/>
            <a:tailEnd type="none" w="med" len="med"/>
          </a:ln>
        </p:spPr>
      </p:cxnSp>
    </p:spTree>
    <p:extLst>
      <p:ext uri="{BB962C8B-B14F-4D97-AF65-F5344CB8AC3E}">
        <p14:creationId xmlns:p14="http://schemas.microsoft.com/office/powerpoint/2010/main" val="2564122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5c70f9b-8ec7-44e8-b131-d6f2f821bcef">
      <UserInfo>
        <DisplayName>Stacey Erdman</DisplayName>
        <AccountId>15</AccountId>
        <AccountType/>
      </UserInfo>
      <UserInfo>
        <DisplayName>Jaime Schumacher</DisplayName>
        <AccountId>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16824E1AD64545BFD170BFA930F605" ma:contentTypeVersion="4" ma:contentTypeDescription="Create a new document." ma:contentTypeScope="" ma:versionID="b4c2364c4c5de570a44242335dc50a32">
  <xsd:schema xmlns:xsd="http://www.w3.org/2001/XMLSchema" xmlns:xs="http://www.w3.org/2001/XMLSchema" xmlns:p="http://schemas.microsoft.com/office/2006/metadata/properties" xmlns:ns2="45c70f9b-8ec7-44e8-b131-d6f2f821bcef" targetNamespace="http://schemas.microsoft.com/office/2006/metadata/properties" ma:root="true" ma:fieldsID="32744e19141a99d9521d254477dcce4c" ns2:_="">
    <xsd:import namespace="45c70f9b-8ec7-44e8-b131-d6f2f821bcef"/>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c70f9b-8ec7-44e8-b131-d6f2f821bce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2FFD9C-CEAF-4B1A-A1BD-348BC11C4397}">
  <ds:schemaRefs>
    <ds:schemaRef ds:uri="http://schemas.openxmlformats.org/package/2006/metadata/core-properties"/>
    <ds:schemaRef ds:uri="http://purl.org/dc/terms/"/>
    <ds:schemaRef ds:uri="http://schemas.microsoft.com/office/2006/metadata/properties"/>
    <ds:schemaRef ds:uri="http://purl.org/dc/dcmitype/"/>
    <ds:schemaRef ds:uri="http://schemas.microsoft.com/office/2006/documentManagement/types"/>
    <ds:schemaRef ds:uri="http://www.w3.org/XML/1998/namespace"/>
    <ds:schemaRef ds:uri="45c70f9b-8ec7-44e8-b131-d6f2f821bcef"/>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F5B67816-89EC-49BC-9C01-7D22579F7B24}">
  <ds:schemaRefs>
    <ds:schemaRef ds:uri="http://schemas.microsoft.com/sharepoint/v3/contenttype/forms"/>
  </ds:schemaRefs>
</ds:datastoreItem>
</file>

<file path=customXml/itemProps3.xml><?xml version="1.0" encoding="utf-8"?>
<ds:datastoreItem xmlns:ds="http://schemas.openxmlformats.org/officeDocument/2006/customXml" ds:itemID="{9B5247AE-DDB9-45CE-83D1-49992AC825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c70f9b-8ec7-44e8-b131-d6f2f821bc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1264</TotalTime>
  <Words>4552</Words>
  <Application>Microsoft Office PowerPoint</Application>
  <PresentationFormat>On-screen Show (16:9)</PresentationFormat>
  <Paragraphs>543</Paragraphs>
  <Slides>41</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Lucida Grande</vt:lpstr>
      <vt:lpstr>Noto Sans Symbols</vt:lpstr>
      <vt:lpstr>Wingdings</vt:lpstr>
      <vt:lpstr>simple-light</vt:lpstr>
      <vt:lpstr>PowerPoint Presentation</vt:lpstr>
      <vt:lpstr>Expected Outcomes</vt:lpstr>
      <vt:lpstr>Walk The Workflow</vt:lpstr>
      <vt:lpstr>PowerPoint Presentation</vt:lpstr>
      <vt:lpstr>Walk The Workflow</vt:lpstr>
      <vt:lpstr>We’ve Acquired WHAT?!?!</vt:lpstr>
      <vt:lpstr>PowerPoint Presentation</vt:lpstr>
      <vt:lpstr>A Note About the Word “Free”… </vt:lpstr>
      <vt:lpstr>Comparison with Vendor Solutions</vt:lpstr>
      <vt:lpstr>PowerPoint Presentation</vt:lpstr>
      <vt:lpstr>Case Study</vt:lpstr>
      <vt:lpstr>Walk The Workflow</vt:lpstr>
      <vt:lpstr>WTW – Spreadsheet</vt:lpstr>
      <vt:lpstr>WTW – Spreadsheet</vt:lpstr>
      <vt:lpstr>Walk The Workflow</vt:lpstr>
      <vt:lpstr>WTW – DataAccessioner</vt:lpstr>
      <vt:lpstr>On Your Flash Drives</vt:lpstr>
      <vt:lpstr>XML – An Interlude</vt:lpstr>
      <vt:lpstr>PowerPoint Presentation</vt:lpstr>
      <vt:lpstr>PowerPoint Presentation</vt:lpstr>
      <vt:lpstr>PowerPoint Presentation</vt:lpstr>
      <vt:lpstr>PowerPoint Presentation</vt:lpstr>
      <vt:lpstr>PowerPoint Presentation</vt:lpstr>
      <vt:lpstr>Walk The Workflow</vt:lpstr>
      <vt:lpstr>WTW – DA Metadata      Transformer Tool</vt:lpstr>
      <vt:lpstr>Walk The Workflow</vt:lpstr>
      <vt:lpstr>WTW – Spreadsheet</vt:lpstr>
      <vt:lpstr>Walk The Workflow</vt:lpstr>
      <vt:lpstr>WTW – Bagger</vt:lpstr>
      <vt:lpstr>Bags – An Interlude</vt:lpstr>
      <vt:lpstr>Walk The Workflow</vt:lpstr>
      <vt:lpstr>Walk The Workflow</vt:lpstr>
      <vt:lpstr>WTW – Fixity</vt:lpstr>
      <vt:lpstr>Checksums – An Interlude</vt:lpstr>
      <vt:lpstr>PowerPoint Presentation</vt:lpstr>
      <vt:lpstr>Keep multiple copies and perform integrity checks</vt:lpstr>
      <vt:lpstr>WTW – Fixity</vt:lpstr>
      <vt:lpstr>PowerPoint Presentation</vt:lpstr>
      <vt:lpstr>PowerPoint Presentation</vt:lpstr>
      <vt:lpstr>We Walked The Workflow!!</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Digital Preservation on a Shoestring</dc:title>
  <dc:creator>Jaime Schumacher</dc:creator>
  <cp:lastModifiedBy>Nina Moody</cp:lastModifiedBy>
  <cp:revision>92</cp:revision>
  <dcterms:modified xsi:type="dcterms:W3CDTF">2018-04-23T22:08:53Z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0x010100BE16824E1AD64545BFD170BFA930F605</vt:lpwstr>
  </property>
</Properties>
</file>