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1E96B2"/>
    <a:srgbClr val="6B92B5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554" autoAdjust="0"/>
  </p:normalViewPr>
  <p:slideViewPr>
    <p:cSldViewPr>
      <p:cViewPr>
        <p:scale>
          <a:sx n="90" d="100"/>
          <a:sy n="90" d="100"/>
        </p:scale>
        <p:origin x="-4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Dissemination Timeline</a:t>
            </a:r>
            <a:br>
              <a:rPr lang="en-US" dirty="0" smtClean="0"/>
            </a:br>
            <a:r>
              <a:rPr lang="en-US" sz="1000" dirty="0" smtClean="0"/>
              <a:t>DRAFT – October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763000" cy="5867400"/>
            <a:chOff x="427" y="1104"/>
            <a:chExt cx="4885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195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RBMS</a:t>
              </a:r>
              <a:r>
                <a:rPr lang="en-US" sz="900" dirty="0" smtClean="0">
                  <a:latin typeface="Trebuchet MS" pitchFamily="34" charset="0"/>
                </a:rPr>
                <a:t>       Lynne                     Minneapolis  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ALA</a:t>
              </a:r>
              <a:r>
                <a:rPr lang="en-US" sz="900" dirty="0" smtClean="0">
                  <a:latin typeface="Trebuchet MS" pitchFamily="34" charset="0"/>
                </a:rPr>
                <a:t>         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/Patrice       Chicago               </a:t>
              </a:r>
              <a:r>
                <a:rPr lang="en-US" sz="900" dirty="0" smtClean="0">
                  <a:latin typeface="Trebuchet MS" pitchFamily="34" charset="0"/>
                </a:rPr>
                <a:t> Panel  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NDCC</a:t>
              </a:r>
              <a:r>
                <a:rPr lang="en-US" sz="900" dirty="0" smtClean="0">
                  <a:latin typeface="Trebuchet MS" pitchFamily="34" charset="0"/>
                </a:rPr>
                <a:t>       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	                   Ann Arbor           Attendee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NDSA</a:t>
              </a:r>
              <a:r>
                <a:rPr lang="en-US" sz="900" dirty="0" smtClean="0">
                  <a:latin typeface="Trebuchet MS" pitchFamily="34" charset="0"/>
                </a:rPr>
                <a:t>       Stacey/Jaime          D.C.                   </a:t>
              </a:r>
              <a:r>
                <a:rPr lang="en-US" sz="900" dirty="0" smtClean="0">
                  <a:latin typeface="Trebuchet MS" pitchFamily="34" charset="0"/>
                </a:rPr>
                <a:t> Attendee    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SAA </a:t>
              </a:r>
              <a:r>
                <a:rPr lang="en-US" sz="900" dirty="0" smtClean="0">
                  <a:latin typeface="Trebuchet MS" pitchFamily="34" charset="0"/>
                </a:rPr>
                <a:t>        Lynne/Meg              New Orleans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ANADP     Jaime/Lynne           Barcelona            </a:t>
              </a:r>
              <a:r>
                <a:rPr lang="en-US" sz="900" dirty="0" smtClean="0">
                  <a:latin typeface="Trebuchet MS" pitchFamily="34" charset="0"/>
                </a:rPr>
                <a:t>Poster              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AHA </a:t>
              </a:r>
              <a:r>
                <a:rPr lang="en-US" sz="900" dirty="0" smtClean="0">
                  <a:latin typeface="Trebuchet MS" pitchFamily="34" charset="0"/>
                </a:rPr>
                <a:t>       </a:t>
              </a:r>
              <a:r>
                <a:rPr lang="en-US" sz="900" dirty="0" smtClean="0">
                  <a:latin typeface="Trebuchet MS" pitchFamily="34" charset="0"/>
                </a:rPr>
                <a:t>Drew	                   D.C.                    </a:t>
              </a:r>
              <a:r>
                <a:rPr lang="en-US" sz="900" dirty="0" smtClean="0">
                  <a:latin typeface="Trebuchet MS" pitchFamily="34" charset="0"/>
                </a:rPr>
                <a:t>Panel    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VRA        Patrice                    Milwaukee           </a:t>
              </a:r>
              <a:r>
                <a:rPr lang="en-US" sz="900" dirty="0" smtClean="0">
                  <a:latin typeface="Trebuchet MS" pitchFamily="34" charset="0"/>
                </a:rPr>
                <a:t> Panel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MAC</a:t>
              </a:r>
              <a:r>
                <a:rPr lang="en-US" sz="900" dirty="0" smtClean="0">
                  <a:latin typeface="Trebuchet MS" pitchFamily="34" charset="0"/>
                </a:rPr>
                <a:t>         	                   Kansas City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OAH</a:t>
              </a:r>
              <a:r>
                <a:rPr lang="en-US" sz="900" dirty="0" smtClean="0">
                  <a:latin typeface="Trebuchet MS" pitchFamily="34" charset="0"/>
                </a:rPr>
                <a:t>        Drew	                   Atlanta        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ALA</a:t>
              </a:r>
              <a:r>
                <a:rPr lang="en-US" sz="900" dirty="0" smtClean="0">
                  <a:latin typeface="Trebuchet MS" pitchFamily="34" charset="0"/>
                </a:rPr>
                <a:t>        	                   Las Vegas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RBMS      Lynne/</a:t>
              </a:r>
              <a:r>
                <a:rPr lang="en-US" sz="900" b="1" dirty="0" err="1" smtClean="0">
                  <a:latin typeface="Trebuchet MS" pitchFamily="34" charset="0"/>
                </a:rPr>
                <a:t>Aaisha</a:t>
              </a:r>
              <a:r>
                <a:rPr lang="en-US" sz="900" b="1" dirty="0" smtClean="0">
                  <a:latin typeface="Trebuchet MS" pitchFamily="34" charset="0"/>
                </a:rPr>
                <a:t> </a:t>
              </a:r>
              <a:r>
                <a:rPr lang="en-US" sz="900" b="1" dirty="0" smtClean="0">
                  <a:latin typeface="Trebuchet MS" pitchFamily="34" charset="0"/>
                </a:rPr>
                <a:t>         Las Vegas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err="1" smtClean="0">
                  <a:latin typeface="Trebuchet MS" pitchFamily="34" charset="0"/>
                </a:rPr>
                <a:t>iPres</a:t>
              </a:r>
              <a:r>
                <a:rPr lang="en-US" sz="900" b="1" dirty="0" smtClean="0">
                  <a:latin typeface="Trebuchet MS" pitchFamily="34" charset="0"/>
                </a:rPr>
                <a:t>                                     </a:t>
              </a:r>
              <a:r>
                <a:rPr lang="en-US" sz="900" dirty="0" smtClean="0">
                  <a:latin typeface="Trebuchet MS" pitchFamily="34" charset="0"/>
                </a:rPr>
                <a:t>Melbourne 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</a:t>
              </a: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381" y="1372704"/>
              <a:ext cx="2931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393" y="1372704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3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678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" name="Oval 74">
            <a:hlinkClick r:id="rId2" action="ppaction://hlinksldjump" tooltip="Sept 1"/>
          </p:cNvPr>
          <p:cNvSpPr>
            <a:spLocks noChangeArrowheads="1"/>
          </p:cNvSpPr>
          <p:nvPr/>
        </p:nvSpPr>
        <p:spPr bwMode="auto">
          <a:xfrm>
            <a:off x="4800600" y="4876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7338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6324600"/>
            <a:ext cx="292944" cy="2921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2743200" y="6324600"/>
            <a:ext cx="10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“Presentation”</a:t>
            </a:r>
            <a:endParaRPr lang="en-US" sz="1200" dirty="0"/>
          </a:p>
        </p:txBody>
      </p:sp>
      <p:sp>
        <p:nvSpPr>
          <p:cNvPr id="107" name="Oval 74"/>
          <p:cNvSpPr>
            <a:spLocks noChangeArrowheads="1"/>
          </p:cNvSpPr>
          <p:nvPr/>
        </p:nvSpPr>
        <p:spPr bwMode="auto">
          <a:xfrm>
            <a:off x="990600" y="6400800"/>
            <a:ext cx="17221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219200" y="6352401"/>
            <a:ext cx="1018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Proposal Due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14478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Event      Partner             City                Type</a:t>
            </a:r>
            <a:endParaRPr lang="en-US" sz="1200" b="1" dirty="0"/>
          </a:p>
        </p:txBody>
      </p:sp>
      <p:pic>
        <p:nvPicPr>
          <p:cNvPr id="45" name="Picture 44">
            <a:hlinkClick r:id="rId2" action="ppaction://hlinksldjump" tooltip="June 27 - July 2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114800" y="2057400"/>
            <a:ext cx="228600" cy="292100"/>
          </a:xfrm>
          <a:prstGeom prst="rect">
            <a:avLst/>
          </a:prstGeom>
        </p:spPr>
      </p:pic>
      <p:pic>
        <p:nvPicPr>
          <p:cNvPr id="46" name="Picture 45">
            <a:hlinkClick r:id="rId2" action="ppaction://hlinksldjump" tooltip="June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038600" y="1752600"/>
            <a:ext cx="228600" cy="292100"/>
          </a:xfrm>
          <a:prstGeom prst="rect">
            <a:avLst/>
          </a:prstGeom>
        </p:spPr>
      </p:pic>
      <p:pic>
        <p:nvPicPr>
          <p:cNvPr id="47" name="Picture 46">
            <a:hlinkClick r:id="rId2" action="ppaction://hlinksldjump" tooltip="Aug 11-17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572000" y="2971800"/>
            <a:ext cx="228600" cy="292100"/>
          </a:xfrm>
          <a:prstGeom prst="rect">
            <a:avLst/>
          </a:prstGeom>
        </p:spPr>
      </p:pic>
      <p:pic>
        <p:nvPicPr>
          <p:cNvPr id="48" name="Picture 47">
            <a:hlinkClick r:id="rId2" action="ppaction://hlinksldjump" tooltip="April 2-5 or 9-12 or 23-25 or 30-May 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4191000"/>
            <a:ext cx="228600" cy="292100"/>
          </a:xfrm>
          <a:prstGeom prst="rect">
            <a:avLst/>
          </a:prstGeom>
        </p:spPr>
      </p:pic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8600" y="2057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28600" y="2362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228600" y="2667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28600" y="2971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28600" y="3276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228600" y="3581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228600" y="3886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228600" y="4495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228600" y="4800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228600" y="5105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228600" y="5410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" name="Picture 64">
            <a:hlinkClick r:id="rId2" action="ppaction://hlinksldjump" tooltip="July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419600" y="2679700"/>
            <a:ext cx="228600" cy="292100"/>
          </a:xfrm>
          <a:prstGeom prst="rect">
            <a:avLst/>
          </a:prstGeom>
        </p:spPr>
      </p:pic>
      <p:pic>
        <p:nvPicPr>
          <p:cNvPr id="66" name="Picture 65">
            <a:hlinkClick r:id="rId2" action="ppaction://hlinksldjump" tooltip="July 21-2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343400" y="2374900"/>
            <a:ext cx="228600" cy="292100"/>
          </a:xfrm>
          <a:prstGeom prst="rect">
            <a:avLst/>
          </a:prstGeom>
        </p:spPr>
      </p:pic>
      <p:pic>
        <p:nvPicPr>
          <p:cNvPr id="67" name="Picture 66">
            <a:hlinkClick r:id="rId2" action="ppaction://hlinksldjump" tooltip="Jan 2-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791200" y="3594100"/>
            <a:ext cx="228600" cy="292100"/>
          </a:xfrm>
          <a:prstGeom prst="rect">
            <a:avLst/>
          </a:prstGeom>
        </p:spPr>
      </p:pic>
      <p:pic>
        <p:nvPicPr>
          <p:cNvPr id="68" name="Picture 67">
            <a:hlinkClick r:id="rId2" action="ppaction://hlinksldjump" tooltip="April 10-1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4508500"/>
            <a:ext cx="228600" cy="292100"/>
          </a:xfrm>
          <a:prstGeom prst="rect">
            <a:avLst/>
          </a:prstGeom>
        </p:spPr>
      </p:pic>
      <p:pic>
        <p:nvPicPr>
          <p:cNvPr id="59" name="Picture 58">
            <a:hlinkClick r:id="rId2" action="ppaction://hlinksldjump" tooltip="June 26-July 1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086600" y="4813300"/>
            <a:ext cx="228600" cy="292100"/>
          </a:xfrm>
          <a:prstGeom prst="rect">
            <a:avLst/>
          </a:prstGeom>
        </p:spPr>
      </p:pic>
      <p:pic>
        <p:nvPicPr>
          <p:cNvPr id="62" name="Picture 61">
            <a:hlinkClick r:id="rId2" action="ppaction://hlinksldjump" tooltip="Oct 6-8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8153400" y="5422900"/>
            <a:ext cx="228600" cy="292100"/>
          </a:xfrm>
          <a:prstGeom prst="rect">
            <a:avLst/>
          </a:prstGeom>
        </p:spPr>
      </p:pic>
      <p:pic>
        <p:nvPicPr>
          <p:cNvPr id="63" name="Picture 62">
            <a:hlinkClick r:id="rId2" action="ppaction://hlinksldjump" tooltip="March 12-1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324600" y="3898900"/>
            <a:ext cx="228600" cy="292100"/>
          </a:xfrm>
          <a:prstGeom prst="rect">
            <a:avLst/>
          </a:prstGeom>
        </p:spPr>
      </p:pic>
      <p:pic>
        <p:nvPicPr>
          <p:cNvPr id="64" name="Picture 63">
            <a:hlinkClick r:id="rId2" action="ppaction://hlinksldjump" tooltip="Nov 18-20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257800" y="3289300"/>
            <a:ext cx="228600" cy="292100"/>
          </a:xfrm>
          <a:prstGeom prst="rect">
            <a:avLst/>
          </a:prstGeom>
        </p:spPr>
      </p:pic>
      <p:pic>
        <p:nvPicPr>
          <p:cNvPr id="69" name="Picture 68">
            <a:hlinkClick r:id="rId2" action="ppaction://hlinksldjump" tooltip="June 26-July 1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086600" y="5118100"/>
            <a:ext cx="228600" cy="292100"/>
          </a:xfrm>
          <a:prstGeom prst="rect">
            <a:avLst/>
          </a:prstGeom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1642</TotalTime>
  <Words>35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Dissemination Timeline DRAFT – October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81</cp:revision>
  <dcterms:created xsi:type="dcterms:W3CDTF">2013-06-18T20:50:44Z</dcterms:created>
  <dcterms:modified xsi:type="dcterms:W3CDTF">2013-10-07T18:11:47Z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