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67" r:id="rId2"/>
  </p:sldMasterIdLst>
  <p:notesMasterIdLst>
    <p:notesMasterId r:id="rId92"/>
  </p:notesMasterIdLst>
  <p:handoutMasterIdLst>
    <p:handoutMasterId r:id="rId93"/>
  </p:handoutMasterIdLst>
  <p:sldIdLst>
    <p:sldId id="256" r:id="rId3"/>
    <p:sldId id="258" r:id="rId4"/>
    <p:sldId id="259" r:id="rId5"/>
    <p:sldId id="260" r:id="rId6"/>
    <p:sldId id="322" r:id="rId7"/>
    <p:sldId id="324" r:id="rId8"/>
    <p:sldId id="262" r:id="rId9"/>
    <p:sldId id="264" r:id="rId10"/>
    <p:sldId id="265" r:id="rId11"/>
    <p:sldId id="266" r:id="rId12"/>
    <p:sldId id="268" r:id="rId13"/>
    <p:sldId id="269" r:id="rId14"/>
    <p:sldId id="271" r:id="rId15"/>
    <p:sldId id="427" r:id="rId16"/>
    <p:sldId id="274" r:id="rId17"/>
    <p:sldId id="275" r:id="rId18"/>
    <p:sldId id="276" r:id="rId19"/>
    <p:sldId id="392" r:id="rId20"/>
    <p:sldId id="278" r:id="rId21"/>
    <p:sldId id="399" r:id="rId22"/>
    <p:sldId id="281" r:id="rId23"/>
    <p:sldId id="400" r:id="rId24"/>
    <p:sldId id="401" r:id="rId25"/>
    <p:sldId id="338" r:id="rId26"/>
    <p:sldId id="375" r:id="rId27"/>
    <p:sldId id="286" r:id="rId28"/>
    <p:sldId id="287" r:id="rId29"/>
    <p:sldId id="327" r:id="rId30"/>
    <p:sldId id="394" r:id="rId31"/>
    <p:sldId id="288" r:id="rId32"/>
    <p:sldId id="393" r:id="rId33"/>
    <p:sldId id="291" r:id="rId34"/>
    <p:sldId id="292" r:id="rId35"/>
    <p:sldId id="349" r:id="rId36"/>
    <p:sldId id="350" r:id="rId37"/>
    <p:sldId id="351" r:id="rId38"/>
    <p:sldId id="397" r:id="rId39"/>
    <p:sldId id="293" r:id="rId40"/>
    <p:sldId id="326" r:id="rId41"/>
    <p:sldId id="378" r:id="rId42"/>
    <p:sldId id="376" r:id="rId43"/>
    <p:sldId id="377" r:id="rId44"/>
    <p:sldId id="379" r:id="rId45"/>
    <p:sldId id="380" r:id="rId46"/>
    <p:sldId id="395" r:id="rId47"/>
    <p:sldId id="295" r:id="rId48"/>
    <p:sldId id="296" r:id="rId49"/>
    <p:sldId id="396" r:id="rId50"/>
    <p:sldId id="297" r:id="rId51"/>
    <p:sldId id="413" r:id="rId52"/>
    <p:sldId id="365" r:id="rId53"/>
    <p:sldId id="366" r:id="rId54"/>
    <p:sldId id="368" r:id="rId55"/>
    <p:sldId id="369" r:id="rId56"/>
    <p:sldId id="370" r:id="rId57"/>
    <p:sldId id="371" r:id="rId58"/>
    <p:sldId id="372" r:id="rId59"/>
    <p:sldId id="373" r:id="rId60"/>
    <p:sldId id="374" r:id="rId61"/>
    <p:sldId id="412" r:id="rId62"/>
    <p:sldId id="328" r:id="rId63"/>
    <p:sldId id="357" r:id="rId64"/>
    <p:sldId id="300" r:id="rId65"/>
    <p:sldId id="428" r:id="rId66"/>
    <p:sldId id="385" r:id="rId67"/>
    <p:sldId id="386" r:id="rId68"/>
    <p:sldId id="387" r:id="rId69"/>
    <p:sldId id="388" r:id="rId70"/>
    <p:sldId id="410" r:id="rId71"/>
    <p:sldId id="411" r:id="rId72"/>
    <p:sldId id="302" r:id="rId73"/>
    <p:sldId id="303" r:id="rId74"/>
    <p:sldId id="304" r:id="rId75"/>
    <p:sldId id="305" r:id="rId76"/>
    <p:sldId id="306" r:id="rId77"/>
    <p:sldId id="309" r:id="rId78"/>
    <p:sldId id="421" r:id="rId79"/>
    <p:sldId id="416" r:id="rId80"/>
    <p:sldId id="417" r:id="rId81"/>
    <p:sldId id="418" r:id="rId82"/>
    <p:sldId id="419" r:id="rId83"/>
    <p:sldId id="422" r:id="rId84"/>
    <p:sldId id="423" r:id="rId85"/>
    <p:sldId id="424" r:id="rId86"/>
    <p:sldId id="426" r:id="rId87"/>
    <p:sldId id="318" r:id="rId88"/>
    <p:sldId id="319" r:id="rId89"/>
    <p:sldId id="320" r:id="rId90"/>
    <p:sldId id="330" r:id="rId91"/>
  </p:sldIdLst>
  <p:sldSz cx="9144000" cy="5143500" type="screen16x9"/>
  <p:notesSz cx="6950075" cy="9236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3657" autoAdjust="0"/>
  </p:normalViewPr>
  <p:slideViewPr>
    <p:cSldViewPr>
      <p:cViewPr>
        <p:scale>
          <a:sx n="100" d="100"/>
          <a:sy n="100" d="100"/>
        </p:scale>
        <p:origin x="-1944" y="-5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35C9C3EA-1CED-4A9F-80E1-3AE7CF1D1D06}" type="datetimeFigureOut">
              <a:rPr lang="en-US" smtClean="0"/>
              <a:pPr/>
              <a:t>10/21/2014</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6D9A1839-73EB-4B7E-A4E3-086551F2F571}" type="slidenum">
              <a:rPr lang="en-US" smtClean="0"/>
              <a:pPr/>
              <a:t>‹#›</a:t>
            </a:fld>
            <a:endParaRPr lang="en-US"/>
          </a:p>
        </p:txBody>
      </p:sp>
    </p:spTree>
    <p:extLst>
      <p:ext uri="{BB962C8B-B14F-4D97-AF65-F5344CB8AC3E}">
        <p14:creationId xmlns:p14="http://schemas.microsoft.com/office/powerpoint/2010/main" val="34954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95008" y="4387136"/>
            <a:ext cx="5560059" cy="4156234"/>
          </a:xfrm>
          <a:prstGeom prst="rect">
            <a:avLst/>
          </a:prstGeom>
        </p:spPr>
        <p:txBody>
          <a:bodyPr lIns="92476" tIns="92476" rIns="92476" bIns="92476"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6534760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rezi.com/fy54-5wlyvlx/present/?auth_key=5j0ca4i&amp;follow=xti-0iimqvry&amp;kw=present-fy54-5wlyvlx&amp;rc=ref-7283332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mith.umd.edu/digital-curation-workst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rl.edu/archiving-preservation/digital-archives/certification-and-assessment-digital-repositories/chronopoli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crl.edu/archiving-preservation/digital-archives/certification-and-assessment-digital-repositories/scholars_portal" TargetMode="External"/><Relationship Id="rId5" Type="http://schemas.openxmlformats.org/officeDocument/2006/relationships/hyperlink" Target="http://www.crl.edu/archiving-preservation/digital-archives/certification-and-assessment-digital-repositories/portico" TargetMode="External"/><Relationship Id="rId4" Type="http://schemas.openxmlformats.org/officeDocument/2006/relationships/hyperlink" Target="http://www.crl.edu/archiving-preservation/digital-archives/certification-and-assessment-digital-repositories/hathitrus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b="1" dirty="0" smtClean="0"/>
              <a:t>Have one of the extra</a:t>
            </a:r>
            <a:r>
              <a:rPr lang="en-US" b="1" baseline="0" dirty="0" smtClean="0"/>
              <a:t>s go around and do a quick test to make sure DA will run on the attendees’ machines</a:t>
            </a:r>
          </a:p>
          <a:p>
            <a:r>
              <a:rPr lang="en-US" b="1" baseline="0" dirty="0" smtClean="0"/>
              <a:t>NEED TO ADD LANGUAGE THAT SAYS WE DO NOT RECOMMEND OR ENDORSE ANY ONE TOOL/SERVICE</a:t>
            </a:r>
            <a:endParaRPr lang="en-US" b="1" dirty="0" smtClean="0"/>
          </a:p>
          <a:p>
            <a:endParaRPr lang="en-US" dirty="0" smtClean="0"/>
          </a:p>
          <a:p>
            <a:endParaRPr lang="en-US" dirty="0" smtClean="0"/>
          </a:p>
          <a:p>
            <a:r>
              <a:rPr lang="en-US" dirty="0" smtClean="0"/>
              <a:t>DANIELLE</a:t>
            </a:r>
            <a:r>
              <a:rPr lang="en-US" baseline="0" dirty="0" smtClean="0"/>
              <a:t> </a:t>
            </a:r>
            <a:r>
              <a:rPr lang="en-US" dirty="0" smtClean="0"/>
              <a:t>Hand out pretests as people walk in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r>
              <a:rPr lang="en" dirty="0" smtClean="0">
                <a:solidFill>
                  <a:schemeClr val="dk1"/>
                </a:solidFill>
              </a:rPr>
              <a:t>LYNNE</a:t>
            </a:r>
            <a:endParaRPr lang="en"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LYNNE </a:t>
            </a:r>
            <a:r>
              <a:rPr lang="en-US" sz="1800" b="0" dirty="0" smtClean="0"/>
              <a:t>There</a:t>
            </a:r>
            <a:r>
              <a:rPr lang="en-US" sz="1800" b="0" baseline="0" dirty="0" smtClean="0"/>
              <a:t> is a handout in the packets that show our definitions for all of these.</a:t>
            </a:r>
            <a:r>
              <a:rPr lang="en-US" sz="1800" b="1"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kern="1200" dirty="0" smtClean="0">
                <a:solidFill>
                  <a:schemeClr val="tx1"/>
                </a:solidFill>
                <a:effectLst/>
                <a:latin typeface="+mn-lt"/>
                <a:ea typeface="+mn-ea"/>
                <a:cs typeface="+mn-cs"/>
                <a:hlinkClick r:id="rId3"/>
              </a:rPr>
              <a:t>http://prezi.com/fy54-5wlyvlx/present/?auth_key=5j0ca4i&amp;follow=xti-0iimqvry&amp;kw=present-fy54-5wlyvlx&amp;rc=ref-72833325</a:t>
            </a:r>
            <a:endParaRPr lang="en-US" sz="1800" b="1" dirty="0" smtClean="0"/>
          </a:p>
          <a:p>
            <a:pPr lvl="0" rtl="0">
              <a:buNone/>
            </a:pPr>
            <a:r>
              <a:rPr lang="en" dirty="0" smtClean="0"/>
              <a:t>Meg:  I like the prezi, but it also looks scary at first glance… maybe acknowledge it looks complicated but we’ve broken it down two ways:  workflow mapping (via prezi) and the tool grid (choose your own adventure).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r>
              <a:rPr lang="en" dirty="0" smtClean="0"/>
              <a:t>LYNNE Monologue </a:t>
            </a:r>
            <a:r>
              <a:rPr lang="en" dirty="0"/>
              <a:t>to talk them off the edge. </a:t>
            </a:r>
            <a:r>
              <a:rPr lang="en" dirty="0" smtClean="0"/>
              <a:t>You don’t have to pick the tools/services that will do ALL of the steps</a:t>
            </a:r>
            <a:r>
              <a:rPr lang="en" baseline="0" dirty="0" smtClean="0"/>
              <a:t> from</a:t>
            </a:r>
            <a:r>
              <a:rPr lang="en-US" baseline="0" dirty="0" smtClean="0"/>
              <a:t> t</a:t>
            </a:r>
            <a:r>
              <a:rPr lang="en" baseline="0" dirty="0" smtClean="0"/>
              <a:t>he get go. Start with a step or two. And it doesn’t even have to be with a fancy schmancy tool!</a:t>
            </a:r>
          </a:p>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CAVEAT: Time Sensitive. Software changes quickly. Like, REALLY QUICKLY. Reference COPTR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r>
              <a:rPr lang="en" dirty="0" smtClean="0"/>
              <a:t>LYNNE  Having</a:t>
            </a:r>
            <a:r>
              <a:rPr lang="en" baseline="0" dirty="0" smtClean="0"/>
              <a:t> a basic knowledge of DP…they should already kn</a:t>
            </a:r>
            <a:r>
              <a:rPr lang="en-US" baseline="0" dirty="0" err="1" smtClean="0"/>
              <a:t>ow</a:t>
            </a:r>
            <a:r>
              <a:rPr lang="en" baseline="0" dirty="0" smtClean="0"/>
              <a:t> the difference between storage and preservation. But it may come up as a question anyway.</a:t>
            </a:r>
          </a:p>
          <a:p>
            <a:pPr lvl="0" rtl="0">
              <a:buNone/>
            </a:pPr>
            <a:r>
              <a:rPr lang="en" dirty="0" smtClean="0"/>
              <a:t>Explain </a:t>
            </a:r>
            <a:r>
              <a:rPr lang="en" dirty="0"/>
              <a:t>what we mean by processing and backend. Define difference between DP and IR. </a:t>
            </a:r>
            <a:endParaRPr lang="e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Details on these specific tools later today. WE PROMISE.</a:t>
            </a:r>
          </a:p>
          <a:p>
            <a:pPr lvl="0" rtl="0">
              <a:buNone/>
            </a:pP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buNone/>
            </a:pPr>
            <a:r>
              <a:rPr lang="en" b="1" dirty="0" smtClean="0"/>
              <a:t>LYNNE</a:t>
            </a:r>
            <a:r>
              <a:rPr lang="en" dirty="0" smtClean="0"/>
              <a:t> We need this to really hone in on Access vs Preservation</a:t>
            </a:r>
            <a:br>
              <a:rPr lang="en" dirty="0" smtClean="0"/>
            </a:br>
            <a:r>
              <a:rPr lang="en" dirty="0" smtClean="0"/>
              <a:t>From </a:t>
            </a:r>
            <a:r>
              <a:rPr lang="en" dirty="0"/>
              <a:t>Library of Congress: We are focused on preparing content for preservation. </a:t>
            </a:r>
            <a:endParaRPr lang="en" dirty="0" smtClean="0"/>
          </a:p>
          <a:p>
            <a:pPr>
              <a:buNone/>
            </a:pPr>
            <a:r>
              <a:rPr lang="en" dirty="0" smtClean="0"/>
              <a:t>Access </a:t>
            </a:r>
            <a:r>
              <a:rPr lang="en" dirty="0"/>
              <a:t>is currently gravy.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DANIELLE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DANIELLE   </a:t>
            </a:r>
            <a:r>
              <a:rPr lang="en-US" u="sng" dirty="0" smtClean="0">
                <a:solidFill>
                  <a:schemeClr val="hlink"/>
                </a:solidFill>
                <a:hlinkClick r:id="rId3"/>
              </a:rPr>
              <a:t>http://mith.umd.edu/digital-curation-workstation/</a:t>
            </a:r>
          </a:p>
          <a:p>
            <a:r>
              <a:rPr lang="en-US" dirty="0" smtClean="0"/>
              <a:t>Consider using a clean machine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p>
          <a:p>
            <a:r>
              <a:rPr lang="en-US" sz="1100" kern="1200" dirty="0" smtClean="0">
                <a:solidFill>
                  <a:schemeClr val="tx1"/>
                </a:solidFill>
                <a:effectLst/>
                <a:latin typeface="+mn-lt"/>
                <a:ea typeface="+mn-ea"/>
                <a:cs typeface="+mn-cs"/>
              </a:rPr>
              <a:t>Note that this is in their handout and has a side 2 to help them articulate different decision points.</a:t>
            </a:r>
          </a:p>
          <a:p>
            <a:endParaRPr lang="en-US" dirty="0"/>
          </a:p>
        </p:txBody>
      </p:sp>
    </p:spTree>
    <p:extLst>
      <p:ext uri="{BB962C8B-B14F-4D97-AF65-F5344CB8AC3E}">
        <p14:creationId xmlns:p14="http://schemas.microsoft.com/office/powerpoint/2010/main" val="1260929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buNone/>
            </a:pPr>
            <a:r>
              <a:rPr lang="en" dirty="0" smtClean="0"/>
              <a:t>DANIELLE tells story of donator</a:t>
            </a:r>
            <a:endParaRPr lang="e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JEFF Pre and Post Test are only 5 questions. </a:t>
            </a:r>
            <a:r>
              <a:rPr lang="en-US" baseline="0" dirty="0" smtClean="0"/>
              <a:t>3 month Follow up will likely be a short emailed survey, with a phone call if we don’t hear anything back. We will be getting this contact info from you later in the day.</a:t>
            </a:r>
          </a:p>
          <a:p>
            <a:endParaRPr lang="en-US" baseline="0" dirty="0" smtClean="0"/>
          </a:p>
          <a:p>
            <a:r>
              <a:rPr lang="en-US" baseline="0" dirty="0" smtClean="0"/>
              <a:t>Pass out workshop </a:t>
            </a:r>
            <a:r>
              <a:rPr lang="en-US" baseline="0" dirty="0" err="1" smtClean="0"/>
              <a:t>evals</a:t>
            </a:r>
            <a:r>
              <a:rPr lang="en-US" baseline="0" dirty="0" smtClean="0"/>
              <a:t> now so attendees can jot down thoughts on what works and what needs improvement during the workshop</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endParaRPr lang="en-US" dirty="0"/>
          </a:p>
        </p:txBody>
      </p:sp>
    </p:spTree>
    <p:extLst>
      <p:ext uri="{BB962C8B-B14F-4D97-AF65-F5344CB8AC3E}">
        <p14:creationId xmlns:p14="http://schemas.microsoft.com/office/powerpoint/2010/main" val="87511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DANIELLE </a:t>
            </a:r>
            <a:r>
              <a:rPr lang="en-US" dirty="0" smtClean="0">
                <a:solidFill>
                  <a:srgbClr val="FF0000"/>
                </a:solidFill>
              </a:rPr>
              <a:t>Explain why we are demo </a:t>
            </a:r>
            <a:r>
              <a:rPr lang="en-US" dirty="0" err="1" smtClean="0">
                <a:solidFill>
                  <a:srgbClr val="FF0000"/>
                </a:solidFill>
              </a:rPr>
              <a:t>ing</a:t>
            </a:r>
            <a:r>
              <a:rPr lang="en-US" dirty="0" smtClean="0">
                <a:solidFill>
                  <a:srgbClr val="FF0000"/>
                </a:solidFill>
              </a:rPr>
              <a:t> Data </a:t>
            </a:r>
            <a:r>
              <a:rPr lang="en-US" dirty="0" err="1" smtClean="0">
                <a:solidFill>
                  <a:srgbClr val="FF0000"/>
                </a:solidFill>
              </a:rPr>
              <a:t>Accessioner</a:t>
            </a:r>
            <a:endParaRPr lang="en-US" dirty="0" smtClean="0">
              <a:solidFill>
                <a:srgbClr val="FF0000"/>
              </a:solidFill>
            </a:endParaRPr>
          </a:p>
          <a:p>
            <a:r>
              <a:rPr lang="en-US" dirty="0" smtClean="0"/>
              <a:t>Go through this slowly</a:t>
            </a:r>
            <a:r>
              <a:rPr lang="en-US" baseline="0" dirty="0" smtClean="0"/>
              <a:t>….   </a:t>
            </a:r>
            <a:r>
              <a:rPr lang="en-US" dirty="0" smtClean="0"/>
              <a:t>DA was built out of the need for a simple interface to allow technical services staff to have an easy way to quickly migrate data off disks and other external media onto a file server for basic</a:t>
            </a:r>
            <a:r>
              <a:rPr lang="en-US" baseline="0" dirty="0" smtClean="0"/>
              <a:t> preservation, further appraisal, arrangement and description. It also provides an easy way to integrate common metadata creating tools at the time of migration rather than after the fact. These tools include a MD5 checksum generator, JHOVE (</a:t>
            </a:r>
            <a:r>
              <a:rPr lang="en-US" baseline="0" dirty="0" err="1" smtClean="0"/>
              <a:t>Jstor</a:t>
            </a:r>
            <a:r>
              <a:rPr lang="en-US" baseline="0" dirty="0" smtClean="0"/>
              <a:t>/Harvard Object validation Environment) and DROID (Digital Record Object Identification). </a:t>
            </a:r>
            <a:r>
              <a:rPr lang="en-US" sz="1100" b="0" i="0" kern="1200" dirty="0" smtClean="0">
                <a:solidFill>
                  <a:schemeClr val="tx1"/>
                </a:solidFill>
                <a:effectLst/>
                <a:latin typeface="+mn-lt"/>
                <a:ea typeface="+mn-ea"/>
                <a:cs typeface="+mn-cs"/>
              </a:rPr>
              <a:t>JHOVE provides functions to perform format-specific identification, validation, and characterization of digital objects. DROID is designed to meet the fundamental requirement of any digital repository to be able to identify the precise format of all stored digital objects, and to link that identification to a central registry of technical information about that format and its dependencies.</a:t>
            </a:r>
          </a:p>
          <a:p>
            <a:endParaRPr lang="en-US" baseline="0" dirty="0" smtClean="0"/>
          </a:p>
          <a:p>
            <a:r>
              <a:rPr lang="en-US" baseline="0" dirty="0" smtClean="0"/>
              <a:t>With a simplified interface, and written in Java (which is platform independent), it is intended to be easily adopted by smaller institutions with little or not IT Staff support. CREDIT HERE</a:t>
            </a:r>
          </a:p>
          <a:p>
            <a:r>
              <a:rPr lang="en-US" baseline="0" dirty="0" smtClean="0"/>
              <a:t/>
            </a:r>
            <a:br>
              <a:rPr lang="en-US" baseline="0" dirty="0" smtClean="0"/>
            </a:br>
            <a:r>
              <a:rPr lang="en-US" baseline="0" dirty="0" smtClean="0"/>
              <a:t>The tool is composed of several components bound into a single graphical interface. It recursively navigates a file tree and creates a copy of the tree in a given destination with the option of skipping specified files and directories. It creates a MD5 checksum for the file before copying it, and then, after copying creates another on the new copy and compares the two. If there is any difference, it creates and error and will notify the user. It also sets the last modified date of the copy to that of the original. </a:t>
            </a:r>
          </a:p>
          <a:p>
            <a:endParaRPr lang="en-US" baseline="0" dirty="0" smtClean="0"/>
          </a:p>
          <a:p>
            <a:r>
              <a:rPr lang="en-US" baseline="0" dirty="0" smtClean="0"/>
              <a:t>Once the migrator has started, it instructs the adapter plugins to do their work and to send the results to the metadata manager for output in XML.</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DANIELLE Walk through opening </a:t>
            </a:r>
            <a:r>
              <a:rPr lang="en-US" dirty="0" err="1" smtClean="0"/>
              <a:t>DataAccessioner</a:t>
            </a:r>
            <a:r>
              <a:rPr lang="en-US" dirty="0" smtClean="0"/>
              <a:t> </a:t>
            </a:r>
            <a:r>
              <a:rPr lang="en-US" dirty="0" smtClean="0">
                <a:sym typeface="Wingdings" panose="05000000000000000000" pitchFamily="2" charset="2"/>
              </a:rPr>
              <a:t> </a:t>
            </a:r>
            <a:r>
              <a:rPr lang="en-US" dirty="0" smtClean="0"/>
              <a:t>DataAccessioner.jar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endParaRPr lang="en-US" dirty="0"/>
          </a:p>
        </p:txBody>
      </p:sp>
    </p:spTree>
    <p:extLst>
      <p:ext uri="{BB962C8B-B14F-4D97-AF65-F5344CB8AC3E}">
        <p14:creationId xmlns:p14="http://schemas.microsoft.com/office/powerpoint/2010/main" val="4106477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DANIELLE</a:t>
            </a:r>
          </a:p>
          <a:p>
            <a:r>
              <a:rPr lang="en-US" sz="1100" kern="1200" dirty="0" smtClean="0">
                <a:solidFill>
                  <a:schemeClr val="tx1"/>
                </a:solidFill>
                <a:effectLst/>
                <a:latin typeface="+mn-lt"/>
                <a:ea typeface="+mn-ea"/>
                <a:cs typeface="+mn-cs"/>
              </a:rPr>
              <a:t>At end of product overview, mention that XML is a standard that many (all?) systems we tested can understand with little human intervention.</a:t>
            </a:r>
            <a:endParaRPr lang="en-US" dirty="0" smtClean="0"/>
          </a:p>
          <a:p>
            <a:r>
              <a:rPr lang="en-US" dirty="0" err="1" smtClean="0"/>
              <a:t>NotePad</a:t>
            </a:r>
            <a:r>
              <a:rPr lang="en-US" dirty="0" smtClean="0"/>
              <a:t> ++ is</a:t>
            </a:r>
            <a:r>
              <a:rPr lang="en-US" baseline="0" dirty="0" smtClean="0"/>
              <a:t> a free tool that can help you browse through and search the xml file, perform counts, etc.</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endParaRPr lang="en-US" dirty="0"/>
          </a:p>
        </p:txBody>
      </p:sp>
    </p:spTree>
    <p:extLst>
      <p:ext uri="{BB962C8B-B14F-4D97-AF65-F5344CB8AC3E}">
        <p14:creationId xmlns:p14="http://schemas.microsoft.com/office/powerpoint/2010/main" val="875110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LYNNE</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buNone/>
            </a:pPr>
            <a:r>
              <a:rPr lang="en-US" dirty="0" smtClean="0"/>
              <a:t>LYNNE</a:t>
            </a:r>
            <a:endParaRPr lang="e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 dirty="0" smtClean="0"/>
              <a:t>LYNNE </a:t>
            </a:r>
            <a:br>
              <a:rPr lang="en" dirty="0" smtClean="0"/>
            </a:br>
            <a:r>
              <a:rPr lang="en" dirty="0" smtClean="0"/>
              <a:t>Jaime:</a:t>
            </a:r>
            <a:r>
              <a:rPr lang="en" baseline="0" dirty="0" smtClean="0"/>
              <a:t> To me, Front-end means the initial steps in</a:t>
            </a:r>
            <a:r>
              <a:rPr lang="en-US" baseline="0" dirty="0" smtClean="0"/>
              <a:t> t</a:t>
            </a:r>
            <a:r>
              <a:rPr lang="en" baseline="0" dirty="0" smtClean="0"/>
              <a:t>he Dig Curation lifecycle, and not the “Access” part of things. Perhaps we can make it clearer by clarifying what it archivist/curator facing and what would be end-user facing (access/DIP/etc.)</a:t>
            </a:r>
            <a:endParaRPr lang="en" dirty="0" smtClean="0"/>
          </a:p>
          <a:p>
            <a:r>
              <a:rPr lang="en-US" b="1" dirty="0" smtClean="0"/>
              <a:t>We can also talk about which phases</a:t>
            </a:r>
            <a:r>
              <a:rPr lang="en-US" b="1" baseline="0" dirty="0" smtClean="0"/>
              <a:t> spit out SIP’s DIP’s and AIP’s and where those are used subsequently and by whom.</a:t>
            </a:r>
            <a:endParaRPr lang="en-US" b="1" dirty="0"/>
          </a:p>
        </p:txBody>
      </p:sp>
    </p:spTree>
    <p:extLst>
      <p:ext uri="{BB962C8B-B14F-4D97-AF65-F5344CB8AC3E}">
        <p14:creationId xmlns:p14="http://schemas.microsoft.com/office/powerpoint/2010/main" val="169016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t>DANIELLE</a:t>
            </a:r>
            <a:endParaRPr lang="en-US" dirty="0"/>
          </a:p>
        </p:txBody>
      </p:sp>
    </p:spTree>
    <p:extLst>
      <p:ext uri="{BB962C8B-B14F-4D97-AF65-F5344CB8AC3E}">
        <p14:creationId xmlns:p14="http://schemas.microsoft.com/office/powerpoint/2010/main" val="194731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JEFF</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DANIELLE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Aaisha</a:t>
            </a:r>
            <a:r>
              <a:rPr lang="en-US" dirty="0" smtClean="0"/>
              <a:t> note]:</a:t>
            </a:r>
            <a:r>
              <a:rPr lang="en-US" baseline="0" dirty="0" smtClean="0"/>
              <a:t> When we talked to the developer he noted that changes are coming, but that due to time it is getting left behind</a:t>
            </a:r>
            <a:endParaRPr lang="en-US" dirty="0" smtClean="0"/>
          </a:p>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t>DANIELLE</a:t>
            </a:r>
            <a:endParaRPr lang="en-US" dirty="0"/>
          </a:p>
        </p:txBody>
      </p:sp>
    </p:spTree>
    <p:extLst>
      <p:ext uri="{BB962C8B-B14F-4D97-AF65-F5344CB8AC3E}">
        <p14:creationId xmlns:p14="http://schemas.microsoft.com/office/powerpoint/2010/main" val="2322637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buNone/>
            </a:pPr>
            <a:r>
              <a:rPr lang="en" dirty="0" smtClean="0"/>
              <a:t>DANIELLE Hosted version</a:t>
            </a:r>
            <a:r>
              <a:rPr lang="en" baseline="0" dirty="0" smtClean="0"/>
              <a:t> now available</a:t>
            </a:r>
            <a:endParaRPr lang="e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 dirty="0" smtClean="0"/>
              <a:t>DANIELLE </a:t>
            </a:r>
            <a:r>
              <a:rPr lang="en-US" sz="1100" b="0" i="0" kern="1200" dirty="0" smtClean="0">
                <a:solidFill>
                  <a:schemeClr val="tx1"/>
                </a:solidFill>
                <a:effectLst/>
                <a:latin typeface="+mn-lt"/>
                <a:ea typeface="+mn-ea"/>
                <a:cs typeface="+mn-cs"/>
              </a:rPr>
              <a:t>In </a:t>
            </a:r>
            <a:r>
              <a:rPr lang="en-US" sz="1100" b="0" i="0" kern="1200" dirty="0" err="1" smtClean="0">
                <a:solidFill>
                  <a:schemeClr val="tx1"/>
                </a:solidFill>
                <a:effectLst/>
                <a:latin typeface="+mn-lt"/>
                <a:ea typeface="+mn-ea"/>
                <a:cs typeface="+mn-cs"/>
              </a:rPr>
              <a:t>Archivematica</a:t>
            </a:r>
            <a:r>
              <a:rPr lang="en-US" sz="1100" b="0" i="0" kern="1200" dirty="0" smtClean="0">
                <a:solidFill>
                  <a:schemeClr val="tx1"/>
                </a:solidFill>
                <a:effectLst/>
                <a:latin typeface="+mn-lt"/>
                <a:ea typeface="+mn-ea"/>
                <a:cs typeface="+mn-cs"/>
              </a:rPr>
              <a:t>, Transfer is the process of transforming any set of digital objects and/or directories into a SIP.</a:t>
            </a:r>
          </a:p>
          <a:p>
            <a:r>
              <a:rPr lang="en-US" sz="1100" b="0" i="0" kern="1200" dirty="0" smtClean="0">
                <a:solidFill>
                  <a:schemeClr val="tx1"/>
                </a:solidFill>
                <a:effectLst/>
                <a:latin typeface="+mn-lt"/>
                <a:ea typeface="+mn-ea"/>
                <a:cs typeface="+mn-cs"/>
              </a:rPr>
              <a:t>In the Transfer tab of the Dashboard, the user moves digital objects from source directories accessible via the Storage Service into </a:t>
            </a:r>
            <a:r>
              <a:rPr lang="en-US" sz="1100" b="0" i="0" kern="1200" dirty="0" err="1" smtClean="0">
                <a:solidFill>
                  <a:schemeClr val="tx1"/>
                </a:solidFill>
                <a:effectLst/>
                <a:latin typeface="+mn-lt"/>
                <a:ea typeface="+mn-ea"/>
                <a:cs typeface="+mn-cs"/>
              </a:rPr>
              <a:t>Archivematica</a:t>
            </a:r>
            <a:r>
              <a:rPr lang="en-US" sz="1100" b="0" i="0" kern="1200" dirty="0" smtClean="0">
                <a:solidFill>
                  <a:schemeClr val="tx1"/>
                </a:solidFill>
                <a:effectLst/>
                <a:latin typeface="+mn-lt"/>
                <a:ea typeface="+mn-ea"/>
                <a:cs typeface="+mn-cs"/>
              </a:rPr>
              <a:t>.</a:t>
            </a:r>
          </a:p>
          <a:p>
            <a:r>
              <a:rPr lang="en-US" sz="1100" b="0" i="0" kern="1200" dirty="0" smtClean="0">
                <a:solidFill>
                  <a:schemeClr val="tx1"/>
                </a:solidFill>
                <a:effectLst/>
                <a:latin typeface="+mn-lt"/>
                <a:ea typeface="+mn-ea"/>
                <a:cs typeface="+mn-cs"/>
              </a:rPr>
              <a:t>Once uploaded to the dashboard, transfers run through several micro-services: UUID assignment; checksum verification (if checksums are present); package extraction (i.e. unzipping of zipped or otherwise packaged files); virus checking; indexing; format identification and validation; and metadata extraction.</a:t>
            </a:r>
          </a:p>
          <a:p>
            <a:r>
              <a:rPr lang="en-US" sz="1100" b="0" i="0" kern="1200" dirty="0" smtClean="0">
                <a:solidFill>
                  <a:schemeClr val="tx1"/>
                </a:solidFill>
                <a:effectLst/>
                <a:latin typeface="+mn-lt"/>
                <a:ea typeface="+mn-ea"/>
                <a:cs typeface="+mn-cs"/>
              </a:rPr>
              <a:t>At the end of transfer, the user creates a SIP from one or more standard transfer(s). Once this is done, the SIP is moved into ingest.</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t>DANIELLE  </a:t>
            </a:r>
            <a:r>
              <a:rPr lang="en-US" sz="1100" b="0" i="0" kern="1200" dirty="0" smtClean="0">
                <a:solidFill>
                  <a:schemeClr val="tx1"/>
                </a:solidFill>
                <a:effectLst/>
                <a:latin typeface="+mn-lt"/>
                <a:ea typeface="+mn-ea"/>
                <a:cs typeface="+mn-cs"/>
              </a:rPr>
              <a:t>During ingest, digital objects are packaged into SIPs and run through several micro-services, including normalization, packaging into an AIP and generation of a DIP.</a:t>
            </a:r>
          </a:p>
          <a:p>
            <a:r>
              <a:rPr lang="en-US" sz="1100" b="0" i="0" kern="1200" dirty="0" smtClean="0">
                <a:solidFill>
                  <a:schemeClr val="tx1"/>
                </a:solidFill>
                <a:effectLst/>
                <a:latin typeface="+mn-lt"/>
                <a:ea typeface="+mn-ea"/>
                <a:cs typeface="+mn-cs"/>
              </a:rPr>
              <a:t>(this screenshot is of Normalization)</a:t>
            </a:r>
            <a:endParaRPr lang="en-US" dirty="0"/>
          </a:p>
        </p:txBody>
      </p:sp>
    </p:spTree>
    <p:extLst>
      <p:ext uri="{BB962C8B-B14F-4D97-AF65-F5344CB8AC3E}">
        <p14:creationId xmlns:p14="http://schemas.microsoft.com/office/powerpoint/2010/main" val="3673356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t>DANIELLE</a:t>
            </a:r>
            <a:endParaRPr lang="en-US" dirty="0"/>
          </a:p>
        </p:txBody>
      </p:sp>
    </p:spTree>
    <p:extLst>
      <p:ext uri="{BB962C8B-B14F-4D97-AF65-F5344CB8AC3E}">
        <p14:creationId xmlns:p14="http://schemas.microsoft.com/office/powerpoint/2010/main" val="1195580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t>DANIELLE</a:t>
            </a:r>
            <a:endParaRPr lang="en-US" dirty="0"/>
          </a:p>
        </p:txBody>
      </p:sp>
    </p:spTree>
    <p:extLst>
      <p:ext uri="{BB962C8B-B14F-4D97-AF65-F5344CB8AC3E}">
        <p14:creationId xmlns:p14="http://schemas.microsoft.com/office/powerpoint/2010/main" val="1567488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LYNNE</a:t>
            </a:r>
            <a:endParaRPr lang="en-US" dirty="0"/>
          </a:p>
        </p:txBody>
      </p:sp>
    </p:spTree>
    <p:extLst>
      <p:ext uri="{BB962C8B-B14F-4D97-AF65-F5344CB8AC3E}">
        <p14:creationId xmlns:p14="http://schemas.microsoft.com/office/powerpoint/2010/main" val="892047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buNone/>
            </a:pPr>
            <a:r>
              <a:rPr lang="en" dirty="0" smtClean="0"/>
              <a:t>LYNNE</a:t>
            </a:r>
            <a:endParaRPr lang="en"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buNone/>
            </a:pPr>
            <a:r>
              <a:rPr lang="en" dirty="0" smtClean="0"/>
              <a:t>LYNNE</a:t>
            </a:r>
            <a:endParaRPr lang="e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JEFF</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462458">
              <a:defRPr/>
            </a:pPr>
            <a:r>
              <a:rPr lang="en" dirty="0" smtClean="0"/>
              <a:t>LYNNE </a:t>
            </a:r>
            <a:r>
              <a:rPr lang="en-US" dirty="0" smtClean="0"/>
              <a:t>This screen is depicting the </a:t>
            </a:r>
            <a:r>
              <a:rPr lang="en-US" dirty="0" err="1" smtClean="0"/>
              <a:t>DuraCloud</a:t>
            </a:r>
            <a:r>
              <a:rPr lang="en-US" baseline="0" dirty="0" smtClean="0"/>
              <a:t> log in screen to the web interface. Every customer receives a unique log in URL (i.e. http://</a:t>
            </a:r>
            <a:r>
              <a:rPr lang="en-US" baseline="0" dirty="0" err="1" smtClean="0"/>
              <a:t>organizationname.duracloud.org</a:t>
            </a:r>
            <a:r>
              <a:rPr lang="en-US" baseline="0" dirty="0" smtClean="0"/>
              <a:t>).</a:t>
            </a:r>
            <a:endParaRPr lang="en-US" dirty="0"/>
          </a:p>
        </p:txBody>
      </p:sp>
      <p:sp>
        <p:nvSpPr>
          <p:cNvPr id="4" name="Slide Number Placeholder 3"/>
          <p:cNvSpPr>
            <a:spLocks noGrp="1"/>
          </p:cNvSpPr>
          <p:nvPr>
            <p:ph type="sldNum" sz="quarter" idx="10"/>
          </p:nvPr>
        </p:nvSpPr>
        <p:spPr>
          <a:xfrm>
            <a:off x="3936768" y="8772668"/>
            <a:ext cx="3011699" cy="461804"/>
          </a:xfrm>
          <a:prstGeom prst="rect">
            <a:avLst/>
          </a:prstGeom>
        </p:spPr>
        <p:txBody>
          <a:bodyPr lIns="92492" tIns="46246" rIns="92492" bIns="46246"/>
          <a:lstStyle/>
          <a:p>
            <a:fld id="{5863F4B3-F091-9E4E-B1EC-913A636E9874}" type="slidenum">
              <a:rPr lang="en-US" smtClean="0"/>
              <a:pPr/>
              <a:t>40</a:t>
            </a:fld>
            <a:endParaRPr lang="en-US"/>
          </a:p>
        </p:txBody>
      </p:sp>
    </p:spTree>
    <p:extLst>
      <p:ext uri="{BB962C8B-B14F-4D97-AF65-F5344CB8AC3E}">
        <p14:creationId xmlns:p14="http://schemas.microsoft.com/office/powerpoint/2010/main" val="132438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 dirty="0" smtClean="0"/>
              <a:t>LYNNE  </a:t>
            </a:r>
            <a:r>
              <a:rPr lang="en-US" dirty="0" smtClean="0"/>
              <a:t>This screen is depicting the </a:t>
            </a:r>
            <a:r>
              <a:rPr lang="en-US" dirty="0" err="1" smtClean="0"/>
              <a:t>DuraCloud</a:t>
            </a:r>
            <a:r>
              <a:rPr lang="en-US" dirty="0" smtClean="0"/>
              <a:t> synchronization</a:t>
            </a:r>
            <a:r>
              <a:rPr lang="en-US" baseline="0" dirty="0" smtClean="0"/>
              <a:t> tool. It is a software tool that you download and install on your local machine that walks you through a “wizard” in order to select the content you wish to upload to </a:t>
            </a:r>
            <a:r>
              <a:rPr lang="en-US" baseline="0" dirty="0" err="1" smtClean="0"/>
              <a:t>DuraCloud</a:t>
            </a:r>
            <a:r>
              <a:rPr lang="en-US" baseline="0" dirty="0" smtClean="0"/>
              <a:t>. As you can see in this screen, a directory called “Puppies” is actively being uploaded to </a:t>
            </a:r>
            <a:r>
              <a:rPr lang="en-US" baseline="0" dirty="0" err="1" smtClean="0"/>
              <a:t>DuraCloud</a:t>
            </a:r>
            <a:r>
              <a:rPr lang="en-US" baseline="0" dirty="0" smtClean="0"/>
              <a:t>.</a:t>
            </a:r>
            <a:endParaRPr lang="en-US" dirty="0"/>
          </a:p>
        </p:txBody>
      </p:sp>
      <p:sp>
        <p:nvSpPr>
          <p:cNvPr id="4" name="Slide Number Placeholder 3"/>
          <p:cNvSpPr>
            <a:spLocks noGrp="1"/>
          </p:cNvSpPr>
          <p:nvPr>
            <p:ph type="sldNum" sz="quarter" idx="10"/>
          </p:nvPr>
        </p:nvSpPr>
        <p:spPr>
          <a:xfrm>
            <a:off x="3936768" y="8772668"/>
            <a:ext cx="3011699" cy="461804"/>
          </a:xfrm>
          <a:prstGeom prst="rect">
            <a:avLst/>
          </a:prstGeom>
        </p:spPr>
        <p:txBody>
          <a:bodyPr lIns="92492" tIns="46246" rIns="92492" bIns="46246"/>
          <a:lstStyle/>
          <a:p>
            <a:fld id="{5863F4B3-F091-9E4E-B1EC-913A636E9874}" type="slidenum">
              <a:rPr lang="en-US" smtClean="0"/>
              <a:pPr/>
              <a:t>41</a:t>
            </a:fld>
            <a:endParaRPr lang="en-US"/>
          </a:p>
        </p:txBody>
      </p:sp>
    </p:spTree>
    <p:extLst>
      <p:ext uri="{BB962C8B-B14F-4D97-AF65-F5344CB8AC3E}">
        <p14:creationId xmlns:p14="http://schemas.microsoft.com/office/powerpoint/2010/main" val="29764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462458">
              <a:defRPr/>
            </a:pPr>
            <a:r>
              <a:rPr lang="en" dirty="0" smtClean="0"/>
              <a:t>LYNNE </a:t>
            </a:r>
            <a:r>
              <a:rPr lang="en-US" dirty="0" smtClean="0"/>
              <a:t>This screen is depicting the </a:t>
            </a:r>
            <a:r>
              <a:rPr lang="en-US" dirty="0" err="1" smtClean="0"/>
              <a:t>DuraCloud</a:t>
            </a:r>
            <a:r>
              <a:rPr lang="en-US" dirty="0" smtClean="0"/>
              <a:t> synchronization</a:t>
            </a:r>
            <a:r>
              <a:rPr lang="en-US" baseline="0" dirty="0" smtClean="0"/>
              <a:t> tool in the process of uploading content to </a:t>
            </a:r>
            <a:r>
              <a:rPr lang="en-US" baseline="0" dirty="0" err="1" smtClean="0"/>
              <a:t>DuraCloud</a:t>
            </a:r>
            <a:r>
              <a:rPr lang="en-US" baseline="0" dirty="0" smtClean="0"/>
              <a:t>. In the right hand side of the screen you can see the individual files that are actively being transferred “synced” to </a:t>
            </a:r>
            <a:r>
              <a:rPr lang="en-US" baseline="0" dirty="0" err="1" smtClean="0"/>
              <a:t>DuraCloud</a:t>
            </a:r>
            <a:r>
              <a:rPr lang="en-US" baseline="0" dirty="0" smtClean="0"/>
              <a:t>, the most recent uploads are listed below that, and the remaining files left to upload in the “queue” are listed on the bottom of the screen.</a:t>
            </a:r>
            <a:endParaRPr lang="en-US" dirty="0" smtClean="0"/>
          </a:p>
          <a:p>
            <a:endParaRPr lang="en-US" dirty="0"/>
          </a:p>
        </p:txBody>
      </p:sp>
      <p:sp>
        <p:nvSpPr>
          <p:cNvPr id="4" name="Slide Number Placeholder 3"/>
          <p:cNvSpPr>
            <a:spLocks noGrp="1"/>
          </p:cNvSpPr>
          <p:nvPr>
            <p:ph type="sldNum" sz="quarter" idx="10"/>
          </p:nvPr>
        </p:nvSpPr>
        <p:spPr>
          <a:xfrm>
            <a:off x="3936768" y="8772668"/>
            <a:ext cx="3011699" cy="461804"/>
          </a:xfrm>
          <a:prstGeom prst="rect">
            <a:avLst/>
          </a:prstGeom>
        </p:spPr>
        <p:txBody>
          <a:bodyPr lIns="92492" tIns="46246" rIns="92492" bIns="46246"/>
          <a:lstStyle/>
          <a:p>
            <a:fld id="{5863F4B3-F091-9E4E-B1EC-913A636E9874}" type="slidenum">
              <a:rPr lang="en-US" smtClean="0"/>
              <a:pPr/>
              <a:t>42</a:t>
            </a:fld>
            <a:endParaRPr lang="en-US"/>
          </a:p>
        </p:txBody>
      </p:sp>
    </p:spTree>
    <p:extLst>
      <p:ext uri="{BB962C8B-B14F-4D97-AF65-F5344CB8AC3E}">
        <p14:creationId xmlns:p14="http://schemas.microsoft.com/office/powerpoint/2010/main" val="3842428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462458">
              <a:defRPr/>
            </a:pPr>
            <a:r>
              <a:rPr lang="en" dirty="0" smtClean="0"/>
              <a:t>LYNNE </a:t>
            </a:r>
            <a:r>
              <a:rPr lang="en-US" dirty="0" smtClean="0"/>
              <a:t>This screen is depicting the </a:t>
            </a:r>
            <a:r>
              <a:rPr lang="en-US" dirty="0" err="1" smtClean="0"/>
              <a:t>DuraCloud</a:t>
            </a:r>
            <a:r>
              <a:rPr lang="en-US" dirty="0" smtClean="0"/>
              <a:t> web interface. On the left is the “Spaces” column (spaces are </a:t>
            </a:r>
            <a:r>
              <a:rPr lang="en-US" dirty="0" err="1" smtClean="0"/>
              <a:t>DuraCloud</a:t>
            </a:r>
            <a:r>
              <a:rPr lang="en-US" dirty="0" smtClean="0"/>
              <a:t> storage containers).</a:t>
            </a:r>
            <a:r>
              <a:rPr lang="en-US" baseline="0" dirty="0" smtClean="0"/>
              <a:t> In the center is the “Content Items” column that lists the content stored in the space that is selected. On the right is the “Detail” column that will show the detailed information for what you’ve selected. In this case it shows the details for the “</a:t>
            </a:r>
            <a:r>
              <a:rPr lang="en-US" baseline="0" dirty="0" err="1" smtClean="0"/>
              <a:t>carissa</a:t>
            </a:r>
            <a:r>
              <a:rPr lang="en-US" baseline="0" dirty="0" smtClean="0"/>
              <a:t>-images” space that is selected (highlighted in dark gray and checked). Space details captured include: total number of items stored, data the space was created, date the last health check was run over all content (as well as a link to download the health report), and history of content additions to the space over time. Additionally, this screen depicts the various storage providers that are available with this </a:t>
            </a:r>
            <a:r>
              <a:rPr lang="en-US" baseline="0" dirty="0" err="1" smtClean="0"/>
              <a:t>DuraCloud</a:t>
            </a:r>
            <a:r>
              <a:rPr lang="en-US" baseline="0" dirty="0" smtClean="0"/>
              <a:t> account. You can navigate to the various storage providers by simply hovering over the blue provider box and clicking on the </a:t>
            </a:r>
            <a:r>
              <a:rPr lang="en-US" baseline="0" dirty="0" err="1" smtClean="0"/>
              <a:t>sotrage</a:t>
            </a:r>
            <a:r>
              <a:rPr lang="en-US" baseline="0" dirty="0" smtClean="0"/>
              <a:t> provider name. The </a:t>
            </a:r>
            <a:r>
              <a:rPr lang="en-US" baseline="0" dirty="0" err="1" smtClean="0"/>
              <a:t>DuraCloud</a:t>
            </a:r>
            <a:r>
              <a:rPr lang="en-US" baseline="0" dirty="0" smtClean="0"/>
              <a:t> interface will update to show the content stored in the chosen storage provider. Note that the </a:t>
            </a:r>
            <a:r>
              <a:rPr lang="en-US" baseline="0" dirty="0" err="1" smtClean="0"/>
              <a:t>DuraCloud</a:t>
            </a:r>
            <a:r>
              <a:rPr lang="en-US" baseline="0" dirty="0" smtClean="0"/>
              <a:t> interface for all providers looks/functions exactly the same. The options for cloud storage providers within </a:t>
            </a:r>
            <a:r>
              <a:rPr lang="en-US" baseline="0" dirty="0" err="1" smtClean="0"/>
              <a:t>DuraCloud</a:t>
            </a:r>
            <a:r>
              <a:rPr lang="en-US" baseline="0" dirty="0" smtClean="0"/>
              <a:t> are: Amazon S3, San Diego Supercomputer Center cloud storage, Rackspace </a:t>
            </a:r>
            <a:r>
              <a:rPr lang="en-US" baseline="0" dirty="0" err="1" smtClean="0"/>
              <a:t>Cloudfiles</a:t>
            </a:r>
            <a:r>
              <a:rPr lang="en-US" baseline="0" dirty="0" smtClean="0"/>
              <a:t>, and Amazon Glacier.</a:t>
            </a:r>
            <a:endParaRPr lang="en-US" dirty="0"/>
          </a:p>
        </p:txBody>
      </p:sp>
      <p:sp>
        <p:nvSpPr>
          <p:cNvPr id="4" name="Slide Number Placeholder 3"/>
          <p:cNvSpPr>
            <a:spLocks noGrp="1"/>
          </p:cNvSpPr>
          <p:nvPr>
            <p:ph type="sldNum" sz="quarter" idx="10"/>
          </p:nvPr>
        </p:nvSpPr>
        <p:spPr>
          <a:xfrm>
            <a:off x="3936768" y="8772668"/>
            <a:ext cx="3011699" cy="461804"/>
          </a:xfrm>
          <a:prstGeom prst="rect">
            <a:avLst/>
          </a:prstGeom>
        </p:spPr>
        <p:txBody>
          <a:bodyPr lIns="92492" tIns="46246" rIns="92492" bIns="46246"/>
          <a:lstStyle/>
          <a:p>
            <a:fld id="{5863F4B3-F091-9E4E-B1EC-913A636E9874}" type="slidenum">
              <a:rPr lang="en-US" smtClean="0"/>
              <a:pPr/>
              <a:t>43</a:t>
            </a:fld>
            <a:endParaRPr lang="en-US"/>
          </a:p>
        </p:txBody>
      </p:sp>
    </p:spTree>
    <p:extLst>
      <p:ext uri="{BB962C8B-B14F-4D97-AF65-F5344CB8AC3E}">
        <p14:creationId xmlns:p14="http://schemas.microsoft.com/office/powerpoint/2010/main" val="1346700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462458">
              <a:defRPr/>
            </a:pPr>
            <a:r>
              <a:rPr lang="en" dirty="0" smtClean="0"/>
              <a:t>LYNNE </a:t>
            </a:r>
            <a:r>
              <a:rPr lang="en-US" dirty="0" smtClean="0"/>
              <a:t>This screen is depicting the </a:t>
            </a:r>
            <a:r>
              <a:rPr lang="en-US" dirty="0" err="1" smtClean="0"/>
              <a:t>DuraCloud</a:t>
            </a:r>
            <a:r>
              <a:rPr lang="en-US" dirty="0" smtClean="0"/>
              <a:t> web interface. </a:t>
            </a:r>
            <a:r>
              <a:rPr lang="en-US" baseline="0" dirty="0" smtClean="0"/>
              <a:t>In this screen, the details for the “</a:t>
            </a:r>
            <a:r>
              <a:rPr lang="en-US" baseline="0" dirty="0" err="1" smtClean="0"/>
              <a:t>Boston_Terriers</a:t>
            </a:r>
            <a:r>
              <a:rPr lang="en-US" baseline="0" dirty="0" smtClean="0"/>
              <a:t>/</a:t>
            </a:r>
            <a:r>
              <a:rPr lang="en-US" baseline="0" dirty="0" err="1" smtClean="0"/>
              <a:t>bucketofpups.jpg</a:t>
            </a:r>
            <a:r>
              <a:rPr lang="en-US" baseline="0" dirty="0" smtClean="0"/>
              <a:t>” image that is selected (highlighted in dark gray and checked) are presented in the details column on the right. Content item details captured include: space where the item is stored, the item’s size, the item’s MD5 checksum value that </a:t>
            </a:r>
            <a:r>
              <a:rPr lang="en-US" baseline="0" dirty="0" err="1" smtClean="0"/>
              <a:t>DuraCloud</a:t>
            </a:r>
            <a:r>
              <a:rPr lang="en-US" baseline="0" dirty="0" smtClean="0"/>
              <a:t> calculated upon initial upload, the user who created/uploaded the content item, and the MAC time information for the item that was provided by the local file system upon first upload (MAC = modified, access, and change times for the file). Additionally, users can edit the mime type associated with the file, create a copy of the content item to store elsewhere in </a:t>
            </a:r>
            <a:r>
              <a:rPr lang="en-US" baseline="0" dirty="0" err="1" smtClean="0"/>
              <a:t>DuraCloud</a:t>
            </a:r>
            <a:r>
              <a:rPr lang="en-US" baseline="0" dirty="0" smtClean="0"/>
              <a:t>, download the content item, view the content item within the browser (if it’s an image file type), or delete the content item from </a:t>
            </a:r>
            <a:r>
              <a:rPr lang="en-US" baseline="0" dirty="0" err="1" smtClean="0"/>
              <a:t>DuraCloud</a:t>
            </a:r>
            <a:r>
              <a:rPr lang="en-US" baseline="0" dirty="0" smtClean="0"/>
              <a:t> entirely (this is a multi-verification step process).</a:t>
            </a:r>
            <a:endParaRPr lang="en-US" dirty="0" smtClean="0"/>
          </a:p>
        </p:txBody>
      </p:sp>
      <p:sp>
        <p:nvSpPr>
          <p:cNvPr id="4" name="Slide Number Placeholder 3"/>
          <p:cNvSpPr>
            <a:spLocks noGrp="1"/>
          </p:cNvSpPr>
          <p:nvPr>
            <p:ph type="sldNum" sz="quarter" idx="10"/>
          </p:nvPr>
        </p:nvSpPr>
        <p:spPr>
          <a:xfrm>
            <a:off x="3936768" y="8772668"/>
            <a:ext cx="3011699" cy="461804"/>
          </a:xfrm>
          <a:prstGeom prst="rect">
            <a:avLst/>
          </a:prstGeom>
        </p:spPr>
        <p:txBody>
          <a:bodyPr lIns="92492" tIns="46246" rIns="92492" bIns="46246"/>
          <a:lstStyle/>
          <a:p>
            <a:fld id="{5863F4B3-F091-9E4E-B1EC-913A636E9874}" type="slidenum">
              <a:rPr lang="en-US" smtClean="0"/>
              <a:pPr/>
              <a:t>44</a:t>
            </a:fld>
            <a:endParaRPr lang="en-US"/>
          </a:p>
        </p:txBody>
      </p:sp>
    </p:spTree>
    <p:extLst>
      <p:ext uri="{BB962C8B-B14F-4D97-AF65-F5344CB8AC3E}">
        <p14:creationId xmlns:p14="http://schemas.microsoft.com/office/powerpoint/2010/main" val="4151677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t>LYNNE</a:t>
            </a:r>
            <a:endParaRPr lang="en-US" dirty="0"/>
          </a:p>
        </p:txBody>
      </p:sp>
    </p:spTree>
    <p:extLst>
      <p:ext uri="{BB962C8B-B14F-4D97-AF65-F5344CB8AC3E}">
        <p14:creationId xmlns:p14="http://schemas.microsoft.com/office/powerpoint/2010/main" val="3953853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LYNNE  </a:t>
            </a:r>
            <a:r>
              <a:rPr lang="en" sz="1100" dirty="0" smtClean="0"/>
              <a:t>Bagger + bad file name = failed on ingest to MA</a:t>
            </a:r>
          </a:p>
          <a:p>
            <a:r>
              <a:rPr lang="en-US" dirty="0" smtClean="0"/>
              <a:t>We are creating</a:t>
            </a:r>
            <a:r>
              <a:rPr lang="en-US" baseline="0" dirty="0" smtClean="0"/>
              <a:t> the legal framework and business model for institutions wanting to band together to join as a Collaborative Membership!!</a:t>
            </a:r>
          </a:p>
          <a:p>
            <a:r>
              <a:rPr lang="en-US" dirty="0" smtClean="0"/>
              <a:t>This is the model we</a:t>
            </a:r>
            <a:r>
              <a:rPr lang="en-US" baseline="0" dirty="0" smtClean="0"/>
              <a:t> tested…there are other options out there for membership (standalone memberships) screen shot of pricing </a:t>
            </a:r>
            <a:r>
              <a:rPr lang="en-US" sz="1100" kern="1200" dirty="0" smtClean="0">
                <a:solidFill>
                  <a:schemeClr val="tx1"/>
                </a:solidFill>
                <a:effectLst/>
                <a:latin typeface="+mn-lt"/>
                <a:ea typeface="+mn-ea"/>
                <a:cs typeface="+mn-cs"/>
              </a:rPr>
              <a:t>One point about what we tested (collaborative) might mention that standalone and PLN  versions require commitment to becoming host/server for a node.</a:t>
            </a: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 dirty="0" smtClean="0"/>
              <a:t>LYNNE</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smtClean="0"/>
              <a:t>DANIELLE</a:t>
            </a:r>
            <a:endParaRPr lang="en-US" dirty="0"/>
          </a:p>
        </p:txBody>
      </p:sp>
    </p:spTree>
    <p:extLst>
      <p:ext uri="{BB962C8B-B14F-4D97-AF65-F5344CB8AC3E}">
        <p14:creationId xmlns:p14="http://schemas.microsoft.com/office/powerpoint/2010/main" val="3462004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buNone/>
            </a:pPr>
            <a:r>
              <a:rPr lang="en" dirty="0" smtClean="0"/>
              <a:t>JAIME Do we want to</a:t>
            </a:r>
            <a:r>
              <a:rPr lang="en" baseline="0" dirty="0" smtClean="0"/>
              <a:t> note that this is not a replacement for an institutional repository? Or is it?</a:t>
            </a:r>
          </a:p>
          <a:p>
            <a:pPr>
              <a:buNone/>
            </a:pPr>
            <a:r>
              <a:rPr lang="en" baseline="0" dirty="0" smtClean="0"/>
              <a:t>Insert pricing as soona s publicly avaialbe</a:t>
            </a: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JEFF, then the rest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the end of this slide, have attendees introduce themselves: Name, position, and institution ONLY</a:t>
            </a:r>
            <a:endParaRPr lang="en-US" b="1" dirty="0"/>
          </a:p>
        </p:txBody>
      </p:sp>
    </p:spTree>
    <p:extLst>
      <p:ext uri="{BB962C8B-B14F-4D97-AF65-F5344CB8AC3E}">
        <p14:creationId xmlns:p14="http://schemas.microsoft.com/office/powerpoint/2010/main" val="1983522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endParaRPr lang="en-US" dirty="0"/>
          </a:p>
        </p:txBody>
      </p:sp>
    </p:spTree>
    <p:extLst>
      <p:ext uri="{BB962C8B-B14F-4D97-AF65-F5344CB8AC3E}">
        <p14:creationId xmlns:p14="http://schemas.microsoft.com/office/powerpoint/2010/main" val="1028932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endParaRPr lang="en-US" dirty="0"/>
          </a:p>
        </p:txBody>
      </p:sp>
    </p:spTree>
    <p:extLst>
      <p:ext uri="{BB962C8B-B14F-4D97-AF65-F5344CB8AC3E}">
        <p14:creationId xmlns:p14="http://schemas.microsoft.com/office/powerpoint/2010/main" val="3928811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endParaRPr lang="en-US" dirty="0"/>
          </a:p>
        </p:txBody>
      </p:sp>
    </p:spTree>
    <p:extLst>
      <p:ext uri="{BB962C8B-B14F-4D97-AF65-F5344CB8AC3E}">
        <p14:creationId xmlns:p14="http://schemas.microsoft.com/office/powerpoint/2010/main" val="18561796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 If</a:t>
            </a:r>
            <a:r>
              <a:rPr lang="en-US" baseline="0" dirty="0" smtClean="0"/>
              <a:t> there is an error during the Ingest, the system will notify you and show an error message. You can view messages on the far right column. </a:t>
            </a:r>
            <a:endParaRPr lang="en-US" dirty="0"/>
          </a:p>
        </p:txBody>
      </p:sp>
    </p:spTree>
    <p:extLst>
      <p:ext uri="{BB962C8B-B14F-4D97-AF65-F5344CB8AC3E}">
        <p14:creationId xmlns:p14="http://schemas.microsoft.com/office/powerpoint/2010/main" val="15766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JAIME Preservation Plan details – deciding what to put</a:t>
            </a:r>
            <a:r>
              <a:rPr lang="en-US" baseline="0" dirty="0" smtClean="0"/>
              <a:t> in the AIP. </a:t>
            </a:r>
          </a:p>
          <a:p>
            <a:pPr marL="171450" indent="-171450">
              <a:buFontTx/>
              <a:buChar char="-"/>
            </a:pPr>
            <a:r>
              <a:rPr lang="en-US" baseline="0" dirty="0" smtClean="0"/>
              <a:t>Identify what is most at risk</a:t>
            </a:r>
          </a:p>
          <a:p>
            <a:pPr marL="171450" indent="-171450">
              <a:buFontTx/>
              <a:buChar char="-"/>
            </a:pPr>
            <a:r>
              <a:rPr lang="en-US" baseline="0" dirty="0" smtClean="0"/>
              <a:t>Migrate files to a preservation-friendly format.</a:t>
            </a:r>
            <a:endParaRPr lang="en-US" dirty="0"/>
          </a:p>
        </p:txBody>
      </p:sp>
    </p:spTree>
    <p:extLst>
      <p:ext uri="{BB962C8B-B14F-4D97-AF65-F5344CB8AC3E}">
        <p14:creationId xmlns:p14="http://schemas.microsoft.com/office/powerpoint/2010/main" val="4991400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JAIME PRESERVATION</a:t>
            </a:r>
          </a:p>
          <a:p>
            <a:r>
              <a:rPr lang="en-US" dirty="0" smtClean="0"/>
              <a:t>Migrate</a:t>
            </a:r>
            <a:r>
              <a:rPr lang="en-US" baseline="0" dirty="0" smtClean="0"/>
              <a:t> to AIP in Progress</a:t>
            </a:r>
            <a:endParaRPr lang="en-US" dirty="0"/>
          </a:p>
        </p:txBody>
      </p:sp>
    </p:spTree>
    <p:extLst>
      <p:ext uri="{BB962C8B-B14F-4D97-AF65-F5344CB8AC3E}">
        <p14:creationId xmlns:p14="http://schemas.microsoft.com/office/powerpoint/2010/main" val="11453491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JAIME PRESERVATION</a:t>
            </a:r>
          </a:p>
          <a:p>
            <a:r>
              <a:rPr lang="en-US" dirty="0" smtClean="0"/>
              <a:t>Storing to the AIP</a:t>
            </a:r>
            <a:r>
              <a:rPr lang="en-US" baseline="0" dirty="0" smtClean="0"/>
              <a:t> successful!</a:t>
            </a:r>
            <a:endParaRPr lang="en-US" dirty="0"/>
          </a:p>
        </p:txBody>
      </p:sp>
    </p:spTree>
    <p:extLst>
      <p:ext uri="{BB962C8B-B14F-4D97-AF65-F5344CB8AC3E}">
        <p14:creationId xmlns:p14="http://schemas.microsoft.com/office/powerpoint/2010/main" val="28174487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JAIME</a:t>
            </a:r>
            <a:endParaRPr lang="en-US" dirty="0"/>
          </a:p>
        </p:txBody>
      </p:sp>
    </p:spTree>
    <p:extLst>
      <p:ext uri="{BB962C8B-B14F-4D97-AF65-F5344CB8AC3E}">
        <p14:creationId xmlns:p14="http://schemas.microsoft.com/office/powerpoint/2010/main" val="28015524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 Access view – you can actually SEE what was migrated!! You can also migrate and download documents to create access copies.</a:t>
            </a:r>
            <a:endParaRPr lang="en-US" dirty="0"/>
          </a:p>
        </p:txBody>
      </p:sp>
    </p:spTree>
    <p:extLst>
      <p:ext uri="{BB962C8B-B14F-4D97-AF65-F5344CB8AC3E}">
        <p14:creationId xmlns:p14="http://schemas.microsoft.com/office/powerpoint/2010/main" val="33039896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 Access interface</a:t>
            </a:r>
            <a:endParaRPr lang="en-US" dirty="0"/>
          </a:p>
        </p:txBody>
      </p:sp>
    </p:spTree>
    <p:extLst>
      <p:ext uri="{BB962C8B-B14F-4D97-AF65-F5344CB8AC3E}">
        <p14:creationId xmlns:p14="http://schemas.microsoft.com/office/powerpoint/2010/main" val="251921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 then the rest of us</a:t>
            </a:r>
          </a:p>
          <a:p>
            <a:r>
              <a:rPr lang="en-US" sz="1100" kern="1200" dirty="0" smtClean="0">
                <a:solidFill>
                  <a:schemeClr val="tx1"/>
                </a:solidFill>
                <a:effectLst/>
                <a:latin typeface="+mn-lt"/>
                <a:ea typeface="+mn-ea"/>
                <a:cs typeface="+mn-cs"/>
              </a:rPr>
              <a:t>We still assign the Levels handout in advance, say our brief levels, turn them out into groups to start a discussion and get them familiar with each other, and then report out by show of hands?</a:t>
            </a:r>
            <a:endParaRPr lang="en-US" dirty="0" smtClean="0"/>
          </a:p>
          <a:p>
            <a:endParaRPr lang="en-US" dirty="0"/>
          </a:p>
        </p:txBody>
      </p:sp>
    </p:spTree>
    <p:extLst>
      <p:ext uri="{BB962C8B-B14F-4D97-AF65-F5344CB8AC3E}">
        <p14:creationId xmlns:p14="http://schemas.microsoft.com/office/powerpoint/2010/main" val="41963978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endParaRPr lang="en-US" dirty="0"/>
          </a:p>
        </p:txBody>
      </p:sp>
    </p:spTree>
    <p:extLst>
      <p:ext uri="{BB962C8B-B14F-4D97-AF65-F5344CB8AC3E}">
        <p14:creationId xmlns:p14="http://schemas.microsoft.com/office/powerpoint/2010/main" val="18969116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JEFF</a:t>
            </a:r>
          </a:p>
          <a:p>
            <a:r>
              <a:rPr lang="en-US" dirty="0" smtClean="0"/>
              <a:t>Stores a preservation</a:t>
            </a:r>
            <a:r>
              <a:rPr lang="en-US" baseline="0" dirty="0" smtClean="0"/>
              <a:t> copy of the uploaded materials on 2 different continents</a:t>
            </a:r>
            <a:endParaRPr lang="en-US" dirty="0" smtClean="0"/>
          </a:p>
          <a:p>
            <a:r>
              <a:rPr lang="en-US" dirty="0" smtClean="0"/>
              <a:t>We have a tutorial for how</a:t>
            </a:r>
            <a:r>
              <a:rPr lang="en-US" baseline="0" dirty="0" smtClean="0"/>
              <a:t> to do this !!!!</a:t>
            </a: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endParaRPr lang="en-US" dirty="0"/>
          </a:p>
        </p:txBody>
      </p:sp>
    </p:spTree>
    <p:extLst>
      <p:ext uri="{BB962C8B-B14F-4D97-AF65-F5344CB8AC3E}">
        <p14:creationId xmlns:p14="http://schemas.microsoft.com/office/powerpoint/2010/main" val="9651428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DANIELLE Walk through opening </a:t>
            </a:r>
            <a:r>
              <a:rPr lang="en-US" dirty="0" err="1" smtClean="0"/>
              <a:t>DataAccessioner</a:t>
            </a:r>
            <a:r>
              <a:rPr lang="en-US" dirty="0" smtClean="0"/>
              <a:t> </a:t>
            </a:r>
            <a:r>
              <a:rPr lang="en-US" dirty="0" smtClean="0">
                <a:sym typeface="Wingdings" panose="05000000000000000000" pitchFamily="2" charset="2"/>
              </a:rPr>
              <a:t> </a:t>
            </a:r>
            <a:r>
              <a:rPr lang="en-US" dirty="0" smtClean="0"/>
              <a:t>DataAccessioner.jar</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 Walk through opening </a:t>
            </a:r>
            <a:r>
              <a:rPr lang="en-US" dirty="0" err="1" smtClean="0"/>
              <a:t>DataAccessioner</a:t>
            </a:r>
            <a:r>
              <a:rPr lang="en-US" dirty="0" smtClean="0"/>
              <a:t> </a:t>
            </a:r>
            <a:r>
              <a:rPr lang="en-US" dirty="0" smtClean="0">
                <a:sym typeface="Wingdings" panose="05000000000000000000" pitchFamily="2" charset="2"/>
              </a:rPr>
              <a:t> </a:t>
            </a:r>
            <a:r>
              <a:rPr lang="en-US" dirty="0" smtClean="0"/>
              <a:t>DataAccessioner.jar</a:t>
            </a:r>
          </a:p>
          <a:p>
            <a:endParaRPr lang="en-US" dirty="0" smtClean="0"/>
          </a:p>
          <a:p>
            <a:r>
              <a:rPr lang="en-US" dirty="0" smtClean="0"/>
              <a:t>Name this folder </a:t>
            </a:r>
            <a:r>
              <a:rPr lang="en-US" dirty="0" err="1" smtClean="0"/>
              <a:t>NewAccessions</a:t>
            </a:r>
            <a:endParaRPr lang="en-US" dirty="0"/>
          </a:p>
        </p:txBody>
      </p:sp>
    </p:spTree>
    <p:extLst>
      <p:ext uri="{BB962C8B-B14F-4D97-AF65-F5344CB8AC3E}">
        <p14:creationId xmlns:p14="http://schemas.microsoft.com/office/powerpoint/2010/main" val="41488618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endParaRPr lang="en-US" dirty="0"/>
          </a:p>
        </p:txBody>
      </p:sp>
    </p:spTree>
    <p:extLst>
      <p:ext uri="{BB962C8B-B14F-4D97-AF65-F5344CB8AC3E}">
        <p14:creationId xmlns:p14="http://schemas.microsoft.com/office/powerpoint/2010/main" val="258868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DANIELLE </a:t>
            </a:r>
            <a:r>
              <a:rPr lang="en-US" sz="1100" dirty="0" smtClean="0"/>
              <a:t>mention you can copy this in from the “basic” accession file created earlier.</a:t>
            </a:r>
            <a:endParaRPr lang="en-US" dirty="0" smtClean="0"/>
          </a:p>
          <a:p>
            <a:pPr algn="just"/>
            <a:endParaRPr lang="en-US" dirty="0"/>
          </a:p>
        </p:txBody>
      </p:sp>
    </p:spTree>
    <p:extLst>
      <p:ext uri="{BB962C8B-B14F-4D97-AF65-F5344CB8AC3E}">
        <p14:creationId xmlns:p14="http://schemas.microsoft.com/office/powerpoint/2010/main" val="39990083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endParaRPr lang="en-US" dirty="0"/>
          </a:p>
        </p:txBody>
      </p:sp>
    </p:spTree>
    <p:extLst>
      <p:ext uri="{BB962C8B-B14F-4D97-AF65-F5344CB8AC3E}">
        <p14:creationId xmlns:p14="http://schemas.microsoft.com/office/powerpoint/2010/main" val="19394176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smtClean="0"/>
              <a:t>DANIELLE</a:t>
            </a:r>
            <a:endParaRPr lang="en-US" dirty="0"/>
          </a:p>
        </p:txBody>
      </p:sp>
    </p:spTree>
    <p:extLst>
      <p:ext uri="{BB962C8B-B14F-4D97-AF65-F5344CB8AC3E}">
        <p14:creationId xmlns:p14="http://schemas.microsoft.com/office/powerpoint/2010/main" val="2336016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JEFF Mention that this is version</a:t>
            </a:r>
            <a:r>
              <a:rPr lang="en-US" baseline="0" dirty="0" smtClean="0"/>
              <a:t> 1…work in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Meg’s note: make clear interested in the “bulk” of capabilities—will be shorter discussion if we ask people to just state Level 1, 2, 3, or 4 rather than everyone sharing details on which specific cells they can do.</a:t>
            </a:r>
            <a:endParaRPr lang="en-US" b="1" dirty="0" smtClean="0"/>
          </a:p>
          <a:p>
            <a:endParaRPr b="1"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DANIELLE</a:t>
            </a:r>
            <a:endParaRPr lang="en-US" dirty="0"/>
          </a:p>
        </p:txBody>
      </p:sp>
    </p:spTree>
    <p:extLst>
      <p:ext uri="{BB962C8B-B14F-4D97-AF65-F5344CB8AC3E}">
        <p14:creationId xmlns:p14="http://schemas.microsoft.com/office/powerpoint/2010/main" val="33307230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DANIELLE </a:t>
            </a:r>
            <a:r>
              <a:rPr lang="en-US" b="1" dirty="0" smtClean="0"/>
              <a:t>I WONDER IF WE</a:t>
            </a:r>
            <a:r>
              <a:rPr lang="en-US" b="1" baseline="0" dirty="0" smtClean="0"/>
              <a:t> SHOULD HAVE A SHORTENED VERSION OF THE TOWARDS A POLICY TALK HERE INSTEAD, AND THEN SPEND THE TIME AFTER THE ACTION PLAN DISCUSSING THE POTENTIAL SOLUTION MODELS WE HAVE CREATED FOR THE WHITE PAPER</a:t>
            </a:r>
            <a:endParaRPr b="1"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JEFF </a:t>
            </a:r>
            <a:r>
              <a:rPr lang="en-US" dirty="0" smtClean="0">
                <a:effectLst/>
              </a:rPr>
              <a:t>A fully implemented and viable preservation program addresses organizational issues, technological concerns, and funding questions, balancing them like a three-legged stool.</a:t>
            </a:r>
          </a:p>
          <a:p>
            <a:r>
              <a:rPr lang="en-US" b="1" dirty="0" smtClean="0">
                <a:effectLst/>
              </a:rPr>
              <a:t>Organizational Infrastructure</a:t>
            </a:r>
            <a:r>
              <a:rPr lang="en-US" dirty="0" smtClean="0">
                <a:effectLst/>
              </a:rPr>
              <a:t> includes the policies, procedures, practices, people—the elements that any programmatic area needs to thrive, but specialized to address digital preservation requirements. It addresses this key development question:</a:t>
            </a:r>
          </a:p>
          <a:p>
            <a:r>
              <a:rPr lang="en-US" b="1" i="1" dirty="0" smtClean="0">
                <a:effectLst/>
              </a:rPr>
              <a:t>What</a:t>
            </a:r>
            <a:r>
              <a:rPr lang="en-US" dirty="0" smtClean="0">
                <a:effectLst/>
              </a:rPr>
              <a:t> are the requirements and parameters for the organization's digital preservation program?</a:t>
            </a:r>
          </a:p>
          <a:p>
            <a:r>
              <a:rPr lang="en-US" sz="1100" b="1" kern="1200" dirty="0" smtClean="0">
                <a:solidFill>
                  <a:schemeClr val="tx1"/>
                </a:solidFill>
                <a:effectLst/>
                <a:latin typeface="+mn-lt"/>
                <a:ea typeface="+mn-ea"/>
                <a:cs typeface="+mn-cs"/>
              </a:rPr>
              <a:t>0101</a:t>
            </a:r>
            <a:r>
              <a:rPr lang="en-US" dirty="0" smtClean="0">
                <a:effectLst/>
              </a:rPr>
              <a:t> </a:t>
            </a:r>
            <a:r>
              <a:rPr lang="en-US" b="1" dirty="0" smtClean="0">
                <a:effectLst/>
              </a:rPr>
              <a:t>Technological Infrastructure</a:t>
            </a:r>
            <a:r>
              <a:rPr lang="en-US" dirty="0" smtClean="0">
                <a:effectLst/>
              </a:rPr>
              <a:t> consists of the requisite equipment, software, hardware, a secure environment, and skills to establish and maintain the digital preservation program. It anticipates and responds wisely to changing technology. It addresses this key development question:</a:t>
            </a:r>
          </a:p>
          <a:p>
            <a:r>
              <a:rPr lang="en-US" b="1" i="1" dirty="0" smtClean="0">
                <a:effectLst/>
              </a:rPr>
              <a:t>How</a:t>
            </a:r>
            <a:r>
              <a:rPr lang="en-US" dirty="0" smtClean="0">
                <a:effectLst/>
              </a:rPr>
              <a:t> will the organization meet defined digital preservation requirements?</a:t>
            </a:r>
          </a:p>
          <a:p>
            <a:r>
              <a:rPr lang="en-US" sz="1100" b="1" kern="1200" dirty="0" smtClean="0">
                <a:solidFill>
                  <a:schemeClr val="tx1"/>
                </a:solidFill>
                <a:effectLst/>
                <a:latin typeface="+mn-lt"/>
                <a:ea typeface="+mn-ea"/>
                <a:cs typeface="+mn-cs"/>
              </a:rPr>
              <a:t>$$$$</a:t>
            </a:r>
            <a:r>
              <a:rPr lang="en-US" dirty="0" smtClean="0">
                <a:effectLst/>
              </a:rPr>
              <a:t> </a:t>
            </a:r>
            <a:r>
              <a:rPr lang="en-US" b="1" dirty="0" smtClean="0">
                <a:effectLst/>
              </a:rPr>
              <a:t>Resources Framework </a:t>
            </a:r>
            <a:r>
              <a:rPr lang="en-US" dirty="0" smtClean="0">
                <a:effectLst/>
              </a:rPr>
              <a:t>addresses the requisite startup, ongoing, and contingency funding to enable and sustain the digital preservation program. It addresses this key development question:</a:t>
            </a:r>
          </a:p>
          <a:p>
            <a:r>
              <a:rPr lang="en-US" b="1" i="1" dirty="0" smtClean="0">
                <a:effectLst/>
              </a:rPr>
              <a:t>What</a:t>
            </a:r>
            <a:r>
              <a:rPr lang="en-US" dirty="0" smtClean="0">
                <a:effectLst/>
              </a:rPr>
              <a:t> resources will it take to develop and maintain the organization’s digital preservation program?</a:t>
            </a:r>
          </a:p>
          <a:p>
            <a:endParaRPr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PATRICE</a:t>
            </a:r>
            <a:endParaRPr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JEFF Give them a</a:t>
            </a:r>
            <a:r>
              <a:rPr lang="en-US" baseline="0" dirty="0" smtClean="0"/>
              <a:t> couple of minutes to brainstorm some on their own (or in small groups based on institution type…)</a:t>
            </a:r>
          </a:p>
          <a:p>
            <a:r>
              <a:rPr lang="en-US" baseline="0" dirty="0" smtClean="0"/>
              <a:t>Start white-boarding the roles.</a:t>
            </a:r>
            <a:endParaRP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 dirty="0" smtClean="0"/>
              <a:t>LYNNE :  </a:t>
            </a:r>
            <a:r>
              <a:rPr lang="en" dirty="0"/>
              <a:t>I can imagine that some people might not “already have a working relationship” with people in the roles listed.  </a:t>
            </a:r>
            <a:r>
              <a:rPr lang="en" b="1" dirty="0"/>
              <a:t>Maybe add this as a point for </a:t>
            </a:r>
            <a:r>
              <a:rPr lang="en" b="1" dirty="0" smtClean="0"/>
              <a:t>emphasis. </a:t>
            </a:r>
          </a:p>
          <a:p>
            <a:pPr marL="0" marR="0" lvl="1" indent="0" algn="l" defTabSz="914400" rtl="0" eaLnBrk="1" fontAlgn="auto" latinLnBrk="0" hangingPunct="1">
              <a:lnSpc>
                <a:spcPct val="100000"/>
              </a:lnSpc>
              <a:spcBef>
                <a:spcPts val="0"/>
              </a:spcBef>
              <a:spcAft>
                <a:spcPts val="0"/>
              </a:spcAft>
              <a:buClrTx/>
              <a:buSzTx/>
              <a:buFontTx/>
              <a:buNone/>
              <a:tabLst/>
              <a:defRPr/>
            </a:pPr>
            <a:r>
              <a:rPr lang="en" b="1" dirty="0" smtClean="0"/>
              <a:t>Think of it as moving even one square to the right on the NDSA Levels of Preservation grid </a:t>
            </a:r>
          </a:p>
          <a:p>
            <a:pPr>
              <a:buNone/>
            </a:pPr>
            <a:endParaRPr lang="en"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LYNNE</a:t>
            </a:r>
            <a:endParaRPr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b="1"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LYNNE Have them get out one pagers here!</a:t>
            </a:r>
            <a:endParaRPr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LYNNE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LYNNE</a:t>
            </a:r>
          </a:p>
          <a:p>
            <a:r>
              <a:rPr lang="en-US" dirty="0" smtClean="0"/>
              <a:t>Solution in Practice:</a:t>
            </a:r>
            <a:r>
              <a:rPr lang="en-US" baseline="0" dirty="0" smtClean="0"/>
              <a:t> Figure out what you have, start talking to people, build a team and eventually a policy!</a:t>
            </a:r>
          </a:p>
          <a:p>
            <a:endParaRPr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buNone/>
            </a:pPr>
            <a:r>
              <a:rPr lang="en-US" dirty="0" smtClean="0"/>
              <a:t>LYNNE</a:t>
            </a:r>
          </a:p>
          <a:p>
            <a:pPr>
              <a:buNone/>
            </a:pPr>
            <a:r>
              <a:rPr lang="en" dirty="0" smtClean="0"/>
              <a:t>J</a:t>
            </a:r>
            <a:r>
              <a:rPr lang="en-US" dirty="0" smtClean="0"/>
              <a:t>a</a:t>
            </a:r>
            <a:r>
              <a:rPr lang="en" dirty="0" smtClean="0"/>
              <a:t>ime: Identifying </a:t>
            </a:r>
            <a:r>
              <a:rPr lang="en" i="1" dirty="0" smtClean="0"/>
              <a:t>what</a:t>
            </a:r>
            <a:r>
              <a:rPr lang="en" i="0" baseline="0" dirty="0" smtClean="0"/>
              <a:t> is it risk (inventory), </a:t>
            </a:r>
            <a:r>
              <a:rPr lang="en" i="1" baseline="0" dirty="0" smtClean="0"/>
              <a:t>why</a:t>
            </a:r>
            <a:r>
              <a:rPr lang="en" i="0" baseline="0" dirty="0" smtClean="0"/>
              <a:t> it is at risk (one-pagers), and what the loss would mean to your institution will make an incredibly compelling case to your leaders (aka the holders of the checkbook!)</a:t>
            </a:r>
            <a:endParaRPr lang="en"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buNone/>
            </a:pPr>
            <a:r>
              <a:rPr lang="en" dirty="0" smtClean="0"/>
              <a:t>LYNNE</a:t>
            </a:r>
            <a:endParaRPr lang="en"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buNone/>
            </a:pPr>
            <a:r>
              <a:rPr lang="en" dirty="0" smtClean="0"/>
              <a:t>JAIME</a:t>
            </a:r>
            <a:endParaRPr lang="en"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endParaRPr lang="en-US" dirty="0"/>
          </a:p>
        </p:txBody>
      </p:sp>
    </p:spTree>
    <p:extLst>
      <p:ext uri="{BB962C8B-B14F-4D97-AF65-F5344CB8AC3E}">
        <p14:creationId xmlns:p14="http://schemas.microsoft.com/office/powerpoint/2010/main" val="42447997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lvl="0" rtl="0">
              <a:buNone/>
            </a:pPr>
            <a:r>
              <a:rPr lang="en" dirty="0" smtClean="0"/>
              <a:t>JEFF You </a:t>
            </a:r>
            <a:r>
              <a:rPr lang="en" dirty="0"/>
              <a:t>can have a lot of archivists and no one tech-savvy. That could be a problem</a:t>
            </a:r>
          </a:p>
          <a:p>
            <a:pPr>
              <a:buNone/>
            </a:pPr>
            <a:r>
              <a:rPr lang="en" dirty="0" smtClean="0"/>
              <a:t>Meg</a:t>
            </a:r>
            <a:r>
              <a:rPr lang="en" dirty="0"/>
              <a:t>:  maybe mention that Glacier is available as standalone dist storage and also a back-end option with X products that we tested?</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a:t>
            </a:r>
            <a:endParaRPr lang="en-US" dirty="0"/>
          </a:p>
        </p:txBody>
      </p:sp>
    </p:spTree>
    <p:extLst>
      <p:ext uri="{BB962C8B-B14F-4D97-AF65-F5344CB8AC3E}">
        <p14:creationId xmlns:p14="http://schemas.microsoft.com/office/powerpoint/2010/main" val="6401376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LYNNE</a:t>
            </a:r>
            <a:endParaRPr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pPr>
              <a:buNone/>
            </a:pPr>
            <a:r>
              <a:rPr lang="en" dirty="0" smtClean="0"/>
              <a:t>LYNNE</a:t>
            </a:r>
            <a:endParaRPr lang="en"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dirty="0" smtClean="0"/>
              <a:t>LYNNE</a:t>
            </a:r>
            <a:endParaRPr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LYNNE</a:t>
            </a:r>
            <a:endParaRPr lang="en-US" dirty="0"/>
          </a:p>
        </p:txBody>
      </p:sp>
    </p:spTree>
    <p:extLst>
      <p:ext uri="{BB962C8B-B14F-4D97-AF65-F5344CB8AC3E}">
        <p14:creationId xmlns:p14="http://schemas.microsoft.com/office/powerpoint/2010/main" val="156635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r>
              <a:rPr lang="en-US" b="0" dirty="0" smtClean="0">
                <a:solidFill>
                  <a:srgbClr val="FF0000"/>
                </a:solidFill>
              </a:rPr>
              <a:t>LYNNE  </a:t>
            </a:r>
            <a:r>
              <a:rPr lang="en-US" b="1" dirty="0" smtClean="0">
                <a:solidFill>
                  <a:srgbClr val="FF0000"/>
                </a:solidFill>
              </a:rPr>
              <a:t>ACTUALLY GO OVER WHAT AIPS SIPS AND DIPS ARE..&gt;USE THE SIMPLIFIED LANGUAGE WE PUT IN THE WHITE</a:t>
            </a:r>
            <a:r>
              <a:rPr lang="en-US" b="1" baseline="0" dirty="0" smtClean="0">
                <a:solidFill>
                  <a:srgbClr val="FF0000"/>
                </a:solidFill>
              </a:rPr>
              <a:t> PAPER</a:t>
            </a:r>
            <a:endParaRPr lang="en-US" b="1" dirty="0" smtClean="0">
              <a:solidFill>
                <a:srgbClr val="FF0000"/>
              </a:solidFill>
            </a:endParaRPr>
          </a:p>
          <a:p>
            <a:r>
              <a:rPr lang="en-US" b="0" dirty="0" smtClean="0">
                <a:solidFill>
                  <a:srgbClr val="FF0000"/>
                </a:solidFill>
              </a:rPr>
              <a:t>In just</a:t>
            </a:r>
            <a:r>
              <a:rPr lang="en-US" b="0" baseline="0" dirty="0" smtClean="0">
                <a:solidFill>
                  <a:srgbClr val="FF0000"/>
                </a:solidFill>
              </a:rPr>
              <a:t> over 10</a:t>
            </a:r>
            <a:r>
              <a:rPr lang="en-US" b="0" dirty="0" smtClean="0">
                <a:solidFill>
                  <a:srgbClr val="FF0000"/>
                </a:solidFill>
              </a:rPr>
              <a:t> years,</a:t>
            </a:r>
            <a:r>
              <a:rPr lang="en-US" b="0" baseline="0" dirty="0" smtClean="0">
                <a:solidFill>
                  <a:srgbClr val="FF0000"/>
                </a:solidFill>
              </a:rPr>
              <a:t> there are 5 (maybe 6?) repositories that have been able to become certified!!! </a:t>
            </a:r>
            <a:r>
              <a:rPr lang="en-US" sz="1100" u="sng" kern="1200" dirty="0" err="1" smtClean="0">
                <a:solidFill>
                  <a:schemeClr val="tx1"/>
                </a:solidFill>
                <a:effectLst/>
                <a:latin typeface="+mn-lt"/>
                <a:ea typeface="+mn-ea"/>
                <a:cs typeface="+mn-cs"/>
                <a:hlinkClick r:id="rId3"/>
              </a:rPr>
              <a:t>Chronopolis</a:t>
            </a:r>
            <a:r>
              <a:rPr lang="en-US" sz="1100" u="sng" kern="1200" dirty="0" smtClean="0">
                <a:solidFill>
                  <a:schemeClr val="tx1"/>
                </a:solidFill>
                <a:effectLst/>
                <a:latin typeface="+mn-lt"/>
                <a:ea typeface="+mn-ea"/>
                <a:cs typeface="+mn-cs"/>
                <a:hlinkClick r:id="rId3"/>
              </a:rPr>
              <a:t> Report</a:t>
            </a:r>
            <a:r>
              <a:rPr lang="en-US" sz="1100" kern="1200" dirty="0" smtClean="0">
                <a:solidFill>
                  <a:schemeClr val="tx1"/>
                </a:solidFill>
                <a:effectLst/>
                <a:latin typeface="+mn-lt"/>
                <a:ea typeface="+mn-ea"/>
                <a:cs typeface="+mn-cs"/>
              </a:rPr>
              <a:t> </a:t>
            </a:r>
            <a:r>
              <a:rPr lang="en-US" sz="1100" u="sng" kern="1200" dirty="0" err="1" smtClean="0">
                <a:solidFill>
                  <a:schemeClr val="tx1"/>
                </a:solidFill>
                <a:effectLst/>
                <a:latin typeface="+mn-lt"/>
                <a:ea typeface="+mn-ea"/>
                <a:cs typeface="+mn-cs"/>
                <a:hlinkClick r:id="rId4"/>
              </a:rPr>
              <a:t>Hathitrust</a:t>
            </a:r>
            <a:r>
              <a:rPr lang="en-US" sz="1100" u="sng" kern="1200" dirty="0" smtClean="0">
                <a:solidFill>
                  <a:schemeClr val="tx1"/>
                </a:solidFill>
                <a:effectLst/>
                <a:latin typeface="+mn-lt"/>
                <a:ea typeface="+mn-ea"/>
                <a:cs typeface="+mn-cs"/>
                <a:hlinkClick r:id="rId4"/>
              </a:rPr>
              <a:t> Report</a:t>
            </a:r>
            <a:r>
              <a:rPr lang="en-US" sz="1100" kern="1200" dirty="0" smtClean="0">
                <a:solidFill>
                  <a:schemeClr val="tx1"/>
                </a:solidFill>
                <a:effectLst/>
                <a:latin typeface="+mn-lt"/>
                <a:ea typeface="+mn-ea"/>
                <a:cs typeface="+mn-cs"/>
              </a:rPr>
              <a:t> </a:t>
            </a:r>
            <a:r>
              <a:rPr lang="en-US" sz="1100" u="sng" kern="1200" dirty="0" smtClean="0">
                <a:solidFill>
                  <a:schemeClr val="tx1"/>
                </a:solidFill>
                <a:effectLst/>
                <a:latin typeface="+mn-lt"/>
                <a:ea typeface="+mn-ea"/>
                <a:cs typeface="+mn-cs"/>
                <a:hlinkClick r:id="rId5"/>
              </a:rPr>
              <a:t>Portico Report</a:t>
            </a:r>
            <a:r>
              <a:rPr lang="en-US" sz="1100" kern="1200" dirty="0" smtClean="0">
                <a:solidFill>
                  <a:schemeClr val="tx1"/>
                </a:solidFill>
                <a:effectLst/>
                <a:latin typeface="+mn-lt"/>
                <a:ea typeface="+mn-ea"/>
                <a:cs typeface="+mn-cs"/>
              </a:rPr>
              <a:t> </a:t>
            </a:r>
            <a:r>
              <a:rPr lang="en-US" sz="1100" u="sng" kern="1200" dirty="0" smtClean="0">
                <a:solidFill>
                  <a:schemeClr val="tx1"/>
                </a:solidFill>
                <a:effectLst/>
                <a:latin typeface="+mn-lt"/>
                <a:ea typeface="+mn-ea"/>
                <a:cs typeface="+mn-cs"/>
                <a:hlinkClick r:id="rId6"/>
              </a:rPr>
              <a:t>Scholars Portal</a:t>
            </a:r>
            <a:r>
              <a:rPr lang="en-US" sz="1100" u="sng" kern="1200" dirty="0" smtClean="0">
                <a:solidFill>
                  <a:schemeClr val="tx1"/>
                </a:solidFill>
                <a:effectLst/>
                <a:latin typeface="+mn-lt"/>
                <a:ea typeface="+mn-ea"/>
                <a:cs typeface="+mn-cs"/>
              </a:rPr>
              <a:t> </a:t>
            </a:r>
            <a:r>
              <a:rPr lang="en-US" dirty="0" smtClean="0"/>
              <a:t>Meg’s Note: </a:t>
            </a:r>
            <a:r>
              <a:rPr lang="en-US" sz="1100" kern="1200" dirty="0" smtClean="0">
                <a:solidFill>
                  <a:schemeClr val="tx1"/>
                </a:solidFill>
                <a:effectLst/>
                <a:latin typeface="+mn-lt"/>
                <a:ea typeface="+mn-ea"/>
                <a:cs typeface="+mn-cs"/>
              </a:rPr>
              <a:t>OAIS was conceived in 1996 and accepted as an ISO standard in 2002. And there are actually only two TRAC certified per the CRL info I sent with my White Paper feedback (http://www.crl.edu/archiving-preservation/digital-archives/certification-and-assessment-digital-repositories)!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In the intro (to the 90 page document called the TRAC Criteria &amp; Checklist,” the process came out of an identified need…</a:t>
            </a:r>
          </a:p>
          <a:p>
            <a:r>
              <a:rPr lang="en-US" sz="1100" kern="1200" dirty="0" smtClean="0">
                <a:solidFill>
                  <a:schemeClr val="tx1"/>
                </a:solidFill>
                <a:effectLst/>
                <a:latin typeface="+mn-lt"/>
                <a:ea typeface="+mn-ea"/>
                <a:cs typeface="+mn-cs"/>
              </a:rPr>
              <a:t>“The [OAIS] reference model (ISO 14721) provides a common conceptual framework describing the environment, functional components, and information objects within a system responsible for the long-term preservation of digital materials. Long before it became an approved standard in 2002, many in the cultural heritage community had adopted OAIS as a model to better understand what would be needed from digital preservation systems. </a:t>
            </a:r>
          </a:p>
          <a:p>
            <a:r>
              <a:rPr lang="en-US" sz="1100" kern="1200" dirty="0" smtClean="0">
                <a:solidFill>
                  <a:schemeClr val="tx1"/>
                </a:solidFill>
                <a:effectLst/>
                <a:latin typeface="+mn-lt"/>
                <a:ea typeface="+mn-ea"/>
                <a:cs typeface="+mn-cs"/>
              </a:rPr>
              <a:t>“Institutions began to declare themselves ‘OAIS-compliant’ to underscore the trustworthiness of their digital repositories, but there was no established understanding of ‘OAIS-compliance’ beyond meeting the high-level responsibilities defined by the standard. There were certainly no criteria for measuring compliance.”</a:t>
            </a:r>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4"/>
            <a:ext cx="7772400" cy="1159856"/>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2840054"/>
            <a:ext cx="7772400" cy="784737"/>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32AD56-BD06-4376-A4EE-10A2064C552A}"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04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32AD56-BD06-4376-A4EE-10A2064C552A}" type="datetimeFigureOut">
              <a:rPr lang="en-US" smtClean="0">
                <a:solidFill>
                  <a:prstClr val="black">
                    <a:tint val="75000"/>
                  </a:prstClr>
                </a:solidFill>
              </a:rPr>
              <a:pPr/>
              <a:t>10/21/2014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696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32AD56-BD06-4376-A4EE-10A2064C552A}" type="datetimeFigureOut">
              <a:rPr lang="en-US" smtClean="0">
                <a:solidFill>
                  <a:prstClr val="black">
                    <a:tint val="75000"/>
                  </a:prstClr>
                </a:solidFill>
              </a:rPr>
              <a:pPr/>
              <a:t>10/21/2014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126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2AD56-BD06-4376-A4EE-10A2064C552A}" type="datetimeFigureOut">
              <a:rPr lang="en-US" smtClean="0">
                <a:solidFill>
                  <a:prstClr val="black">
                    <a:tint val="75000"/>
                  </a:prstClr>
                </a:solidFill>
              </a:rPr>
              <a:pPr/>
              <a:t>10/21/2014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280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2AD56-BD06-4376-A4EE-10A2064C552A}"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808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2AD56-BD06-4376-A4EE-10A2064C552A}" type="datetimeFigureOut">
              <a:rPr lang="en-US" smtClean="0">
                <a:solidFill>
                  <a:prstClr val="black">
                    <a:tint val="75000"/>
                  </a:prstClr>
                </a:solidFill>
              </a:rPr>
              <a:pPr/>
              <a:t>10/21/2014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95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992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16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10"/>
            <a:ext cx="8229600" cy="51952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5194CB9-4BCD-45BB-A64C-8E8E54589A1B}" type="datetimeFigureOut">
              <a:rPr lang="en-US" smtClean="0"/>
              <a:pPr/>
              <a:t>10/21/2014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6CADF04-F1E9-40A0-A09F-1E3B7E5A30F6}" type="slidenum">
              <a:rPr lang="en-US" smtClean="0"/>
              <a:pPr/>
              <a:t>‹#›</a:t>
            </a:fld>
            <a:endParaRPr lang="en-US"/>
          </a:p>
        </p:txBody>
      </p:sp>
    </p:spTree>
    <p:extLst>
      <p:ext uri="{BB962C8B-B14F-4D97-AF65-F5344CB8AC3E}">
        <p14:creationId xmlns:p14="http://schemas.microsoft.com/office/powerpoint/2010/main" val="113617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2"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7" y="1200150"/>
            <a:ext cx="3994525" cy="372568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68756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BackgroundTitlePage.jp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228600" y="1485901"/>
            <a:ext cx="8686800" cy="742949"/>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228600" y="2228850"/>
            <a:ext cx="8686800" cy="4572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10/21/2014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pic>
        <p:nvPicPr>
          <p:cNvPr id="8" name="Picture 7" descr="IMLS_Logo.jpg"/>
          <p:cNvPicPr>
            <a:picLocks noChangeAspect="1"/>
          </p:cNvPicPr>
          <p:nvPr/>
        </p:nvPicPr>
        <p:blipFill>
          <a:blip r:embed="rId3" cstate="print"/>
          <a:srcRect/>
          <a:stretch>
            <a:fillRect/>
          </a:stretch>
        </p:blipFill>
        <p:spPr>
          <a:xfrm>
            <a:off x="4038600" y="4327239"/>
            <a:ext cx="2057400" cy="701961"/>
          </a:xfrm>
          <a:prstGeom prst="rect">
            <a:avLst/>
          </a:prstGeom>
          <a:solidFill>
            <a:srgbClr val="FFFFFF">
              <a:shade val="85000"/>
            </a:srgbClr>
          </a:solidFill>
          <a:ln>
            <a:noFill/>
          </a:ln>
          <a:effectLst/>
        </p:spPr>
      </p:pic>
      <p:sp>
        <p:nvSpPr>
          <p:cNvPr id="9" name="TextBox 8"/>
          <p:cNvSpPr txBox="1"/>
          <p:nvPr/>
        </p:nvSpPr>
        <p:spPr>
          <a:xfrm>
            <a:off x="2209800" y="4650001"/>
            <a:ext cx="2438400" cy="276999"/>
          </a:xfrm>
          <a:prstGeom prst="rect">
            <a:avLst/>
          </a:prstGeom>
          <a:noFill/>
        </p:spPr>
        <p:txBody>
          <a:bodyPr wrap="square" rtlCol="0">
            <a:spAutoFit/>
          </a:bodyPr>
          <a:lstStyle/>
          <a:p>
            <a:pPr algn="ctr"/>
            <a:r>
              <a:rPr lang="en-US" sz="1200" b="1" kern="1200" dirty="0" smtClean="0">
                <a:solidFill>
                  <a:prstClr val="black"/>
                </a:solidFill>
                <a:latin typeface="Lucida Sans Unicode" pitchFamily="34" charset="0"/>
                <a:cs typeface="Lucida Sans Unicode" pitchFamily="34" charset="0"/>
              </a:rPr>
              <a:t>Sponsored By:</a:t>
            </a:r>
            <a:endParaRPr lang="en-US" sz="1200" b="1" kern="1200" dirty="0">
              <a:solidFill>
                <a:prstClr val="black"/>
              </a:solidFill>
              <a:latin typeface="Lucida Sans Unicode" pitchFamily="34" charset="0"/>
              <a:cs typeface="Lucida Sans Unicode" pitchFamily="34" charset="0"/>
            </a:endParaRPr>
          </a:p>
        </p:txBody>
      </p:sp>
      <p:pic>
        <p:nvPicPr>
          <p:cNvPr id="10" name="Picture 9" descr="CSU logo - B2.png"/>
          <p:cNvPicPr>
            <a:picLocks noChangeAspect="1"/>
          </p:cNvPicPr>
          <p:nvPr/>
        </p:nvPicPr>
        <p:blipFill>
          <a:blip r:embed="rId4" cstate="print"/>
          <a:stretch>
            <a:fillRect/>
          </a:stretch>
        </p:blipFill>
        <p:spPr>
          <a:xfrm>
            <a:off x="914400" y="3543300"/>
            <a:ext cx="1752600" cy="886427"/>
          </a:xfrm>
          <a:prstGeom prst="rect">
            <a:avLst/>
          </a:prstGeom>
        </p:spPr>
      </p:pic>
      <p:pic>
        <p:nvPicPr>
          <p:cNvPr id="11" name="Picture 10" descr="ISU logo wide RGB.png"/>
          <p:cNvPicPr>
            <a:picLocks noChangeAspect="1"/>
          </p:cNvPicPr>
          <p:nvPr/>
        </p:nvPicPr>
        <p:blipFill>
          <a:blip r:embed="rId5" cstate="print"/>
          <a:stretch>
            <a:fillRect/>
          </a:stretch>
        </p:blipFill>
        <p:spPr>
          <a:xfrm>
            <a:off x="685800" y="2628900"/>
            <a:ext cx="2150228" cy="457200"/>
          </a:xfrm>
          <a:prstGeom prst="rect">
            <a:avLst/>
          </a:prstGeom>
        </p:spPr>
      </p:pic>
      <p:pic>
        <p:nvPicPr>
          <p:cNvPr id="12" name="Picture 11" descr="NIU_vert_3Clr.png"/>
          <p:cNvPicPr>
            <a:picLocks noChangeAspect="1"/>
          </p:cNvPicPr>
          <p:nvPr/>
        </p:nvPicPr>
        <p:blipFill>
          <a:blip r:embed="rId6" cstate="print"/>
          <a:stretch>
            <a:fillRect/>
          </a:stretch>
        </p:blipFill>
        <p:spPr>
          <a:xfrm>
            <a:off x="3547532" y="2914650"/>
            <a:ext cx="1634068" cy="1002723"/>
          </a:xfrm>
          <a:prstGeom prst="rect">
            <a:avLst/>
          </a:prstGeom>
        </p:spPr>
      </p:pic>
      <p:pic>
        <p:nvPicPr>
          <p:cNvPr id="13" name="Picture 12" descr="IWU-SealLogo_1Line_sig-342-8640.png"/>
          <p:cNvPicPr>
            <a:picLocks noChangeAspect="1"/>
          </p:cNvPicPr>
          <p:nvPr/>
        </p:nvPicPr>
        <p:blipFill>
          <a:blip r:embed="rId7" cstate="print"/>
          <a:stretch>
            <a:fillRect/>
          </a:stretch>
        </p:blipFill>
        <p:spPr>
          <a:xfrm>
            <a:off x="6002534" y="2628900"/>
            <a:ext cx="2608066" cy="457200"/>
          </a:xfrm>
          <a:prstGeom prst="rect">
            <a:avLst/>
          </a:prstGeom>
        </p:spPr>
      </p:pic>
      <p:pic>
        <p:nvPicPr>
          <p:cNvPr id="14" name="Picture 2"/>
          <p:cNvPicPr>
            <a:picLocks noChangeAspect="1" noChangeArrowheads="1"/>
          </p:cNvPicPr>
          <p:nvPr/>
        </p:nvPicPr>
        <p:blipFill>
          <a:blip r:embed="rId8" cstate="print"/>
          <a:srcRect/>
          <a:stretch>
            <a:fillRect/>
          </a:stretch>
        </p:blipFill>
        <p:spPr bwMode="auto">
          <a:xfrm>
            <a:off x="7133104" y="3429000"/>
            <a:ext cx="791696" cy="1106205"/>
          </a:xfrm>
          <a:prstGeom prst="rect">
            <a:avLst/>
          </a:prstGeom>
          <a:noFill/>
          <a:ln w="9525">
            <a:noFill/>
            <a:miter lim="800000"/>
            <a:headEnd/>
            <a:tailEnd/>
          </a:ln>
        </p:spPr>
      </p:pic>
    </p:spTree>
    <p:extLst>
      <p:ext uri="{BB962C8B-B14F-4D97-AF65-F5344CB8AC3E}">
        <p14:creationId xmlns:p14="http://schemas.microsoft.com/office/powerpoint/2010/main" val="99784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2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2AD56-BD06-4376-A4EE-10A2064C552A}" type="datetimeFigureOut">
              <a:rPr lang="en-US" smtClean="0">
                <a:solidFill>
                  <a:prstClr val="black">
                    <a:tint val="75000"/>
                  </a:prstClr>
                </a:solidFill>
              </a:rPr>
              <a:pPr/>
              <a:t>10/21/2014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E5E135-6623-4E05-9BC9-4388F5168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896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79" r:id="rId5"/>
    <p:sldLayoutId id="2147483680"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32AD56-BD06-4376-A4EE-10A2064C552A}" type="datetimeFigureOut">
              <a:rPr lang="en-US" kern="1200" smtClean="0">
                <a:solidFill>
                  <a:prstClr val="black">
                    <a:tint val="75000"/>
                  </a:prstClr>
                </a:solidFill>
                <a:latin typeface="Lucida Sans Unicode"/>
              </a:rPr>
              <a:pPr/>
              <a:t>10/21/2014</a:t>
            </a:fld>
            <a:endParaRPr lang="en-US" kern="1200">
              <a:solidFill>
                <a:prstClr val="black">
                  <a:tint val="75000"/>
                </a:prstClr>
              </a:solidFill>
              <a:latin typeface="Lucida Sans Unicode"/>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prstClr val="black">
                  <a:tint val="75000"/>
                </a:prstClr>
              </a:solidFill>
              <a:latin typeface="Lucida Sans Unicode"/>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E5E135-6623-4E05-9BC9-4388F5168E39}" type="slidenum">
              <a:rPr lang="en-US" kern="1200" smtClean="0">
                <a:solidFill>
                  <a:prstClr val="black">
                    <a:tint val="75000"/>
                  </a:prstClr>
                </a:solidFill>
                <a:latin typeface="Lucida Sans Unicode"/>
              </a:rPr>
              <a:pPr/>
              <a:t>‹#›</a:t>
            </a:fld>
            <a:endParaRPr lang="en-US" kern="1200">
              <a:solidFill>
                <a:prstClr val="black">
                  <a:tint val="75000"/>
                </a:prstClr>
              </a:solidFill>
              <a:latin typeface="Lucida Sans Unicode"/>
            </a:endParaRPr>
          </a:p>
        </p:txBody>
      </p:sp>
    </p:spTree>
    <p:extLst>
      <p:ext uri="{BB962C8B-B14F-4D97-AF65-F5344CB8AC3E}">
        <p14:creationId xmlns:p14="http://schemas.microsoft.com/office/powerpoint/2010/main" val="641691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igitalpowrr.ni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www.carli.illinois.edu/sites/files/digital_collections/documentation/digipres_identify.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digitalpreservation.gov/ndsa/activities/levels.html"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dpworkshop.or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80.xml.rels><?xml version="1.0" encoding="UTF-8" standalone="yes"?>
<Relationships xmlns="http://schemas.openxmlformats.org/package/2006/relationships"><Relationship Id="rId3" Type="http://schemas.openxmlformats.org/officeDocument/2006/relationships/hyperlink" Target="http://powrr-wiki.lib.niu.edu/index.php/Main_Page"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digitalpowrr.niu.edu/digital-preservation-101/"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commons.lib.niu.edu/handle/10843/13610"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86.xml.rels><?xml version="1.0" encoding="UTF-8" standalone="yes"?>
<Relationships xmlns="http://schemas.openxmlformats.org/package/2006/relationships"><Relationship Id="rId3" Type="http://schemas.openxmlformats.org/officeDocument/2006/relationships/hyperlink" Target="https://digitalpowrr.niu.edu/survived-powrr-wkshp/"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361951"/>
            <a:ext cx="7772400" cy="1159856"/>
          </a:xfrm>
          <a:prstGeom prst="rect">
            <a:avLst/>
          </a:prstGeom>
        </p:spPr>
        <p:txBody>
          <a:bodyPr lIns="91425" tIns="91425" rIns="91425" bIns="91425" anchor="b" anchorCtr="0">
            <a:noAutofit/>
          </a:bodyPr>
          <a:lstStyle/>
          <a:p>
            <a:pPr>
              <a:buNone/>
            </a:pPr>
            <a:r>
              <a:rPr lang="en" dirty="0"/>
              <a:t>From Theory to Action</a:t>
            </a:r>
          </a:p>
        </p:txBody>
      </p:sp>
      <p:sp>
        <p:nvSpPr>
          <p:cNvPr id="24" name="Shape 24"/>
          <p:cNvSpPr txBox="1">
            <a:spLocks noGrp="1"/>
          </p:cNvSpPr>
          <p:nvPr>
            <p:ph type="subTitle" idx="1"/>
          </p:nvPr>
        </p:nvSpPr>
        <p:spPr>
          <a:xfrm>
            <a:off x="685800" y="1657352"/>
            <a:ext cx="7772400" cy="784737"/>
          </a:xfrm>
          <a:prstGeom prst="rect">
            <a:avLst/>
          </a:prstGeom>
        </p:spPr>
        <p:txBody>
          <a:bodyPr lIns="91425" tIns="91425" rIns="91425" bIns="91425" anchor="t" anchorCtr="0">
            <a:noAutofit/>
          </a:bodyPr>
          <a:lstStyle/>
          <a:p>
            <a:pPr>
              <a:buNone/>
            </a:pPr>
            <a:r>
              <a:rPr lang="en" sz="2800" dirty="0">
                <a:solidFill>
                  <a:schemeClr val="tx1"/>
                </a:solidFill>
              </a:rPr>
              <a:t>A pragmatic approach to </a:t>
            </a:r>
            <a:endParaRPr lang="en" sz="2800" dirty="0" smtClean="0">
              <a:solidFill>
                <a:schemeClr val="tx1"/>
              </a:solidFill>
            </a:endParaRPr>
          </a:p>
          <a:p>
            <a:pPr>
              <a:buNone/>
            </a:pPr>
            <a:r>
              <a:rPr lang="en" sz="2800" dirty="0" smtClean="0">
                <a:solidFill>
                  <a:schemeClr val="tx1"/>
                </a:solidFill>
              </a:rPr>
              <a:t>digital </a:t>
            </a:r>
            <a:r>
              <a:rPr lang="en" sz="2800" dirty="0">
                <a:solidFill>
                  <a:schemeClr val="tx1"/>
                </a:solidFill>
              </a:rPr>
              <a:t>preservation strategies and tools</a:t>
            </a:r>
          </a:p>
        </p:txBody>
      </p:sp>
      <p:sp>
        <p:nvSpPr>
          <p:cNvPr id="4" name="Shape 24"/>
          <p:cNvSpPr txBox="1">
            <a:spLocks/>
          </p:cNvSpPr>
          <p:nvPr/>
        </p:nvSpPr>
        <p:spPr>
          <a:xfrm>
            <a:off x="457200" y="3028950"/>
            <a:ext cx="7772400" cy="609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0" marR="0" indent="-1524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1pPr>
            <a:lvl2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2pPr>
            <a:lvl3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3pPr>
            <a:lvl4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4pPr>
            <a:lvl5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5pPr>
            <a:lvl6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6pPr>
            <a:lvl7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7pPr>
            <a:lvl8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8pPr>
            <a:lvl9pPr marL="0" marR="0" indent="190500" algn="ctr" rtl="0">
              <a:lnSpc>
                <a:spcPct val="100000"/>
              </a:lnSpc>
              <a:spcBef>
                <a:spcPts val="0"/>
              </a:spcBef>
              <a:spcAft>
                <a:spcPts val="0"/>
              </a:spcAft>
              <a:buClr>
                <a:schemeClr val="dk2"/>
              </a:buClr>
              <a:buSzPct val="100000"/>
              <a:buNone/>
              <a:defRPr sz="3000" b="0" i="0" u="none" strike="noStrike" cap="none" baseline="0">
                <a:solidFill>
                  <a:schemeClr val="dk2"/>
                </a:solidFill>
                <a:latin typeface="Arial"/>
                <a:ea typeface="Arial"/>
                <a:cs typeface="Arial"/>
                <a:sym typeface="Arial"/>
              </a:defRPr>
            </a:lvl9pPr>
          </a:lstStyle>
          <a:p>
            <a:r>
              <a:rPr lang="en" sz="1800" dirty="0" smtClean="0"/>
              <a:t>A Digital POWRR Workshop</a:t>
            </a:r>
            <a:endParaRPr lang="en" sz="1800" dirty="0"/>
          </a:p>
        </p:txBody>
      </p:sp>
      <p:pic>
        <p:nvPicPr>
          <p:cNvPr id="5" name="image00.jpg">
            <a:hlinkClick r:id="rId3"/>
          </p:cNvPr>
          <p:cNvPicPr/>
          <p:nvPr/>
        </p:nvPicPr>
        <p:blipFill>
          <a:blip r:embed="rId4" cstate="print"/>
          <a:srcRect/>
          <a:stretch>
            <a:fillRect/>
          </a:stretch>
        </p:blipFill>
        <p:spPr>
          <a:xfrm>
            <a:off x="2286000" y="4019552"/>
            <a:ext cx="1905000" cy="536893"/>
          </a:xfrm>
          <a:prstGeom prst="rect">
            <a:avLst/>
          </a:prstGeom>
          <a:ln/>
        </p:spPr>
      </p:pic>
      <p:pic>
        <p:nvPicPr>
          <p:cNvPr id="6" name="image02.jpg" descr="IMLS_Logo.jpg"/>
          <p:cNvPicPr/>
          <p:nvPr/>
        </p:nvPicPr>
        <p:blipFill>
          <a:blip r:embed="rId5" cstate="print"/>
          <a:srcRect/>
          <a:stretch>
            <a:fillRect/>
          </a:stretch>
        </p:blipFill>
        <p:spPr>
          <a:xfrm>
            <a:off x="4800600" y="3867150"/>
            <a:ext cx="1676400" cy="762000"/>
          </a:xfrm>
          <a:prstGeom prst="rect">
            <a:avLst/>
          </a:prstGeom>
          <a:ln/>
        </p:spPr>
      </p:pic>
      <p:sp>
        <p:nvSpPr>
          <p:cNvPr id="2" name="Rectangle 1"/>
          <p:cNvSpPr/>
          <p:nvPr/>
        </p:nvSpPr>
        <p:spPr>
          <a:xfrm>
            <a:off x="3505200" y="4824740"/>
            <a:ext cx="1835759" cy="261610"/>
          </a:xfrm>
          <a:prstGeom prst="rect">
            <a:avLst/>
          </a:prstGeom>
        </p:spPr>
        <p:txBody>
          <a:bodyPr wrap="none">
            <a:spAutoFit/>
          </a:bodyPr>
          <a:lstStyle/>
          <a:p>
            <a:r>
              <a:rPr lang="en-US" sz="1100" dirty="0">
                <a:solidFill>
                  <a:schemeClr val="bg2"/>
                </a:solidFill>
                <a:hlinkClick r:id="rId3"/>
              </a:rPr>
              <a:t>http://digitalpowrr.niu.edu/</a:t>
            </a:r>
            <a:r>
              <a:rPr lang="en-US" sz="1100" dirty="0">
                <a:solidFill>
                  <a:schemeClr val="bg2"/>
                </a:solidFill>
              </a:rPr>
              <a:t>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6" name="Shape 83"/>
          <p:cNvSpPr txBox="1">
            <a:spLocks/>
          </p:cNvSpPr>
          <p:nvPr/>
        </p:nvSpPr>
        <p:spPr>
          <a:xfrm>
            <a:off x="152400" y="1581150"/>
            <a:ext cx="8915400" cy="476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1800" dirty="0" smtClean="0"/>
              <a:t>Our take on what you need to consider when thinking about your digital stuff….. </a:t>
            </a:r>
          </a:p>
        </p:txBody>
      </p:sp>
      <p:sp>
        <p:nvSpPr>
          <p:cNvPr id="2" name="Rectangle 1"/>
          <p:cNvSpPr/>
          <p:nvPr/>
        </p:nvSpPr>
        <p:spPr>
          <a:xfrm>
            <a:off x="304800" y="3200550"/>
            <a:ext cx="862737" cy="276999"/>
          </a:xfrm>
          <a:prstGeom prst="rect">
            <a:avLst/>
          </a:prstGeom>
          <a:ln>
            <a:solidFill>
              <a:schemeClr val="accent1">
                <a:shade val="50000"/>
              </a:schemeClr>
            </a:solidFill>
          </a:ln>
        </p:spPr>
        <p:txBody>
          <a:bodyPr wrap="none">
            <a:spAutoFit/>
          </a:bodyPr>
          <a:lstStyle/>
          <a:p>
            <a:r>
              <a:rPr lang="en" sz="1200" b="1" dirty="0"/>
              <a:t>Getting it</a:t>
            </a:r>
          </a:p>
        </p:txBody>
      </p:sp>
      <p:sp>
        <p:nvSpPr>
          <p:cNvPr id="3" name="Rectangle 2"/>
          <p:cNvSpPr/>
          <p:nvPr/>
        </p:nvSpPr>
        <p:spPr>
          <a:xfrm>
            <a:off x="1371600" y="3730973"/>
            <a:ext cx="1409360" cy="646331"/>
          </a:xfrm>
          <a:prstGeom prst="rect">
            <a:avLst/>
          </a:prstGeom>
          <a:ln>
            <a:solidFill>
              <a:schemeClr val="accent1">
                <a:shade val="50000"/>
              </a:schemeClr>
            </a:solidFill>
          </a:ln>
        </p:spPr>
        <p:txBody>
          <a:bodyPr wrap="none">
            <a:spAutoFit/>
          </a:bodyPr>
          <a:lstStyle/>
          <a:p>
            <a:pPr algn="ctr"/>
            <a:r>
              <a:rPr lang="en" sz="1200" b="1" dirty="0"/>
              <a:t>Understanding </a:t>
            </a:r>
            <a:r>
              <a:rPr lang="en" sz="1200" b="1" dirty="0" smtClean="0"/>
              <a:t>it</a:t>
            </a:r>
          </a:p>
          <a:p>
            <a:pPr algn="ctr"/>
            <a:r>
              <a:rPr lang="en" sz="1200" b="1" dirty="0" smtClean="0"/>
              <a:t>&amp;</a:t>
            </a:r>
          </a:p>
          <a:p>
            <a:pPr algn="ctr"/>
            <a:r>
              <a:rPr lang="en" sz="1200" b="1" dirty="0" smtClean="0"/>
              <a:t>Documenting it</a:t>
            </a:r>
            <a:endParaRPr lang="en" sz="1200" b="1" dirty="0"/>
          </a:p>
        </p:txBody>
      </p:sp>
      <p:sp>
        <p:nvSpPr>
          <p:cNvPr id="5" name="Rectangle 4"/>
          <p:cNvSpPr/>
          <p:nvPr/>
        </p:nvSpPr>
        <p:spPr>
          <a:xfrm>
            <a:off x="5334000" y="3761751"/>
            <a:ext cx="1409360" cy="276999"/>
          </a:xfrm>
          <a:prstGeom prst="rect">
            <a:avLst/>
          </a:prstGeom>
          <a:ln>
            <a:solidFill>
              <a:schemeClr val="accent1">
                <a:shade val="50000"/>
              </a:schemeClr>
            </a:solidFill>
          </a:ln>
        </p:spPr>
        <p:txBody>
          <a:bodyPr wrap="none">
            <a:spAutoFit/>
          </a:bodyPr>
          <a:lstStyle/>
          <a:p>
            <a:r>
              <a:rPr lang="en" sz="1200" b="1" dirty="0"/>
              <a:t>Taking care of it </a:t>
            </a:r>
            <a:endParaRPr lang="en-US" sz="1200" b="1" dirty="0"/>
          </a:p>
        </p:txBody>
      </p:sp>
      <p:sp>
        <p:nvSpPr>
          <p:cNvPr id="7" name="Rectangle 6"/>
          <p:cNvSpPr/>
          <p:nvPr/>
        </p:nvSpPr>
        <p:spPr>
          <a:xfrm>
            <a:off x="3224642" y="3429150"/>
            <a:ext cx="1728358" cy="461665"/>
          </a:xfrm>
          <a:prstGeom prst="rect">
            <a:avLst/>
          </a:prstGeom>
          <a:ln>
            <a:solidFill>
              <a:schemeClr val="accent1">
                <a:shade val="50000"/>
              </a:schemeClr>
            </a:solidFill>
          </a:ln>
        </p:spPr>
        <p:txBody>
          <a:bodyPr wrap="none">
            <a:spAutoFit/>
          </a:bodyPr>
          <a:lstStyle/>
          <a:p>
            <a:r>
              <a:rPr lang="en" sz="1200" b="1" dirty="0"/>
              <a:t>Letting people use it </a:t>
            </a:r>
            <a:r>
              <a:rPr lang="en" sz="1200" b="1" dirty="0" smtClean="0"/>
              <a:t/>
            </a:r>
            <a:br>
              <a:rPr lang="en" sz="1200" b="1" dirty="0" smtClean="0"/>
            </a:br>
            <a:r>
              <a:rPr lang="en" sz="1200" b="1" dirty="0" smtClean="0"/>
              <a:t>…or </a:t>
            </a:r>
            <a:r>
              <a:rPr lang="en" sz="1200" b="1" dirty="0"/>
              <a:t>not</a:t>
            </a:r>
            <a:r>
              <a:rPr lang="en" sz="1200" b="1" dirty="0" smtClean="0"/>
              <a:t>!</a:t>
            </a:r>
            <a:endParaRPr lang="en" sz="1200" b="1" dirty="0"/>
          </a:p>
        </p:txBody>
      </p:sp>
      <p:sp>
        <p:nvSpPr>
          <p:cNvPr id="14" name="Rectangle 13"/>
          <p:cNvSpPr/>
          <p:nvPr/>
        </p:nvSpPr>
        <p:spPr>
          <a:xfrm>
            <a:off x="7239000" y="3200550"/>
            <a:ext cx="1383712" cy="461665"/>
          </a:xfrm>
          <a:prstGeom prst="rect">
            <a:avLst/>
          </a:prstGeom>
          <a:ln>
            <a:solidFill>
              <a:schemeClr val="accent1">
                <a:shade val="50000"/>
              </a:schemeClr>
            </a:solidFill>
          </a:ln>
        </p:spPr>
        <p:txBody>
          <a:bodyPr wrap="none">
            <a:spAutoFit/>
          </a:bodyPr>
          <a:lstStyle/>
          <a:p>
            <a:r>
              <a:rPr lang="en-US" sz="1200" b="1" dirty="0" smtClean="0"/>
              <a:t>A</a:t>
            </a:r>
            <a:r>
              <a:rPr lang="en" sz="1200" b="1" dirty="0" smtClean="0"/>
              <a:t>nd a few other </a:t>
            </a:r>
            <a:br>
              <a:rPr lang="en" sz="1200" b="1" dirty="0" smtClean="0"/>
            </a:br>
            <a:r>
              <a:rPr lang="en" sz="1200" b="1" dirty="0" smtClean="0"/>
              <a:t>odds &amp; ends…</a:t>
            </a:r>
            <a:endParaRPr lang="en-US" sz="1200" b="1" dirty="0"/>
          </a:p>
        </p:txBody>
      </p:sp>
      <p:cxnSp>
        <p:nvCxnSpPr>
          <p:cNvPr id="10" name="Straight Arrow Connector 9"/>
          <p:cNvCxnSpPr/>
          <p:nvPr/>
        </p:nvCxnSpPr>
        <p:spPr>
          <a:xfrm flipV="1">
            <a:off x="812369" y="2895751"/>
            <a:ext cx="0" cy="3047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0"/>
          </p:cNvCxnSpPr>
          <p:nvPr/>
        </p:nvCxnSpPr>
        <p:spPr>
          <a:xfrm flipH="1" flipV="1">
            <a:off x="1295400" y="2895751"/>
            <a:ext cx="780880" cy="8352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0"/>
          </p:cNvCxnSpPr>
          <p:nvPr/>
        </p:nvCxnSpPr>
        <p:spPr>
          <a:xfrm flipH="1" flipV="1">
            <a:off x="3788851" y="2916717"/>
            <a:ext cx="299970" cy="5124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86000" y="2929006"/>
            <a:ext cx="0" cy="8019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257800" y="2929006"/>
            <a:ext cx="762635" cy="832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324600" y="2916717"/>
            <a:ext cx="0" cy="8450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772400" y="2931238"/>
            <a:ext cx="0" cy="2693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Shape 77"/>
          <p:cNvSpPr txBox="1">
            <a:spLocks noGrp="1"/>
          </p:cNvSpPr>
          <p:nvPr>
            <p:ph type="title"/>
          </p:nvPr>
        </p:nvSpPr>
        <p:spPr>
          <a:xfrm>
            <a:off x="228600" y="361950"/>
            <a:ext cx="8229600" cy="777628"/>
          </a:xfrm>
          <a:prstGeom prst="rect">
            <a:avLst/>
          </a:prstGeom>
        </p:spPr>
        <p:txBody>
          <a:bodyPr lIns="91425" tIns="91425" rIns="91425" bIns="91425" anchor="b" anchorCtr="0">
            <a:noAutofit/>
          </a:bodyPr>
          <a:lstStyle/>
          <a:p>
            <a:r>
              <a:rPr lang="en" sz="3200" dirty="0"/>
              <a:t>Solution in Practice </a:t>
            </a:r>
            <a:r>
              <a:rPr lang="en" sz="3200" dirty="0" smtClean="0"/>
              <a:t/>
            </a:r>
            <a:br>
              <a:rPr lang="en" sz="3200" dirty="0" smtClean="0"/>
            </a:br>
            <a:r>
              <a:rPr lang="en" sz="2000" dirty="0" smtClean="0"/>
              <a:t>AKA </a:t>
            </a:r>
            <a:r>
              <a:rPr lang="en" sz="2000" dirty="0"/>
              <a:t>Good Enough DP for real </a:t>
            </a:r>
            <a:r>
              <a:rPr lang="en" sz="2000" dirty="0" smtClean="0"/>
              <a:t>people!!</a:t>
            </a:r>
            <a:endParaRPr lang="en"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623084"/>
            <a:ext cx="8915401" cy="25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Shape 96"/>
          <p:cNvSpPr txBox="1">
            <a:spLocks noGrp="1"/>
          </p:cNvSpPr>
          <p:nvPr>
            <p:ph type="body" idx="1"/>
          </p:nvPr>
        </p:nvSpPr>
        <p:spPr>
          <a:xfrm>
            <a:off x="76200" y="2876550"/>
            <a:ext cx="8382000" cy="1219200"/>
          </a:xfrm>
          <a:prstGeom prst="rect">
            <a:avLst/>
          </a:prstGeom>
        </p:spPr>
        <p:txBody>
          <a:bodyPr lIns="91425" tIns="91425" rIns="91425" bIns="91425" anchor="t" anchorCtr="0">
            <a:noAutofit/>
          </a:bodyPr>
          <a:lstStyle/>
          <a:p>
            <a:pPr indent="0" algn="ctr">
              <a:buNone/>
            </a:pPr>
            <a:r>
              <a:rPr lang="en" sz="2400" dirty="0" smtClean="0"/>
              <a:t>Our take on some things that need to happen or </a:t>
            </a:r>
            <a:br>
              <a:rPr lang="en" sz="2400" dirty="0" smtClean="0"/>
            </a:br>
            <a:r>
              <a:rPr lang="en" sz="2400" dirty="0" smtClean="0"/>
              <a:t>be considered along the way to this </a:t>
            </a:r>
            <a:br>
              <a:rPr lang="en" sz="2400" dirty="0" smtClean="0"/>
            </a:br>
            <a:r>
              <a:rPr lang="en" sz="2400" i="1" dirty="0" smtClean="0"/>
              <a:t>“Digital Preservation” </a:t>
            </a:r>
            <a:r>
              <a:rPr lang="en" sz="2400" dirty="0" smtClean="0"/>
              <a:t>thing….</a:t>
            </a:r>
            <a:endParaRPr lang="en"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785144" cy="2026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Shape 77"/>
          <p:cNvSpPr txBox="1">
            <a:spLocks/>
          </p:cNvSpPr>
          <p:nvPr/>
        </p:nvSpPr>
        <p:spPr>
          <a:xfrm>
            <a:off x="152400" y="57150"/>
            <a:ext cx="8229600" cy="777628"/>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2800" dirty="0" smtClean="0"/>
              <a:t>Solution in Practice</a:t>
            </a:r>
            <a:br>
              <a:rPr lang="en" sz="2800" dirty="0" smtClean="0"/>
            </a:br>
            <a:r>
              <a:rPr lang="en" sz="2000" dirty="0"/>
              <a:t>AKA Good Enough DP for real people!!</a:t>
            </a:r>
            <a:r>
              <a:rPr lang="en" sz="2000" dirty="0" smtClean="0"/>
              <a:t> </a:t>
            </a:r>
            <a:endParaRPr lang="en" sz="2800" dirty="0"/>
          </a:p>
        </p:txBody>
      </p:sp>
      <p:sp>
        <p:nvSpPr>
          <p:cNvPr id="6" name="Shape 77"/>
          <p:cNvSpPr txBox="1">
            <a:spLocks/>
          </p:cNvSpPr>
          <p:nvPr/>
        </p:nvSpPr>
        <p:spPr>
          <a:xfrm>
            <a:off x="609600" y="498722"/>
            <a:ext cx="8229600" cy="777628"/>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2400" b="0" dirty="0" smtClean="0"/>
              <a:t>Some things to keep in mind…..</a:t>
            </a:r>
            <a:endParaRPr lang="en" sz="2400" b="0" dirty="0"/>
          </a:p>
        </p:txBody>
      </p:sp>
      <p:sp>
        <p:nvSpPr>
          <p:cNvPr id="3" name="TextBox 2"/>
          <p:cNvSpPr txBox="1"/>
          <p:nvPr/>
        </p:nvSpPr>
        <p:spPr>
          <a:xfrm>
            <a:off x="1143000" y="1408420"/>
            <a:ext cx="7790915" cy="3293209"/>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Not all tools and services are created equal.</a:t>
            </a:r>
            <a:br>
              <a:rPr lang="en-US" sz="1600" dirty="0" smtClean="0"/>
            </a:br>
            <a:r>
              <a:rPr lang="en-US" sz="1600" dirty="0" smtClean="0"/>
              <a:t>	- Some tools/services do specific tasks (</a:t>
            </a:r>
            <a:r>
              <a:rPr lang="en-US" sz="1600" i="1" dirty="0" err="1" smtClean="0"/>
              <a:t>microservices</a:t>
            </a:r>
            <a:r>
              <a:rPr lang="en-US" sz="1600" i="1" dirty="0" smtClean="0"/>
              <a:t>).</a:t>
            </a:r>
            <a:r>
              <a:rPr lang="en-US" sz="1600" dirty="0" smtClean="0"/>
              <a:t/>
            </a:r>
            <a:br>
              <a:rPr lang="en-US" sz="1600" dirty="0" smtClean="0"/>
            </a:br>
            <a:r>
              <a:rPr lang="en-US" sz="1600" dirty="0" smtClean="0"/>
              <a:t>	- Some tools/services combine multiple </a:t>
            </a:r>
            <a:r>
              <a:rPr lang="en-US" sz="1600" dirty="0" err="1" smtClean="0"/>
              <a:t>microservices</a:t>
            </a:r>
            <a:r>
              <a:rPr lang="en-US" sz="1600" dirty="0" smtClean="0"/>
              <a:t> </a:t>
            </a:r>
            <a:br>
              <a:rPr lang="en-US" sz="1600" dirty="0" smtClean="0"/>
            </a:br>
            <a:r>
              <a:rPr lang="en-US" sz="1600" dirty="0" smtClean="0"/>
              <a:t>	   (</a:t>
            </a:r>
            <a:r>
              <a:rPr lang="en-US" sz="1600" i="1" dirty="0" smtClean="0"/>
              <a:t>you guessed it….</a:t>
            </a:r>
            <a:r>
              <a:rPr lang="en-US" sz="1600" i="1" dirty="0" err="1" smtClean="0"/>
              <a:t>macroservices</a:t>
            </a:r>
            <a:r>
              <a:rPr lang="en-US" sz="1600" i="1" dirty="0" smtClean="0"/>
              <a:t>!</a:t>
            </a:r>
            <a:r>
              <a:rPr lang="en-US" sz="1600" dirty="0" smtClean="0"/>
              <a:t>).</a:t>
            </a:r>
            <a:br>
              <a:rPr lang="en-US" sz="1600" dirty="0" smtClean="0"/>
            </a:br>
            <a:endParaRPr lang="en-US" sz="1600" dirty="0" smtClean="0"/>
          </a:p>
          <a:p>
            <a:pPr marL="285750" indent="-285750">
              <a:buFont typeface="Arial" panose="020B0604020202020204" pitchFamily="34" charset="0"/>
              <a:buChar char="•"/>
            </a:pPr>
            <a:r>
              <a:rPr lang="en-US" sz="1600" dirty="0" smtClean="0"/>
              <a:t>Starting small is good enough!</a:t>
            </a:r>
            <a:br>
              <a:rPr lang="en-US" sz="1600" dirty="0" smtClean="0"/>
            </a:br>
            <a:r>
              <a:rPr lang="en-US" sz="1600" dirty="0" smtClean="0"/>
              <a:t>	- Starting with a simple </a:t>
            </a:r>
            <a:r>
              <a:rPr lang="en-US" sz="1600" dirty="0" err="1" smtClean="0"/>
              <a:t>microservice</a:t>
            </a:r>
            <a:r>
              <a:rPr lang="en-US" sz="1600" dirty="0" smtClean="0"/>
              <a:t> tool will get you closer to your goals</a:t>
            </a:r>
            <a:br>
              <a:rPr lang="en-US" sz="1600" dirty="0" smtClean="0"/>
            </a:br>
            <a:r>
              <a:rPr lang="en-US" sz="1600" dirty="0" smtClean="0"/>
              <a:t>	  AND you can use them NOW!</a:t>
            </a:r>
            <a:br>
              <a:rPr lang="en-US" sz="1600" dirty="0" smtClean="0"/>
            </a:br>
            <a:r>
              <a:rPr lang="en-US" sz="1600" dirty="0" smtClean="0"/>
              <a:t>	- Baby steps still move you forward….. See “Walk This Way”.</a:t>
            </a:r>
            <a:br>
              <a:rPr lang="en-US" sz="1600" dirty="0" smtClean="0"/>
            </a:br>
            <a:endParaRPr lang="en-US" sz="1600" dirty="0" smtClean="0"/>
          </a:p>
          <a:p>
            <a:pPr marL="285750" indent="-285750">
              <a:buFont typeface="Arial" panose="020B0604020202020204" pitchFamily="34" charset="0"/>
              <a:buChar char="•"/>
            </a:pPr>
            <a:r>
              <a:rPr lang="en-US" sz="1600" dirty="0" smtClean="0"/>
              <a:t>Knowing what you have is crucial.</a:t>
            </a:r>
            <a:br>
              <a:rPr lang="en-US" sz="1600" dirty="0" smtClean="0"/>
            </a:br>
            <a:r>
              <a:rPr lang="en-US" sz="1600" dirty="0" smtClean="0"/>
              <a:t>	- Write. It. Down. And maintain it.</a:t>
            </a:r>
            <a:br>
              <a:rPr lang="en-US" sz="1600" dirty="0" smtClean="0"/>
            </a:br>
            <a:r>
              <a:rPr lang="en-US" sz="1600" dirty="0" smtClean="0"/>
              <a:t>	- We’ll show you an easy way to do this in a bit!</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76200" y="-114450"/>
            <a:ext cx="8229600" cy="857400"/>
          </a:xfrm>
          <a:prstGeom prst="rect">
            <a:avLst/>
          </a:prstGeom>
        </p:spPr>
        <p:txBody>
          <a:bodyPr lIns="91425" tIns="91425" rIns="91425" bIns="91425" anchor="b" anchorCtr="0">
            <a:noAutofit/>
          </a:bodyPr>
          <a:lstStyle/>
          <a:p>
            <a:pPr>
              <a:buNone/>
            </a:pPr>
            <a:r>
              <a:rPr lang="en" sz="3200" dirty="0" smtClean="0"/>
              <a:t>L</a:t>
            </a:r>
            <a:r>
              <a:rPr lang="en-US" sz="3200" dirty="0" smtClean="0"/>
              <a:t>e</a:t>
            </a:r>
            <a:r>
              <a:rPr lang="en" sz="3200" dirty="0" smtClean="0"/>
              <a:t>t’s Talk about Macroservices….</a:t>
            </a:r>
            <a:endParaRPr lang="en" sz="3200" dirty="0"/>
          </a:p>
        </p:txBody>
      </p:sp>
      <p:sp>
        <p:nvSpPr>
          <p:cNvPr id="2" name="TextBox 1"/>
          <p:cNvSpPr txBox="1"/>
          <p:nvPr/>
        </p:nvSpPr>
        <p:spPr>
          <a:xfrm>
            <a:off x="685800" y="1115020"/>
            <a:ext cx="2877711" cy="523220"/>
          </a:xfrm>
          <a:prstGeom prst="rect">
            <a:avLst/>
          </a:prstGeom>
          <a:noFill/>
        </p:spPr>
        <p:txBody>
          <a:bodyPr wrap="none" rtlCol="0">
            <a:spAutoFit/>
          </a:bodyPr>
          <a:lstStyle/>
          <a:p>
            <a:r>
              <a:rPr lang="en-US" b="1" dirty="0" smtClean="0"/>
              <a:t>There are front-end/processing </a:t>
            </a:r>
            <a:br>
              <a:rPr lang="en-US" b="1" dirty="0" smtClean="0"/>
            </a:br>
            <a:r>
              <a:rPr lang="en-US" b="1" dirty="0" smtClean="0"/>
              <a:t>tools like…..</a:t>
            </a:r>
            <a:endParaRPr lang="en-US" b="1" dirty="0"/>
          </a:p>
        </p:txBody>
      </p:sp>
      <p:sp>
        <p:nvSpPr>
          <p:cNvPr id="3" name="Rectangle 2"/>
          <p:cNvSpPr/>
          <p:nvPr/>
        </p:nvSpPr>
        <p:spPr>
          <a:xfrm>
            <a:off x="1809820" y="1576685"/>
            <a:ext cx="1620957" cy="646331"/>
          </a:xfrm>
          <a:prstGeom prst="rect">
            <a:avLst/>
          </a:prstGeom>
          <a:noFill/>
          <a:ln>
            <a:solidFill>
              <a:schemeClr val="tx1"/>
            </a:solidFill>
          </a:ln>
        </p:spPr>
        <p:txBody>
          <a:bodyPr wrap="none">
            <a:spAutoFit/>
          </a:bodyPr>
          <a:lstStyle/>
          <a:p>
            <a:pPr algn="ctr"/>
            <a:r>
              <a:rPr lang="en" sz="1200" i="1" dirty="0" smtClean="0"/>
              <a:t>Archivematica</a:t>
            </a:r>
            <a:br>
              <a:rPr lang="en" sz="1200" i="1" dirty="0" smtClean="0"/>
            </a:br>
            <a:r>
              <a:rPr lang="en" sz="1200" i="1" dirty="0" smtClean="0"/>
              <a:t>Curator’s Workbench</a:t>
            </a:r>
          </a:p>
          <a:p>
            <a:pPr algn="ctr"/>
            <a:r>
              <a:rPr lang="en" sz="1200" i="1" dirty="0" smtClean="0"/>
              <a:t>Data Accessioner</a:t>
            </a:r>
            <a:endParaRPr lang="en-US" sz="1200" i="1" dirty="0"/>
          </a:p>
        </p:txBody>
      </p:sp>
      <p:sp>
        <p:nvSpPr>
          <p:cNvPr id="7" name="TextBox 6"/>
          <p:cNvSpPr txBox="1"/>
          <p:nvPr/>
        </p:nvSpPr>
        <p:spPr>
          <a:xfrm>
            <a:off x="5263209" y="666750"/>
            <a:ext cx="3347391" cy="523220"/>
          </a:xfrm>
          <a:prstGeom prst="rect">
            <a:avLst/>
          </a:prstGeom>
          <a:noFill/>
        </p:spPr>
        <p:txBody>
          <a:bodyPr wrap="none" rtlCol="0">
            <a:spAutoFit/>
          </a:bodyPr>
          <a:lstStyle/>
          <a:p>
            <a:pPr algn="r"/>
            <a:r>
              <a:rPr lang="en-US" b="1" dirty="0" smtClean="0"/>
              <a:t>And there are back-end </a:t>
            </a:r>
            <a:br>
              <a:rPr lang="en-US" b="1" dirty="0" smtClean="0"/>
            </a:br>
            <a:r>
              <a:rPr lang="en-US" b="1" dirty="0" smtClean="0"/>
              <a:t>storage/preservation services like…..</a:t>
            </a:r>
            <a:endParaRPr lang="en-US" b="1" dirty="0"/>
          </a:p>
        </p:txBody>
      </p:sp>
      <p:sp>
        <p:nvSpPr>
          <p:cNvPr id="8" name="Rectangle 7"/>
          <p:cNvSpPr/>
          <p:nvPr/>
        </p:nvSpPr>
        <p:spPr>
          <a:xfrm>
            <a:off x="6427217" y="1301897"/>
            <a:ext cx="1276310" cy="830997"/>
          </a:xfrm>
          <a:prstGeom prst="rect">
            <a:avLst/>
          </a:prstGeom>
          <a:noFill/>
          <a:ln>
            <a:solidFill>
              <a:schemeClr val="tx1"/>
            </a:solidFill>
          </a:ln>
        </p:spPr>
        <p:txBody>
          <a:bodyPr wrap="none">
            <a:spAutoFit/>
          </a:bodyPr>
          <a:lstStyle/>
          <a:p>
            <a:pPr algn="ctr"/>
            <a:r>
              <a:rPr lang="en" sz="1200" i="1" dirty="0" smtClean="0"/>
              <a:t>MetaArchive</a:t>
            </a:r>
            <a:br>
              <a:rPr lang="en" sz="1200" i="1" dirty="0" smtClean="0"/>
            </a:br>
            <a:r>
              <a:rPr lang="en" sz="1200" i="1" dirty="0" smtClean="0"/>
              <a:t>DuraCloud</a:t>
            </a:r>
            <a:br>
              <a:rPr lang="en" sz="1200" i="1" dirty="0" smtClean="0"/>
            </a:br>
            <a:r>
              <a:rPr lang="en" sz="1200" i="1" dirty="0" smtClean="0"/>
              <a:t>Amazon Glacier</a:t>
            </a:r>
          </a:p>
          <a:p>
            <a:pPr algn="ctr"/>
            <a:r>
              <a:rPr lang="en" sz="1200" i="1" dirty="0" smtClean="0"/>
              <a:t>Internet Archive</a:t>
            </a:r>
          </a:p>
        </p:txBody>
      </p:sp>
      <p:sp>
        <p:nvSpPr>
          <p:cNvPr id="11" name="TextBox 10"/>
          <p:cNvSpPr txBox="1"/>
          <p:nvPr/>
        </p:nvSpPr>
        <p:spPr>
          <a:xfrm>
            <a:off x="1748279" y="2800350"/>
            <a:ext cx="5772734" cy="307777"/>
          </a:xfrm>
          <a:prstGeom prst="rect">
            <a:avLst/>
          </a:prstGeom>
          <a:noFill/>
        </p:spPr>
        <p:txBody>
          <a:bodyPr wrap="none" rtlCol="0">
            <a:spAutoFit/>
          </a:bodyPr>
          <a:lstStyle/>
          <a:p>
            <a:r>
              <a:rPr lang="en-US" b="1" dirty="0" smtClean="0"/>
              <a:t>There are even some services that will pretty much do it all like….</a:t>
            </a:r>
            <a:endParaRPr lang="en-US" b="1" dirty="0"/>
          </a:p>
        </p:txBody>
      </p:sp>
      <p:sp>
        <p:nvSpPr>
          <p:cNvPr id="12" name="Rectangle 11"/>
          <p:cNvSpPr/>
          <p:nvPr/>
        </p:nvSpPr>
        <p:spPr>
          <a:xfrm>
            <a:off x="3125831" y="3184327"/>
            <a:ext cx="2392000" cy="646331"/>
          </a:xfrm>
          <a:prstGeom prst="rect">
            <a:avLst/>
          </a:prstGeom>
          <a:noFill/>
          <a:ln>
            <a:solidFill>
              <a:schemeClr val="tx1"/>
            </a:solidFill>
          </a:ln>
        </p:spPr>
        <p:txBody>
          <a:bodyPr wrap="none">
            <a:spAutoFit/>
          </a:bodyPr>
          <a:lstStyle/>
          <a:p>
            <a:pPr algn="ctr"/>
            <a:r>
              <a:rPr lang="en" sz="1200" i="1" dirty="0" smtClean="0"/>
              <a:t>Preservica</a:t>
            </a:r>
            <a:br>
              <a:rPr lang="en" sz="1200" i="1" dirty="0" smtClean="0"/>
            </a:br>
            <a:r>
              <a:rPr lang="en" sz="1200" i="1" dirty="0" smtClean="0"/>
              <a:t>Dspace Direct (uses DuraCloud)</a:t>
            </a:r>
          </a:p>
          <a:p>
            <a:pPr algn="ctr"/>
            <a:r>
              <a:rPr lang="en" sz="1200" i="1" dirty="0" smtClean="0"/>
              <a:t>Archivematica + DuraCloud</a:t>
            </a:r>
            <a:endParaRPr lang="en-US" sz="1200" i="1" dirty="0"/>
          </a:p>
        </p:txBody>
      </p:sp>
      <p:sp>
        <p:nvSpPr>
          <p:cNvPr id="13" name="TextBox 12"/>
          <p:cNvSpPr txBox="1"/>
          <p:nvPr/>
        </p:nvSpPr>
        <p:spPr>
          <a:xfrm>
            <a:off x="6096000" y="4019550"/>
            <a:ext cx="2895600" cy="553998"/>
          </a:xfrm>
          <a:prstGeom prst="rect">
            <a:avLst/>
          </a:prstGeom>
          <a:noFill/>
          <a:ln>
            <a:noFill/>
          </a:ln>
        </p:spPr>
        <p:txBody>
          <a:bodyPr wrap="square" rtlCol="0">
            <a:spAutoFit/>
          </a:bodyPr>
          <a:lstStyle/>
          <a:p>
            <a:r>
              <a:rPr lang="en-US" sz="1000" i="1" dirty="0" smtClean="0">
                <a:solidFill>
                  <a:schemeClr val="tx1"/>
                </a:solidFill>
              </a:rPr>
              <a:t>Note: Yes, there are also CMS’s, IR software, and Forensics tools….ugh. However, these are outside the scope of this workshop!</a:t>
            </a:r>
            <a:endParaRPr lang="en-US" sz="1000" i="1" dirty="0">
              <a:solidFill>
                <a:schemeClr val="tx1"/>
              </a:solidFill>
            </a:endParaRPr>
          </a:p>
        </p:txBody>
      </p:sp>
      <p:sp>
        <p:nvSpPr>
          <p:cNvPr id="5" name="Text Placeholder 4"/>
          <p:cNvSpPr>
            <a:spLocks noGrp="1"/>
          </p:cNvSpPr>
          <p:nvPr>
            <p:ph type="body" idx="1"/>
          </p:nvPr>
        </p:nvSpPr>
        <p:spPr>
          <a:xfrm>
            <a:off x="0" y="4629150"/>
            <a:ext cx="8991600" cy="372880"/>
          </a:xfrm>
        </p:spPr>
        <p:txBody>
          <a:bodyPr/>
          <a:lstStyle/>
          <a:p>
            <a:r>
              <a:rPr lang="en-US" sz="1400" dirty="0" smtClean="0"/>
              <a:t>AND you have to figure out what works best with what!!! But we have done some of that so you don’t have to!</a:t>
            </a:r>
            <a:endParaRPr lang="en-US" sz="1400" dirty="0"/>
          </a:p>
        </p:txBody>
      </p:sp>
      <p:cxnSp>
        <p:nvCxnSpPr>
          <p:cNvPr id="10" name="Straight Connector 9"/>
          <p:cNvCxnSpPr/>
          <p:nvPr/>
        </p:nvCxnSpPr>
        <p:spPr>
          <a:xfrm>
            <a:off x="228600" y="938540"/>
            <a:ext cx="0" cy="13284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938540"/>
            <a:ext cx="1519679"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86600" y="590550"/>
            <a:ext cx="1828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915400" y="590550"/>
            <a:ext cx="0" cy="1676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8200" y="3028950"/>
            <a:ext cx="0" cy="94741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45714" y="3976360"/>
            <a:ext cx="791728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763000" y="3028950"/>
            <a:ext cx="0" cy="94741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18" y="2346056"/>
            <a:ext cx="8321782" cy="30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52400" y="154022"/>
            <a:ext cx="8458200" cy="549928"/>
          </a:xfrm>
          <a:prstGeom prst="rect">
            <a:avLst/>
          </a:prstGeom>
        </p:spPr>
        <p:txBody>
          <a:bodyPr lIns="91425" tIns="91425" rIns="91425" bIns="91425" anchor="b" anchorCtr="0">
            <a:noAutofit/>
          </a:bodyPr>
          <a:lstStyle/>
          <a:p>
            <a:pPr lvl="0" rtl="0">
              <a:buClr>
                <a:schemeClr val="dk1"/>
              </a:buClr>
              <a:buSzPct val="55000"/>
              <a:buFont typeface="Arial"/>
              <a:buNone/>
            </a:pPr>
            <a:r>
              <a:rPr lang="en" sz="3200" b="0" dirty="0"/>
              <a:t>
</a:t>
            </a:r>
            <a:r>
              <a:rPr lang="en" sz="3200" dirty="0"/>
              <a:t>Clarification: </a:t>
            </a:r>
            <a:r>
              <a:rPr lang="en" sz="3200" dirty="0" smtClean="0"/>
              <a:t>Preservation </a:t>
            </a:r>
            <a:r>
              <a:rPr lang="en" sz="3200" dirty="0"/>
              <a:t>vs. Access </a:t>
            </a:r>
          </a:p>
        </p:txBody>
      </p:sp>
      <p:sp>
        <p:nvSpPr>
          <p:cNvPr id="121" name="Shape 121"/>
          <p:cNvSpPr txBox="1">
            <a:spLocks noGrp="1"/>
          </p:cNvSpPr>
          <p:nvPr>
            <p:ph type="body" idx="1"/>
          </p:nvPr>
        </p:nvSpPr>
        <p:spPr>
          <a:xfrm>
            <a:off x="457200" y="2266950"/>
            <a:ext cx="3994500" cy="2658901"/>
          </a:xfrm>
          <a:prstGeom prst="rect">
            <a:avLst/>
          </a:prstGeom>
        </p:spPr>
        <p:txBody>
          <a:bodyPr lIns="91425" tIns="91425" rIns="91425" bIns="91425" anchor="t" anchorCtr="0">
            <a:noAutofit/>
          </a:bodyPr>
          <a:lstStyle/>
          <a:p>
            <a:pPr>
              <a:buNone/>
            </a:pPr>
            <a:r>
              <a:rPr lang="en" sz="1800" dirty="0">
                <a:solidFill>
                  <a:srgbClr val="10253F"/>
                </a:solidFill>
              </a:rPr>
              <a:t>
</a:t>
            </a:r>
          </a:p>
        </p:txBody>
      </p:sp>
      <p:pic>
        <p:nvPicPr>
          <p:cNvPr id="123" name="Shape 123"/>
          <p:cNvPicPr preferRelativeResize="0"/>
          <p:nvPr/>
        </p:nvPicPr>
        <p:blipFill>
          <a:blip r:embed="rId3"/>
          <a:stretch>
            <a:fillRect/>
          </a:stretch>
        </p:blipFill>
        <p:spPr>
          <a:xfrm>
            <a:off x="7239000" y="4522650"/>
            <a:ext cx="1570348" cy="335100"/>
          </a:xfrm>
          <a:prstGeom prst="rect">
            <a:avLst/>
          </a:prstGeom>
        </p:spPr>
      </p:pic>
      <p:sp>
        <p:nvSpPr>
          <p:cNvPr id="2" name="TextBox 1"/>
          <p:cNvSpPr txBox="1"/>
          <p:nvPr/>
        </p:nvSpPr>
        <p:spPr>
          <a:xfrm>
            <a:off x="304800" y="984230"/>
            <a:ext cx="3366627" cy="338554"/>
          </a:xfrm>
          <a:prstGeom prst="rect">
            <a:avLst/>
          </a:prstGeom>
          <a:noFill/>
        </p:spPr>
        <p:txBody>
          <a:bodyPr wrap="none" rtlCol="0">
            <a:spAutoFit/>
          </a:bodyPr>
          <a:lstStyle/>
          <a:p>
            <a:r>
              <a:rPr lang="en-US" sz="1600" b="1" dirty="0" smtClean="0"/>
              <a:t>Long term access (Preservation)</a:t>
            </a:r>
            <a:endParaRPr lang="en-US" sz="1600" b="1" dirty="0"/>
          </a:p>
        </p:txBody>
      </p:sp>
      <p:sp>
        <p:nvSpPr>
          <p:cNvPr id="8" name="TextBox 7"/>
          <p:cNvSpPr txBox="1"/>
          <p:nvPr/>
        </p:nvSpPr>
        <p:spPr>
          <a:xfrm>
            <a:off x="381000" y="1368207"/>
            <a:ext cx="3817712" cy="3108543"/>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Purpose</a:t>
            </a:r>
            <a:r>
              <a:rPr lang="en-US" dirty="0" smtClean="0"/>
              <a:t>: ensure long-term access</a:t>
            </a:r>
            <a:br>
              <a:rPr lang="en-US" dirty="0" smtClean="0"/>
            </a:br>
            <a:endParaRPr lang="en-US" dirty="0" smtClean="0"/>
          </a:p>
          <a:p>
            <a:pPr marL="285750" indent="-285750">
              <a:buFont typeface="Arial" panose="020B0604020202020204" pitchFamily="34" charset="0"/>
              <a:buChar char="•"/>
            </a:pPr>
            <a:r>
              <a:rPr lang="en-US" b="1" dirty="0" smtClean="0"/>
              <a:t>Focus: </a:t>
            </a:r>
            <a:r>
              <a:rPr lang="en-US" dirty="0" smtClean="0"/>
              <a:t>current &amp; </a:t>
            </a:r>
            <a:r>
              <a:rPr lang="en-US" b="1" dirty="0" smtClean="0"/>
              <a:t>future</a:t>
            </a:r>
            <a:r>
              <a:rPr lang="en-US" dirty="0" smtClean="0"/>
              <a:t> users</a:t>
            </a:r>
            <a:br>
              <a:rPr lang="en-US" dirty="0" smtClean="0"/>
            </a:br>
            <a:endParaRPr lang="en-US" dirty="0"/>
          </a:p>
          <a:p>
            <a:pPr marL="285750" indent="-285750">
              <a:buFont typeface="Arial" panose="020B0604020202020204" pitchFamily="34" charset="0"/>
              <a:buChar char="•"/>
            </a:pPr>
            <a:r>
              <a:rPr lang="en-US" dirty="0" smtClean="0"/>
              <a:t>Relies on </a:t>
            </a:r>
            <a:r>
              <a:rPr lang="en-US" b="1" dirty="0" smtClean="0"/>
              <a:t>proven (reliable)</a:t>
            </a:r>
            <a:r>
              <a:rPr lang="en-US" dirty="0" smtClean="0"/>
              <a:t> technologies to preserve digital objects across generations of technology</a:t>
            </a:r>
            <a:br>
              <a:rPr lang="en-US" dirty="0" smtClean="0"/>
            </a:br>
            <a:endParaRPr lang="en-US" dirty="0" smtClean="0"/>
          </a:p>
          <a:p>
            <a:pPr marL="285750" indent="-285750">
              <a:buFont typeface="Arial" panose="020B0604020202020204" pitchFamily="34" charset="0"/>
              <a:buChar char="•"/>
            </a:pPr>
            <a:r>
              <a:rPr lang="en-US" b="1" dirty="0" smtClean="0"/>
              <a:t>Accumulate</a:t>
            </a:r>
            <a:r>
              <a:rPr lang="en-US" dirty="0" smtClean="0"/>
              <a:t>s metadata over the life cycle to trace preserved content</a:t>
            </a:r>
            <a:br>
              <a:rPr lang="en-US" dirty="0" smtClean="0"/>
            </a:br>
            <a:endParaRPr lang="en-US" dirty="0" smtClean="0"/>
          </a:p>
          <a:p>
            <a:pPr marL="285750" indent="-285750">
              <a:buFont typeface="Arial" panose="020B0604020202020204" pitchFamily="34" charset="0"/>
              <a:buChar char="•"/>
            </a:pPr>
            <a:r>
              <a:rPr lang="en-US" dirty="0" smtClean="0"/>
              <a:t>Preservation systems </a:t>
            </a:r>
            <a:r>
              <a:rPr lang="en-US" b="1" dirty="0" smtClean="0"/>
              <a:t>create</a:t>
            </a:r>
            <a:r>
              <a:rPr lang="en-US" dirty="0" smtClean="0"/>
              <a:t> new versions of digital objects for access to deliver as needs change over time</a:t>
            </a:r>
          </a:p>
        </p:txBody>
      </p:sp>
      <p:sp>
        <p:nvSpPr>
          <p:cNvPr id="9" name="TextBox 8"/>
          <p:cNvSpPr txBox="1"/>
          <p:nvPr/>
        </p:nvSpPr>
        <p:spPr>
          <a:xfrm>
            <a:off x="4564288" y="987207"/>
            <a:ext cx="1963999" cy="338554"/>
          </a:xfrm>
          <a:prstGeom prst="rect">
            <a:avLst/>
          </a:prstGeom>
          <a:noFill/>
        </p:spPr>
        <p:txBody>
          <a:bodyPr wrap="none" rtlCol="0">
            <a:spAutoFit/>
          </a:bodyPr>
          <a:lstStyle/>
          <a:p>
            <a:r>
              <a:rPr lang="en-US" sz="1600" b="1" dirty="0" smtClean="0"/>
              <a:t>Short term access</a:t>
            </a:r>
            <a:endParaRPr lang="en-US" sz="1600" b="1" dirty="0"/>
          </a:p>
        </p:txBody>
      </p:sp>
      <p:sp>
        <p:nvSpPr>
          <p:cNvPr id="10" name="TextBox 9"/>
          <p:cNvSpPr txBox="1"/>
          <p:nvPr/>
        </p:nvSpPr>
        <p:spPr>
          <a:xfrm>
            <a:off x="4640488" y="1371184"/>
            <a:ext cx="3817712" cy="289310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Purpose</a:t>
            </a:r>
            <a:r>
              <a:rPr lang="en-US" dirty="0" smtClean="0"/>
              <a:t>: provide content to users now</a:t>
            </a:r>
            <a:br>
              <a:rPr lang="en-US" dirty="0" smtClean="0"/>
            </a:br>
            <a:endParaRPr lang="en-US" dirty="0" smtClean="0"/>
          </a:p>
          <a:p>
            <a:pPr marL="285750" indent="-285750">
              <a:buFont typeface="Arial" panose="020B0604020202020204" pitchFamily="34" charset="0"/>
              <a:buChar char="•"/>
            </a:pPr>
            <a:r>
              <a:rPr lang="en-US" b="1" dirty="0" smtClean="0"/>
              <a:t>Focus: </a:t>
            </a:r>
            <a:r>
              <a:rPr lang="en-US" dirty="0" smtClean="0"/>
              <a:t>current</a:t>
            </a:r>
            <a:br>
              <a:rPr lang="en-US" dirty="0" smtClean="0"/>
            </a:br>
            <a:endParaRPr lang="en-US" dirty="0"/>
          </a:p>
          <a:p>
            <a:pPr marL="285750" indent="-285750">
              <a:buFont typeface="Arial" panose="020B0604020202020204" pitchFamily="34" charset="0"/>
              <a:buChar char="•"/>
            </a:pPr>
            <a:r>
              <a:rPr lang="en-US" dirty="0" smtClean="0"/>
              <a:t>Relies on </a:t>
            </a:r>
            <a:r>
              <a:rPr lang="en-US" b="1" dirty="0" smtClean="0"/>
              <a:t>cutting edge</a:t>
            </a:r>
            <a:r>
              <a:rPr lang="en-US" dirty="0" smtClean="0"/>
              <a:t> technologies to provide best and fastest access at a point in time</a:t>
            </a:r>
            <a:br>
              <a:rPr lang="en-US" dirty="0" smtClean="0"/>
            </a:br>
            <a:endParaRPr lang="en-US" dirty="0" smtClean="0"/>
          </a:p>
          <a:p>
            <a:pPr marL="285750" indent="-285750">
              <a:buFont typeface="Arial" panose="020B0604020202020204" pitchFamily="34" charset="0"/>
              <a:buChar char="•"/>
            </a:pPr>
            <a:r>
              <a:rPr lang="en-US" b="1" dirty="0" smtClean="0"/>
              <a:t>Selects</a:t>
            </a:r>
            <a:r>
              <a:rPr lang="en-US" dirty="0" smtClean="0"/>
              <a:t> metadata needed to use and </a:t>
            </a:r>
            <a:r>
              <a:rPr lang="en-US" dirty="0"/>
              <a:t>u</a:t>
            </a:r>
            <a:r>
              <a:rPr lang="en-US" dirty="0" smtClean="0"/>
              <a:t>nderstand content</a:t>
            </a:r>
            <a:br>
              <a:rPr lang="en-US" dirty="0" smtClean="0"/>
            </a:br>
            <a:endParaRPr lang="en-US" dirty="0" smtClean="0"/>
          </a:p>
          <a:p>
            <a:pPr marL="285750" indent="-285750">
              <a:buFont typeface="Arial" panose="020B0604020202020204" pitchFamily="34" charset="0"/>
              <a:buChar char="•"/>
            </a:pPr>
            <a:r>
              <a:rPr lang="en-US" dirty="0" smtClean="0"/>
              <a:t>Access systems </a:t>
            </a:r>
            <a:r>
              <a:rPr lang="en-US" b="1" dirty="0" smtClean="0"/>
              <a:t>deliver</a:t>
            </a:r>
            <a:r>
              <a:rPr lang="en-US" dirty="0" smtClean="0"/>
              <a:t> objects with user-oriented services</a:t>
            </a:r>
          </a:p>
        </p:txBody>
      </p:sp>
    </p:spTree>
    <p:extLst>
      <p:ext uri="{BB962C8B-B14F-4D97-AF65-F5344CB8AC3E}">
        <p14:creationId xmlns:p14="http://schemas.microsoft.com/office/powerpoint/2010/main" val="1657194194"/>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24200" y="590550"/>
            <a:ext cx="3352800" cy="857400"/>
          </a:xfrm>
          <a:prstGeom prst="rect">
            <a:avLst/>
          </a:prstGeom>
        </p:spPr>
        <p:txBody>
          <a:bodyPr lIns="91425" tIns="91425" rIns="91425" bIns="91425" anchor="b" anchorCtr="0">
            <a:noAutofit/>
          </a:bodyPr>
          <a:lstStyle/>
          <a:p>
            <a:pPr>
              <a:buNone/>
            </a:pPr>
            <a:r>
              <a:rPr lang="en" sz="3200" dirty="0"/>
              <a:t>BREAK TIME</a:t>
            </a:r>
            <a:r>
              <a:rPr lang="en" sz="3200" dirty="0" smtClean="0"/>
              <a:t>!</a:t>
            </a:r>
            <a:br>
              <a:rPr lang="en" sz="3200" dirty="0" smtClean="0"/>
            </a:br>
            <a:r>
              <a:rPr lang="en" sz="2000" dirty="0" smtClean="0"/>
              <a:t>Back by 10:30, please</a:t>
            </a:r>
            <a:endParaRPr lang="en" sz="2000" dirty="0"/>
          </a:p>
        </p:txBody>
      </p:sp>
      <p:sp>
        <p:nvSpPr>
          <p:cNvPr id="136" name="Shape 136"/>
          <p:cNvSpPr txBox="1">
            <a:spLocks noGrp="1"/>
          </p:cNvSpPr>
          <p:nvPr>
            <p:ph type="body" idx="1"/>
          </p:nvPr>
        </p:nvSpPr>
        <p:spPr>
          <a:xfrm>
            <a:off x="1524000" y="2190750"/>
            <a:ext cx="6629400" cy="838200"/>
          </a:xfrm>
          <a:prstGeom prst="rect">
            <a:avLst/>
          </a:prstGeom>
        </p:spPr>
        <p:txBody>
          <a:bodyPr lIns="91425" tIns="91425" rIns="91425" bIns="91425" anchor="t" anchorCtr="0">
            <a:noAutofit/>
          </a:bodyPr>
          <a:lstStyle/>
          <a:p>
            <a:pPr>
              <a:buNone/>
            </a:pPr>
            <a:r>
              <a:rPr lang="en" dirty="0"/>
              <a:t>Next up: </a:t>
            </a:r>
            <a:r>
              <a:rPr lang="en" dirty="0" smtClean="0"/>
              <a:t>Your Pre-Ingest Workflow</a:t>
            </a:r>
            <a:endParaRPr lang="en" dirty="0"/>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
              <a:t>Everyone’s favorite donor question:</a:t>
            </a:r>
          </a:p>
        </p:txBody>
      </p:sp>
      <p:sp>
        <p:nvSpPr>
          <p:cNvPr id="142" name="Shape 142"/>
          <p:cNvSpPr txBox="1">
            <a:spLocks noGrp="1"/>
          </p:cNvSpPr>
          <p:nvPr>
            <p:ph type="body" idx="1"/>
          </p:nvPr>
        </p:nvSpPr>
        <p:spPr>
          <a:xfrm>
            <a:off x="1066800" y="1657350"/>
            <a:ext cx="6553200" cy="2057400"/>
          </a:xfrm>
          <a:prstGeom prst="rect">
            <a:avLst/>
          </a:prstGeom>
        </p:spPr>
        <p:txBody>
          <a:bodyPr lIns="91425" tIns="91425" rIns="91425" bIns="91425" anchor="t" anchorCtr="0">
            <a:noAutofit/>
          </a:bodyPr>
          <a:lstStyle/>
          <a:p>
            <a:pPr marL="457200" lvl="0" indent="-228600" algn="ctr" rtl="0">
              <a:spcBef>
                <a:spcPts val="0"/>
              </a:spcBef>
              <a:buSzPct val="50000"/>
              <a:buNone/>
            </a:pPr>
            <a:r>
              <a:rPr lang="en" sz="3600" dirty="0"/>
              <a:t>Hey, do you want </a:t>
            </a:r>
            <a:r>
              <a:rPr lang="en" sz="3600" dirty="0" smtClean="0"/>
              <a:t>this</a:t>
            </a:r>
          </a:p>
          <a:p>
            <a:pPr marL="457200" lvl="0" indent="-228600" algn="ctr" rtl="0">
              <a:spcBef>
                <a:spcPts val="0"/>
              </a:spcBef>
              <a:buSzPct val="50000"/>
              <a:buNone/>
            </a:pPr>
            <a:r>
              <a:rPr lang="en" sz="3600" dirty="0" smtClean="0"/>
              <a:t>jump </a:t>
            </a:r>
            <a:r>
              <a:rPr lang="en" sz="3600" dirty="0"/>
              <a:t>drive for </a:t>
            </a:r>
            <a:r>
              <a:rPr lang="en" sz="3600" dirty="0" smtClean="0"/>
              <a:t>your collection/archive</a:t>
            </a:r>
            <a:r>
              <a:rPr lang="en" sz="3600" dirty="0"/>
              <a:t>?</a:t>
            </a:r>
          </a:p>
          <a:p>
            <a:pPr algn="ctr"/>
            <a:endParaRPr sz="2000" dirty="0"/>
          </a:p>
        </p:txBody>
      </p:sp>
      <p:sp>
        <p:nvSpPr>
          <p:cNvPr id="4" name="Shape 142"/>
          <p:cNvSpPr txBox="1">
            <a:spLocks/>
          </p:cNvSpPr>
          <p:nvPr/>
        </p:nvSpPr>
        <p:spPr>
          <a:xfrm>
            <a:off x="1066800" y="4175414"/>
            <a:ext cx="7162800" cy="758536"/>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L="742950" marR="0" indent="4572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9144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L="1600200" marR="0" indent="13716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457200" indent="-228600" algn="ctr">
              <a:spcBef>
                <a:spcPts val="0"/>
              </a:spcBef>
              <a:buSzPct val="50000"/>
            </a:pPr>
            <a:r>
              <a:rPr lang="en-US" sz="2800" i="1" dirty="0" smtClean="0"/>
              <a:t>Demo: Accessioning a digital collection</a:t>
            </a:r>
          </a:p>
          <a:p>
            <a:pPr algn="ctr"/>
            <a:endParaRPr lang="en-US" sz="1600" i="1" dirty="0"/>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52400" y="135765"/>
            <a:ext cx="8229600" cy="1066800"/>
          </a:xfrm>
          <a:prstGeom prst="rect">
            <a:avLst/>
          </a:prstGeom>
        </p:spPr>
        <p:txBody>
          <a:bodyPr lIns="91425" tIns="91425" rIns="91425" bIns="91425" anchor="b" anchorCtr="0">
            <a:noAutofit/>
          </a:bodyPr>
          <a:lstStyle/>
          <a:p>
            <a:pPr lvl="0" rtl="0">
              <a:buNone/>
            </a:pPr>
            <a:r>
              <a:rPr lang="en" sz="2800" dirty="0"/>
              <a:t>Don’t </a:t>
            </a:r>
            <a:r>
              <a:rPr lang="en" sz="2800" dirty="0" smtClean="0"/>
              <a:t>Panic - Your </a:t>
            </a:r>
            <a:r>
              <a:rPr lang="en" sz="2800" dirty="0"/>
              <a:t>Pre-Ingest Workflow</a:t>
            </a:r>
            <a:r>
              <a:rPr lang="en" sz="3200" dirty="0"/>
              <a:t/>
            </a:r>
            <a:br>
              <a:rPr lang="en" sz="3200" dirty="0"/>
            </a:br>
            <a:r>
              <a:rPr lang="en" sz="1800" b="0" dirty="0"/>
              <a:t>aka Wrangling your digital stuff before you can get it into a shiny system</a:t>
            </a:r>
            <a:br>
              <a:rPr lang="en" sz="1800" b="0" dirty="0"/>
            </a:br>
            <a:endParaRPr lang="en" sz="1800" b="0" dirty="0"/>
          </a:p>
        </p:txBody>
      </p:sp>
      <p:sp>
        <p:nvSpPr>
          <p:cNvPr id="2" name="TextBox 1"/>
          <p:cNvSpPr txBox="1"/>
          <p:nvPr/>
        </p:nvSpPr>
        <p:spPr>
          <a:xfrm>
            <a:off x="381000" y="1722894"/>
            <a:ext cx="6989414" cy="2677656"/>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dirty="0" smtClean="0"/>
              <a:t>Begin an Inventory Spreadsheet</a:t>
            </a:r>
          </a:p>
          <a:p>
            <a:pPr marL="285750" indent="-285750">
              <a:lnSpc>
                <a:spcPct val="200000"/>
              </a:lnSpc>
              <a:buFont typeface="Arial" panose="020B0604020202020204" pitchFamily="34" charset="0"/>
              <a:buChar char="•"/>
            </a:pPr>
            <a:r>
              <a:rPr lang="en-US" dirty="0" smtClean="0"/>
              <a:t>Run accessioning tools (creates basic preservation metadata files in XML for you!)</a:t>
            </a:r>
          </a:p>
          <a:p>
            <a:pPr>
              <a:lnSpc>
                <a:spcPct val="200000"/>
              </a:lnSpc>
            </a:pPr>
            <a:r>
              <a:rPr lang="en-US" dirty="0"/>
              <a:t>	</a:t>
            </a:r>
            <a:r>
              <a:rPr lang="en-US" dirty="0" smtClean="0"/>
              <a:t>- Move everything to </a:t>
            </a:r>
            <a:r>
              <a:rPr lang="en-US" dirty="0"/>
              <a:t>a stable carrier (like a network </a:t>
            </a:r>
            <a:r>
              <a:rPr lang="en-US" dirty="0" smtClean="0"/>
              <a:t>drive)</a:t>
            </a:r>
            <a:endParaRPr lang="en-US" dirty="0"/>
          </a:p>
          <a:p>
            <a:pPr marL="285750" indent="-285750">
              <a:lnSpc>
                <a:spcPct val="200000"/>
              </a:lnSpc>
              <a:buFont typeface="Arial" panose="020B0604020202020204" pitchFamily="34" charset="0"/>
              <a:buChar char="•"/>
            </a:pPr>
            <a:r>
              <a:rPr lang="en-US" dirty="0" smtClean="0">
                <a:solidFill>
                  <a:schemeClr val="tx1"/>
                </a:solidFill>
              </a:rPr>
              <a:t>Make an Access Copy from your Master Copy</a:t>
            </a:r>
          </a:p>
          <a:p>
            <a:pPr marL="285750" indent="-285750">
              <a:lnSpc>
                <a:spcPct val="200000"/>
              </a:lnSpc>
              <a:buFont typeface="Arial" panose="020B0604020202020204" pitchFamily="34" charset="0"/>
              <a:buChar char="•"/>
            </a:pPr>
            <a:r>
              <a:rPr lang="en-US" dirty="0" smtClean="0">
                <a:solidFill>
                  <a:schemeClr val="tx1"/>
                </a:solidFill>
              </a:rPr>
              <a:t>Continue populating Inventory Spreadsheet (if needed)</a:t>
            </a:r>
          </a:p>
          <a:p>
            <a:pPr marL="285750" indent="-285750">
              <a:lnSpc>
                <a:spcPct val="200000"/>
              </a:lnSpc>
              <a:buFont typeface="Arial" panose="020B0604020202020204" pitchFamily="34" charset="0"/>
              <a:buChar char="•"/>
            </a:pPr>
            <a:r>
              <a:rPr lang="en-US" dirty="0" smtClean="0">
                <a:solidFill>
                  <a:schemeClr val="tx1"/>
                </a:solidFill>
              </a:rPr>
              <a:t>OPTIONAL: Keep original media </a:t>
            </a:r>
          </a:p>
        </p:txBody>
      </p:sp>
      <p:sp>
        <p:nvSpPr>
          <p:cNvPr id="7" name="TextBox 6"/>
          <p:cNvSpPr txBox="1"/>
          <p:nvPr/>
        </p:nvSpPr>
        <p:spPr>
          <a:xfrm>
            <a:off x="4800600" y="4010620"/>
            <a:ext cx="3981833"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200" i="1" dirty="0" smtClean="0"/>
              <a:t>Most of these will cost you more time than money</a:t>
            </a:r>
          </a:p>
          <a:p>
            <a:pPr marL="285750" indent="-285750">
              <a:lnSpc>
                <a:spcPct val="150000"/>
              </a:lnSpc>
              <a:buFont typeface="Wingdings" panose="05000000000000000000" pitchFamily="2" charset="2"/>
              <a:buChar char="ü"/>
            </a:pPr>
            <a:r>
              <a:rPr lang="en" sz="1200" i="1" dirty="0"/>
              <a:t>Document what you do pre-ingest. For future </a:t>
            </a:r>
            <a:r>
              <a:rPr lang="en" sz="1200" i="1" dirty="0" smtClean="0"/>
              <a:t>you.</a:t>
            </a:r>
            <a:endParaRPr lang="en-US" sz="1200" i="1" dirty="0" smtClean="0"/>
          </a:p>
          <a:p>
            <a:pPr marL="285750" indent="-285750">
              <a:lnSpc>
                <a:spcPct val="150000"/>
              </a:lnSpc>
              <a:buFont typeface="Wingdings" panose="05000000000000000000" pitchFamily="2" charset="2"/>
              <a:buChar char="ü"/>
            </a:pPr>
            <a:r>
              <a:rPr lang="en-US" sz="1200" i="1" dirty="0" smtClean="0"/>
              <a:t>Remember: Good enough is just fine. For now.</a:t>
            </a:r>
          </a:p>
        </p:txBody>
      </p:sp>
      <p:sp>
        <p:nvSpPr>
          <p:cNvPr id="5" name="Rectangle 4"/>
          <p:cNvSpPr/>
          <p:nvPr/>
        </p:nvSpPr>
        <p:spPr>
          <a:xfrm>
            <a:off x="306829" y="1491879"/>
            <a:ext cx="2055371" cy="307777"/>
          </a:xfrm>
          <a:prstGeom prst="rect">
            <a:avLst/>
          </a:prstGeom>
        </p:spPr>
        <p:txBody>
          <a:bodyPr wrap="none">
            <a:spAutoFit/>
          </a:bodyPr>
          <a:lstStyle/>
          <a:p>
            <a:r>
              <a:rPr lang="en-US" b="1" dirty="0" smtClean="0"/>
              <a:t>Starting from scratch:</a:t>
            </a:r>
            <a:endParaRPr lang="en-US" b="1" dirty="0"/>
          </a:p>
        </p:txBody>
      </p:sp>
      <p:sp>
        <p:nvSpPr>
          <p:cNvPr id="12" name="Rectangle 11"/>
          <p:cNvSpPr/>
          <p:nvPr/>
        </p:nvSpPr>
        <p:spPr>
          <a:xfrm>
            <a:off x="6705600" y="1252776"/>
            <a:ext cx="1576072" cy="600164"/>
          </a:xfrm>
          <a:prstGeom prst="rect">
            <a:avLst/>
          </a:prstGeom>
          <a:noFill/>
          <a:ln>
            <a:solidFill>
              <a:schemeClr val="accent1"/>
            </a:solidFill>
          </a:ln>
        </p:spPr>
        <p:txBody>
          <a:bodyPr wrap="none">
            <a:spAutoFit/>
          </a:bodyPr>
          <a:lstStyle/>
          <a:p>
            <a:pPr algn="ctr"/>
            <a:r>
              <a:rPr lang="en" sz="1100" i="1" dirty="0" smtClean="0"/>
              <a:t>Hang tight for a demo </a:t>
            </a:r>
          </a:p>
          <a:p>
            <a:pPr algn="ctr"/>
            <a:r>
              <a:rPr lang="en-US" sz="1100" i="1" dirty="0"/>
              <a:t>a</a:t>
            </a:r>
            <a:r>
              <a:rPr lang="en" sz="1100" i="1" dirty="0" smtClean="0"/>
              <a:t>nd some hands-on </a:t>
            </a:r>
          </a:p>
          <a:p>
            <a:pPr algn="ctr"/>
            <a:r>
              <a:rPr lang="en" sz="1100" i="1" dirty="0" smtClean="0"/>
              <a:t>practice of this!</a:t>
            </a:r>
            <a:endParaRPr lang="en-US" sz="1100" i="1" dirty="0"/>
          </a:p>
        </p:txBody>
      </p:sp>
      <p:cxnSp>
        <p:nvCxnSpPr>
          <p:cNvPr id="11" name="Straight Arrow Connector 10"/>
          <p:cNvCxnSpPr/>
          <p:nvPr/>
        </p:nvCxnSpPr>
        <p:spPr>
          <a:xfrm flipH="1">
            <a:off x="2514600" y="1557576"/>
            <a:ext cx="4191000" cy="838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8600" y="999351"/>
            <a:ext cx="6170172" cy="276999"/>
          </a:xfrm>
          <a:prstGeom prst="rect">
            <a:avLst/>
          </a:prstGeom>
          <a:noFill/>
          <a:ln>
            <a:solidFill>
              <a:schemeClr val="accent1"/>
            </a:solidFill>
          </a:ln>
        </p:spPr>
        <p:txBody>
          <a:bodyPr wrap="square">
            <a:spAutoFit/>
          </a:bodyPr>
          <a:lstStyle/>
          <a:p>
            <a:pPr algn="ctr"/>
            <a:r>
              <a:rPr lang="en-US" sz="1200" b="1" dirty="0" smtClean="0"/>
              <a:t>NOTE: This is only ONE way to do this… Everyone’s workflow is a little different! </a:t>
            </a:r>
            <a:endParaRPr lang="en-US" sz="1200" b="1"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94" y="0"/>
            <a:ext cx="483710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81800" y="3955018"/>
            <a:ext cx="2057400" cy="954107"/>
          </a:xfrm>
          <a:prstGeom prst="rect">
            <a:avLst/>
          </a:prstGeom>
          <a:noFill/>
          <a:ln>
            <a:solidFill>
              <a:schemeClr val="accent1"/>
            </a:solidFill>
          </a:ln>
        </p:spPr>
        <p:txBody>
          <a:bodyPr wrap="square" rtlCol="0">
            <a:spAutoFit/>
          </a:bodyPr>
          <a:lstStyle/>
          <a:p>
            <a:r>
              <a:rPr lang="en-US" b="1" dirty="0" smtClean="0"/>
              <a:t>Courtesy of: </a:t>
            </a:r>
            <a:br>
              <a:rPr lang="en-US" b="1" dirty="0" smtClean="0"/>
            </a:br>
            <a:r>
              <a:rPr lang="en-US" dirty="0" err="1"/>
              <a:t>Tawnya</a:t>
            </a:r>
            <a:r>
              <a:rPr lang="en-US" dirty="0"/>
              <a:t> </a:t>
            </a:r>
            <a:r>
              <a:rPr lang="en-US" dirty="0" smtClean="0"/>
              <a:t>Keller, </a:t>
            </a:r>
            <a:r>
              <a:rPr lang="en-US" i="1" dirty="0"/>
              <a:t>Digital Preservation Archivist </a:t>
            </a:r>
          </a:p>
          <a:p>
            <a:r>
              <a:rPr lang="en-US" dirty="0" smtClean="0"/>
              <a:t>University </a:t>
            </a:r>
            <a:r>
              <a:rPr lang="en-US" dirty="0"/>
              <a:t>of Utah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95750"/>
            <a:ext cx="2157411" cy="93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758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52400" y="-171450"/>
            <a:ext cx="8229600" cy="857400"/>
          </a:xfrm>
          <a:prstGeom prst="rect">
            <a:avLst/>
          </a:prstGeom>
        </p:spPr>
        <p:txBody>
          <a:bodyPr lIns="91425" tIns="91425" rIns="91425" bIns="91425" anchor="b" anchorCtr="0">
            <a:noAutofit/>
          </a:bodyPr>
          <a:lstStyle/>
          <a:p>
            <a:pPr>
              <a:buNone/>
            </a:pPr>
            <a:r>
              <a:rPr lang="en" sz="2800" dirty="0"/>
              <a:t>Pre-Ingest </a:t>
            </a:r>
            <a:r>
              <a:rPr lang="en" sz="2800" dirty="0" smtClean="0"/>
              <a:t>Inventory Spreadsheet </a:t>
            </a:r>
            <a:r>
              <a:rPr lang="en" sz="2800" dirty="0"/>
              <a:t>Categories</a:t>
            </a:r>
          </a:p>
        </p:txBody>
      </p:sp>
      <p:sp>
        <p:nvSpPr>
          <p:cNvPr id="160" name="Shape 160"/>
          <p:cNvSpPr txBox="1">
            <a:spLocks noGrp="1"/>
          </p:cNvSpPr>
          <p:nvPr>
            <p:ph type="body" idx="1"/>
          </p:nvPr>
        </p:nvSpPr>
        <p:spPr>
          <a:xfrm>
            <a:off x="-76200" y="660516"/>
            <a:ext cx="8915400" cy="3725699"/>
          </a:xfrm>
          <a:prstGeom prst="rect">
            <a:avLst/>
          </a:prstGeom>
        </p:spPr>
        <p:txBody>
          <a:bodyPr lIns="91425" tIns="91425" rIns="91425" bIns="91425" anchor="t" anchorCtr="0">
            <a:noAutofit/>
          </a:bodyPr>
          <a:lstStyle/>
          <a:p>
            <a:pPr marL="609600" marR="749300" lvl="1" indent="0">
              <a:lnSpc>
                <a:spcPct val="115000"/>
              </a:lnSpc>
              <a:spcBef>
                <a:spcPts val="0"/>
              </a:spcBef>
            </a:pPr>
            <a:r>
              <a:rPr lang="en" sz="1400" dirty="0"/>
              <a:t>These </a:t>
            </a:r>
            <a:r>
              <a:rPr lang="en" sz="1400" dirty="0" smtClean="0"/>
              <a:t>suggestions </a:t>
            </a:r>
            <a:r>
              <a:rPr lang="en" sz="1400" dirty="0"/>
              <a:t>follow the recommended </a:t>
            </a:r>
            <a:r>
              <a:rPr lang="en" sz="1400" dirty="0" smtClean="0"/>
              <a:t>DPOE </a:t>
            </a:r>
            <a:r>
              <a:rPr lang="en" sz="1400" dirty="0"/>
              <a:t>step “</a:t>
            </a:r>
            <a:r>
              <a:rPr lang="en" sz="1400" dirty="0" smtClean="0"/>
              <a:t>Identify” as locally </a:t>
            </a:r>
            <a:r>
              <a:rPr lang="en" sz="1400" dirty="0"/>
              <a:t>defined by </a:t>
            </a:r>
            <a:r>
              <a:rPr lang="en" sz="1400" dirty="0" smtClean="0"/>
              <a:t>curator/archivist. Example at: </a:t>
            </a:r>
            <a:r>
              <a:rPr lang="en" sz="800" u="sng" dirty="0">
                <a:solidFill>
                  <a:srgbClr val="1155CC"/>
                </a:solidFill>
                <a:latin typeface="Verdana"/>
                <a:ea typeface="Verdana"/>
                <a:cs typeface="Verdana"/>
                <a:sym typeface="Verdana"/>
                <a:hlinkClick r:id="rId3"/>
              </a:rPr>
              <a:t>http://</a:t>
            </a:r>
            <a:r>
              <a:rPr lang="en" sz="800" u="sng" dirty="0" smtClean="0">
                <a:solidFill>
                  <a:srgbClr val="1155CC"/>
                </a:solidFill>
                <a:latin typeface="Verdana"/>
                <a:ea typeface="Verdana"/>
                <a:cs typeface="Verdana"/>
                <a:sym typeface="Verdana"/>
                <a:hlinkClick r:id="rId3"/>
              </a:rPr>
              <a:t>www.carli.illinois.edu/sites/files/digital_collections/documentation/digipres_identify.pdf</a:t>
            </a:r>
            <a:r>
              <a:rPr lang="en" sz="800" u="sng" dirty="0" smtClean="0">
                <a:solidFill>
                  <a:srgbClr val="1155CC"/>
                </a:solidFill>
                <a:latin typeface="Verdana"/>
                <a:ea typeface="Verdana"/>
                <a:cs typeface="Verdana"/>
                <a:sym typeface="Verdana"/>
              </a:rPr>
              <a:t/>
            </a:r>
            <a:br>
              <a:rPr lang="en" sz="800" u="sng" dirty="0" smtClean="0">
                <a:solidFill>
                  <a:srgbClr val="1155CC"/>
                </a:solidFill>
                <a:latin typeface="Verdana"/>
                <a:ea typeface="Verdana"/>
                <a:cs typeface="Verdana"/>
                <a:sym typeface="Verdana"/>
              </a:rPr>
            </a:br>
            <a:endParaRPr lang="en" sz="1200" dirty="0" smtClean="0"/>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smtClean="0"/>
              <a:t>Category (digitization project; born digital; university archives)</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smtClean="0"/>
              <a:t>Title </a:t>
            </a:r>
            <a:r>
              <a:rPr lang="en" sz="1200" dirty="0"/>
              <a:t>and Description</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smtClean="0"/>
              <a:t>Date(s) </a:t>
            </a:r>
            <a:r>
              <a:rPr lang="en" sz="1200" dirty="0"/>
              <a:t>(date range of what’s IN there or date of creation if born digital)</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a:t>Location (CD, Jump drive, server location?)</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a:t>Extent (quantity: 48 journal issues; 106 images; 2 TB of video)</a:t>
            </a:r>
          </a:p>
          <a:p>
            <a:pPr marL="1371600" marR="749300" lvl="2" indent="-304800" rtl="0">
              <a:lnSpc>
                <a:spcPct val="115000"/>
              </a:lnSpc>
              <a:spcBef>
                <a:spcPts val="0"/>
              </a:spcBef>
              <a:buClr>
                <a:schemeClr val="dk1"/>
              </a:buClr>
              <a:buSzPct val="100000"/>
              <a:buFont typeface="Wingdings" panose="05000000000000000000" pitchFamily="2" charset="2"/>
              <a:buChar char="q"/>
            </a:pPr>
            <a:r>
              <a:rPr lang="en" sz="1200" dirty="0"/>
              <a:t>Format (file formats: PDF, .Jpeg, Animated GIF, Wordstar2.0 file</a:t>
            </a:r>
            <a:r>
              <a:rPr lang="en" sz="1200" dirty="0" smtClean="0"/>
              <a:t>)</a:t>
            </a:r>
            <a:endParaRPr lang="en" sz="1200" dirty="0"/>
          </a:p>
          <a:p>
            <a:endParaRPr dirty="0"/>
          </a:p>
        </p:txBody>
      </p:sp>
      <p:pic>
        <p:nvPicPr>
          <p:cNvPr id="161" name="Shape 161"/>
          <p:cNvPicPr preferRelativeResize="0"/>
          <p:nvPr/>
        </p:nvPicPr>
        <p:blipFill>
          <a:blip r:embed="rId4"/>
          <a:stretch>
            <a:fillRect/>
          </a:stretch>
        </p:blipFill>
        <p:spPr>
          <a:xfrm>
            <a:off x="908301" y="3105150"/>
            <a:ext cx="7092699" cy="626349"/>
          </a:xfrm>
          <a:prstGeom prst="rect">
            <a:avLst/>
          </a:prstGeom>
          <a:noFill/>
          <a:ln>
            <a:noFill/>
          </a:ln>
        </p:spPr>
      </p:pic>
      <p:sp>
        <p:nvSpPr>
          <p:cNvPr id="2" name="Rectangle 1"/>
          <p:cNvSpPr/>
          <p:nvPr/>
        </p:nvSpPr>
        <p:spPr>
          <a:xfrm>
            <a:off x="0" y="3908057"/>
            <a:ext cx="9144000" cy="375487"/>
          </a:xfrm>
          <a:prstGeom prst="rect">
            <a:avLst/>
          </a:prstGeom>
        </p:spPr>
        <p:txBody>
          <a:bodyPr wrap="square">
            <a:spAutoFit/>
          </a:bodyPr>
          <a:lstStyle/>
          <a:p>
            <a:pPr marL="609600" marR="749300" lvl="1">
              <a:lnSpc>
                <a:spcPct val="115000"/>
              </a:lnSpc>
              <a:buClr>
                <a:schemeClr val="dk1"/>
              </a:buClr>
              <a:buSzPct val="100000"/>
            </a:pPr>
            <a:r>
              <a:rPr lang="en" sz="1600" b="1" dirty="0"/>
              <a:t>FILL OUT WHAT YOU CAN  AS YOU WOULD WITH ANY </a:t>
            </a:r>
            <a:r>
              <a:rPr lang="en" sz="1600" b="1" dirty="0" smtClean="0"/>
              <a:t>NORMAL ACCESSION</a:t>
            </a:r>
            <a:endParaRPr lang="en" sz="1600" b="1" dirty="0"/>
          </a:p>
        </p:txBody>
      </p:sp>
      <p:sp>
        <p:nvSpPr>
          <p:cNvPr id="3" name="TextBox 2"/>
          <p:cNvSpPr txBox="1"/>
          <p:nvPr/>
        </p:nvSpPr>
        <p:spPr>
          <a:xfrm>
            <a:off x="5239192" y="4486930"/>
            <a:ext cx="2146742" cy="477054"/>
          </a:xfrm>
          <a:prstGeom prst="rect">
            <a:avLst/>
          </a:prstGeom>
          <a:noFill/>
        </p:spPr>
        <p:txBody>
          <a:bodyPr wrap="none" rtlCol="0">
            <a:spAutoFit/>
          </a:bodyPr>
          <a:lstStyle/>
          <a:p>
            <a:pPr algn="r"/>
            <a:r>
              <a:rPr lang="en-US" sz="900" i="1" dirty="0" smtClean="0">
                <a:solidFill>
                  <a:schemeClr val="tx1"/>
                </a:solidFill>
              </a:rPr>
              <a:t>DPOE is a Library of Congress Digital </a:t>
            </a:r>
            <a:br>
              <a:rPr lang="en-US" sz="900" i="1" dirty="0" smtClean="0">
                <a:solidFill>
                  <a:schemeClr val="tx1"/>
                </a:solidFill>
              </a:rPr>
            </a:br>
            <a:r>
              <a:rPr lang="en-US" sz="900" i="1" dirty="0" smtClean="0">
                <a:solidFill>
                  <a:schemeClr val="tx1"/>
                </a:solidFill>
              </a:rPr>
              <a:t>Preservation and </a:t>
            </a:r>
            <a:r>
              <a:rPr lang="en-US" sz="900" i="1" dirty="0">
                <a:solidFill>
                  <a:schemeClr val="tx1"/>
                </a:solidFill>
              </a:rPr>
              <a:t>Outreach Program</a:t>
            </a:r>
            <a:br>
              <a:rPr lang="en-US" sz="900" i="1" dirty="0">
                <a:solidFill>
                  <a:schemeClr val="tx1"/>
                </a:solidFill>
              </a:rPr>
            </a:br>
            <a:r>
              <a:rPr lang="en-US" sz="700" i="1" dirty="0">
                <a:solidFill>
                  <a:schemeClr val="tx1"/>
                </a:solidFill>
              </a:rPr>
              <a:t>http://www.digitalpreservation.gov/education/ </a:t>
            </a:r>
            <a:endParaRPr lang="en-US" sz="900" i="1" dirty="0">
              <a:solidFill>
                <a:schemeClr val="tx1"/>
              </a:solidFill>
            </a:endParaRPr>
          </a:p>
        </p:txBody>
      </p:sp>
      <p:pic>
        <p:nvPicPr>
          <p:cNvPr id="7" name="Shape 123"/>
          <p:cNvPicPr preferRelativeResize="0"/>
          <p:nvPr/>
        </p:nvPicPr>
        <p:blipFill>
          <a:blip r:embed="rId5"/>
          <a:stretch>
            <a:fillRect/>
          </a:stretch>
        </p:blipFill>
        <p:spPr>
          <a:xfrm>
            <a:off x="7421252" y="4552950"/>
            <a:ext cx="1570348" cy="335100"/>
          </a:xfrm>
          <a:prstGeom prst="rect">
            <a:avLst/>
          </a:prstGeom>
        </p:spPr>
      </p:pic>
      <p:sp>
        <p:nvSpPr>
          <p:cNvPr id="8" name="Rectangle 7"/>
          <p:cNvSpPr/>
          <p:nvPr/>
        </p:nvSpPr>
        <p:spPr>
          <a:xfrm>
            <a:off x="6312563" y="1308869"/>
            <a:ext cx="2450437" cy="738664"/>
          </a:xfrm>
          <a:prstGeom prst="rect">
            <a:avLst/>
          </a:prstGeom>
          <a:noFill/>
          <a:ln w="15875">
            <a:solidFill>
              <a:schemeClr val="accent1"/>
            </a:solidFill>
          </a:ln>
        </p:spPr>
        <p:txBody>
          <a:bodyPr wrap="square">
            <a:spAutoFit/>
          </a:bodyPr>
          <a:lstStyle/>
          <a:p>
            <a:pPr algn="ctr"/>
            <a:r>
              <a:rPr lang="en-US" sz="1050" b="1" dirty="0" smtClean="0"/>
              <a:t>This is YOUR inventory… YOU get to decide if it needs additional fields, </a:t>
            </a:r>
            <a:r>
              <a:rPr lang="en-US" sz="1050" b="1" dirty="0"/>
              <a:t> </a:t>
            </a:r>
            <a:r>
              <a:rPr lang="en-US" sz="1050" b="1" dirty="0" smtClean="0"/>
              <a:t>if some can be deleted, etc. You are the boss of this!</a:t>
            </a:r>
            <a:endParaRPr lang="en-US" sz="1050" b="1" dirty="0"/>
          </a:p>
        </p:txBody>
      </p:sp>
      <p:cxnSp>
        <p:nvCxnSpPr>
          <p:cNvPr id="9" name="Straight Arrow Connector 8"/>
          <p:cNvCxnSpPr/>
          <p:nvPr/>
        </p:nvCxnSpPr>
        <p:spPr>
          <a:xfrm flipH="1">
            <a:off x="5638800" y="2047533"/>
            <a:ext cx="1574164" cy="98141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04800" y="-19050"/>
            <a:ext cx="8229600" cy="857400"/>
          </a:xfrm>
          <a:prstGeom prst="rect">
            <a:avLst/>
          </a:prstGeom>
        </p:spPr>
        <p:txBody>
          <a:bodyPr lIns="91425" tIns="91425" rIns="91425" bIns="91425" anchor="b" anchorCtr="0">
            <a:noAutofit/>
          </a:bodyPr>
          <a:lstStyle/>
          <a:p>
            <a:pPr>
              <a:buNone/>
            </a:pPr>
            <a:r>
              <a:rPr lang="en" sz="3200" dirty="0"/>
              <a:t>Logistics/Housekeeping</a:t>
            </a:r>
          </a:p>
        </p:txBody>
      </p:sp>
      <p:sp>
        <p:nvSpPr>
          <p:cNvPr id="2" name="TextBox 1"/>
          <p:cNvSpPr txBox="1"/>
          <p:nvPr/>
        </p:nvSpPr>
        <p:spPr>
          <a:xfrm>
            <a:off x="533400" y="1031141"/>
            <a:ext cx="7772400" cy="32932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smtClean="0"/>
              <a:t>Basic Logistics</a:t>
            </a:r>
            <a:br>
              <a:rPr lang="en-US" sz="1600" dirty="0" smtClean="0"/>
            </a:br>
            <a:endParaRPr lang="en-US" sz="1600" dirty="0" smtClean="0"/>
          </a:p>
          <a:p>
            <a:pPr marL="285750" indent="-285750">
              <a:lnSpc>
                <a:spcPct val="150000"/>
              </a:lnSpc>
              <a:buFont typeface="Arial" panose="020B0604020202020204" pitchFamily="34" charset="0"/>
              <a:buChar char="•"/>
            </a:pPr>
            <a:r>
              <a:rPr lang="en-US" sz="1600" dirty="0" smtClean="0"/>
              <a:t>Handouts/Flash Drives</a:t>
            </a:r>
            <a:br>
              <a:rPr lang="en-US" sz="1600" dirty="0" smtClean="0"/>
            </a:br>
            <a:endParaRPr lang="en-US" sz="1600" dirty="0" smtClean="0"/>
          </a:p>
          <a:p>
            <a:pPr marL="285750" indent="-285750">
              <a:lnSpc>
                <a:spcPct val="150000"/>
              </a:lnSpc>
              <a:buFont typeface="Arial" panose="020B0604020202020204" pitchFamily="34" charset="0"/>
              <a:buChar char="•"/>
            </a:pPr>
            <a:r>
              <a:rPr lang="en-US" sz="1600" dirty="0" smtClean="0"/>
              <a:t>Assessment/Evaluation (today and in 3 months) YOUR FEEDBACK IS VITAL</a:t>
            </a:r>
          </a:p>
          <a:p>
            <a:pPr lvl="6"/>
            <a:r>
              <a:rPr lang="en-US" sz="1600" dirty="0" smtClean="0"/>
              <a:t>	- Pre-Test </a:t>
            </a:r>
            <a:br>
              <a:rPr lang="en-US" sz="1600" dirty="0" smtClean="0"/>
            </a:br>
            <a:r>
              <a:rPr lang="en-US" sz="1600" dirty="0" smtClean="0"/>
              <a:t>	- Post-Test</a:t>
            </a:r>
            <a:br>
              <a:rPr lang="en-US" sz="1600" dirty="0" smtClean="0"/>
            </a:br>
            <a:r>
              <a:rPr lang="en-US" sz="1600" dirty="0" smtClean="0"/>
              <a:t>	- Standard Workshop Evaluation</a:t>
            </a:r>
            <a:br>
              <a:rPr lang="en-US" sz="1600" dirty="0" smtClean="0"/>
            </a:br>
            <a:r>
              <a:rPr lang="en-US" sz="1600" dirty="0" smtClean="0"/>
              <a:t>	- 3 Month Follow-up</a:t>
            </a:r>
          </a:p>
          <a:p>
            <a:pPr marL="285750" indent="-285750">
              <a:lnSpc>
                <a:spcPct val="150000"/>
              </a:lnSpc>
              <a:buFont typeface="Arial" panose="020B0604020202020204" pitchFamily="34" charset="0"/>
              <a:buChar char="•"/>
            </a:pPr>
            <a:endParaRPr lang="en-US" sz="1600" dirty="0"/>
          </a:p>
        </p:txBody>
      </p:sp>
      <p:sp>
        <p:nvSpPr>
          <p:cNvPr id="4" name="TextBox 3"/>
          <p:cNvSpPr txBox="1"/>
          <p:nvPr/>
        </p:nvSpPr>
        <p:spPr>
          <a:xfrm>
            <a:off x="2438400" y="4287619"/>
            <a:ext cx="3886200" cy="646331"/>
          </a:xfrm>
          <a:prstGeom prst="rect">
            <a:avLst/>
          </a:prstGeom>
          <a:noFill/>
        </p:spPr>
        <p:txBody>
          <a:bodyPr wrap="square" rtlCol="0">
            <a:spAutoFit/>
          </a:bodyPr>
          <a:lstStyle/>
          <a:p>
            <a:r>
              <a:rPr lang="en-US" sz="1800" b="1" dirty="0"/>
              <a:t>First </a:t>
            </a:r>
            <a:r>
              <a:rPr lang="en-US" sz="1800" b="1" dirty="0" smtClean="0"/>
              <a:t>Up</a:t>
            </a:r>
            <a:r>
              <a:rPr lang="en-US" sz="1800" b="1" dirty="0"/>
              <a:t>… The Day’s Schedule!</a:t>
            </a:r>
          </a:p>
          <a:p>
            <a:endParaRPr lang="en-US" sz="1800" b="1"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71550"/>
            <a:ext cx="8962768" cy="2743200"/>
          </a:xfrm>
          <a:prstGeom prst="rect">
            <a:avLst/>
          </a:prstGeom>
        </p:spPr>
      </p:pic>
    </p:spTree>
    <p:extLst>
      <p:ext uri="{BB962C8B-B14F-4D97-AF65-F5344CB8AC3E}">
        <p14:creationId xmlns:p14="http://schemas.microsoft.com/office/powerpoint/2010/main" val="1671765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228600" y="57150"/>
            <a:ext cx="8229600" cy="857400"/>
          </a:xfrm>
          <a:prstGeom prst="rect">
            <a:avLst/>
          </a:prstGeom>
        </p:spPr>
        <p:txBody>
          <a:bodyPr lIns="91425" tIns="91425" rIns="91425" bIns="91425" anchor="b" anchorCtr="0">
            <a:noAutofit/>
          </a:bodyPr>
          <a:lstStyle/>
          <a:p>
            <a:pPr>
              <a:buNone/>
            </a:pPr>
            <a:r>
              <a:rPr lang="en" sz="3200" dirty="0" smtClean="0"/>
              <a:t>Data </a:t>
            </a:r>
            <a:r>
              <a:rPr lang="en" sz="3200" dirty="0"/>
              <a:t>Accessioner</a:t>
            </a:r>
          </a:p>
        </p:txBody>
      </p:sp>
      <p:pic>
        <p:nvPicPr>
          <p:cNvPr id="4" name="Picture 2"/>
          <p:cNvPicPr>
            <a:picLocks noChangeAspect="1" noChangeArrowheads="1"/>
          </p:cNvPicPr>
          <p:nvPr/>
        </p:nvPicPr>
        <p:blipFill>
          <a:blip r:embed="rId3" cstate="print"/>
          <a:srcRect l="17380" t="21887" r="18432" b="56226"/>
          <a:stretch>
            <a:fillRect/>
          </a:stretch>
        </p:blipFill>
        <p:spPr bwMode="auto">
          <a:xfrm>
            <a:off x="304800" y="1504950"/>
            <a:ext cx="8581292" cy="18288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extBox 3"/>
          <p:cNvSpPr txBox="1"/>
          <p:nvPr/>
        </p:nvSpPr>
        <p:spPr>
          <a:xfrm>
            <a:off x="513089" y="569823"/>
            <a:ext cx="4437432" cy="1169551"/>
          </a:xfrm>
          <a:prstGeom prst="rect">
            <a:avLst/>
          </a:prstGeom>
          <a:noFill/>
        </p:spPr>
        <p:txBody>
          <a:bodyPr wrap="none" rtlCol="0">
            <a:spAutoFit/>
          </a:bodyPr>
          <a:lstStyle/>
          <a:p>
            <a:pPr algn="ctr">
              <a:buSzPct val="100000"/>
            </a:pPr>
            <a:r>
              <a:rPr lang="en-US" b="1" dirty="0" smtClean="0"/>
              <a:t>1. Insert flash drive and open the explorer window</a:t>
            </a:r>
            <a:r>
              <a:rPr lang="en-US" dirty="0"/>
              <a:t/>
            </a:r>
            <a:br>
              <a:rPr lang="en-US" dirty="0"/>
            </a:br>
            <a:r>
              <a:rPr lang="en-US" sz="1100" dirty="0" smtClean="0"/>
              <a:t>Data </a:t>
            </a:r>
            <a:r>
              <a:rPr lang="en-US" sz="1100" dirty="0" err="1" smtClean="0"/>
              <a:t>Accessioner</a:t>
            </a:r>
            <a:r>
              <a:rPr lang="en-US" sz="1100" dirty="0" smtClean="0"/>
              <a:t/>
            </a:r>
            <a:br>
              <a:rPr lang="en-US" sz="1100" dirty="0" smtClean="0"/>
            </a:br>
            <a:r>
              <a:rPr lang="en-US" sz="1100" dirty="0" smtClean="0"/>
              <a:t>Donated Collection Folder</a:t>
            </a:r>
            <a:br>
              <a:rPr lang="en-US" sz="1100" dirty="0" smtClean="0"/>
            </a:br>
            <a:r>
              <a:rPr lang="en-US" sz="1100" dirty="0" smtClean="0"/>
              <a:t>Other stuff…..</a:t>
            </a:r>
            <a:br>
              <a:rPr lang="en-US" sz="1100" dirty="0" smtClean="0"/>
            </a:br>
            <a:r>
              <a:rPr lang="en-US" sz="1100" dirty="0" smtClean="0"/>
              <a:t/>
            </a:r>
            <a:br>
              <a:rPr lang="en-US" sz="1100" dirty="0" smtClean="0"/>
            </a:br>
            <a:endParaRPr lang="en-US" sz="1200" dirty="0" smtClean="0"/>
          </a:p>
        </p:txBody>
      </p:sp>
      <p:cxnSp>
        <p:nvCxnSpPr>
          <p:cNvPr id="10" name="Straight Connector 9"/>
          <p:cNvCxnSpPr/>
          <p:nvPr/>
        </p:nvCxnSpPr>
        <p:spPr>
          <a:xfrm>
            <a:off x="533399" y="438150"/>
            <a:ext cx="44958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399" y="43815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399" y="1581150"/>
            <a:ext cx="44463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2244" y="2647950"/>
            <a:ext cx="414115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73669" y="3065561"/>
            <a:ext cx="4169731" cy="307777"/>
          </a:xfrm>
          <a:prstGeom prst="rect">
            <a:avLst/>
          </a:prstGeom>
        </p:spPr>
        <p:txBody>
          <a:bodyPr wrap="none">
            <a:spAutoFit/>
          </a:bodyPr>
          <a:lstStyle/>
          <a:p>
            <a:pPr>
              <a:buSzPct val="100000"/>
            </a:pPr>
            <a:r>
              <a:rPr lang="en-US" b="1" dirty="0" smtClean="0"/>
              <a:t>2. Navigate to DataAccessioner.jar and open it </a:t>
            </a:r>
            <a:endParaRPr lang="en-US" b="1" dirty="0"/>
          </a:p>
        </p:txBody>
      </p:sp>
      <p:cxnSp>
        <p:nvCxnSpPr>
          <p:cNvPr id="41" name="Straight Connector 40"/>
          <p:cNvCxnSpPr/>
          <p:nvPr/>
        </p:nvCxnSpPr>
        <p:spPr>
          <a:xfrm>
            <a:off x="202244" y="3790950"/>
            <a:ext cx="414115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2244" y="2647950"/>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979" y="438150"/>
            <a:ext cx="4145821" cy="161892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647950"/>
            <a:ext cx="4629150" cy="176275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841388"/>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666750"/>
            <a:ext cx="7467600" cy="3725680"/>
          </a:xfrm>
        </p:spPr>
        <p:txBody>
          <a:bodyPr/>
          <a:lstStyle/>
          <a:p>
            <a:r>
              <a:rPr lang="en-US" dirty="0" smtClean="0"/>
              <a:t>Switch to live Data </a:t>
            </a:r>
            <a:r>
              <a:rPr lang="en-US" dirty="0" err="1" smtClean="0"/>
              <a:t>Accessioner</a:t>
            </a:r>
            <a:r>
              <a:rPr lang="en-US" dirty="0" smtClean="0"/>
              <a:t> demo</a:t>
            </a:r>
            <a:endParaRPr lang="en-US" dirty="0"/>
          </a:p>
        </p:txBody>
      </p:sp>
    </p:spTree>
    <p:extLst>
      <p:ext uri="{BB962C8B-B14F-4D97-AF65-F5344CB8AC3E}">
        <p14:creationId xmlns:p14="http://schemas.microsoft.com/office/powerpoint/2010/main" val="3330113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7885"/>
            <a:ext cx="6996112" cy="474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 y="33085"/>
            <a:ext cx="1981200" cy="1143000"/>
          </a:xfrm>
        </p:spPr>
        <p:txBody>
          <a:bodyPr/>
          <a:lstStyle/>
          <a:p>
            <a:r>
              <a:rPr lang="en-US" sz="2800" dirty="0" smtClean="0"/>
              <a:t>XML </a:t>
            </a:r>
            <a:br>
              <a:rPr lang="en-US" sz="2800" dirty="0" smtClean="0"/>
            </a:br>
            <a:r>
              <a:rPr lang="en-US" sz="2800" dirty="0" smtClean="0"/>
              <a:t>Output</a:t>
            </a:r>
            <a:endParaRPr lang="en-US" sz="2800" dirty="0"/>
          </a:p>
        </p:txBody>
      </p:sp>
      <p:sp>
        <p:nvSpPr>
          <p:cNvPr id="5" name="Rectangle 4"/>
          <p:cNvSpPr/>
          <p:nvPr/>
        </p:nvSpPr>
        <p:spPr>
          <a:xfrm>
            <a:off x="4333183" y="57150"/>
            <a:ext cx="4629794" cy="276999"/>
          </a:xfrm>
          <a:prstGeom prst="rect">
            <a:avLst/>
          </a:prstGeom>
          <a:noFill/>
          <a:ln w="25400">
            <a:solidFill>
              <a:schemeClr val="accent1"/>
            </a:solidFill>
          </a:ln>
        </p:spPr>
        <p:txBody>
          <a:bodyPr wrap="none">
            <a:spAutoFit/>
          </a:bodyPr>
          <a:lstStyle/>
          <a:p>
            <a:pPr algn="ctr"/>
            <a:r>
              <a:rPr lang="en-US" sz="1200" b="1" dirty="0" smtClean="0"/>
              <a:t>Basic descriptive and Dublin Core metadata that you created</a:t>
            </a:r>
            <a:endParaRPr lang="en-US" sz="1200" b="1" dirty="0"/>
          </a:p>
        </p:txBody>
      </p:sp>
      <p:cxnSp>
        <p:nvCxnSpPr>
          <p:cNvPr id="6" name="Straight Arrow Connector 5"/>
          <p:cNvCxnSpPr>
            <a:stCxn id="5" idx="1"/>
          </p:cNvCxnSpPr>
          <p:nvPr/>
        </p:nvCxnSpPr>
        <p:spPr>
          <a:xfrm flipH="1">
            <a:off x="3657600" y="195650"/>
            <a:ext cx="675583" cy="242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flipH="1">
            <a:off x="6172200" y="334149"/>
            <a:ext cx="475880"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33800" y="337885"/>
            <a:ext cx="1981200" cy="4031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 y="2707288"/>
            <a:ext cx="1828800" cy="1200329"/>
          </a:xfrm>
          <a:prstGeom prst="rect">
            <a:avLst/>
          </a:prstGeom>
          <a:noFill/>
          <a:ln w="25400">
            <a:solidFill>
              <a:schemeClr val="accent1"/>
            </a:solidFill>
          </a:ln>
        </p:spPr>
        <p:txBody>
          <a:bodyPr wrap="square" rtlCol="0">
            <a:spAutoFit/>
          </a:bodyPr>
          <a:lstStyle/>
          <a:p>
            <a:r>
              <a:rPr lang="en-US" sz="1200" b="1" dirty="0" smtClean="0"/>
              <a:t>Extracted metadata: tree hierarchy of your accession </a:t>
            </a:r>
            <a:br>
              <a:rPr lang="en-US" sz="1200" b="1" dirty="0" smtClean="0"/>
            </a:br>
            <a:r>
              <a:rPr lang="en-US" sz="1200" b="1" i="1" dirty="0" smtClean="0"/>
              <a:t>(folder names, file names, last modified, size, and more!)</a:t>
            </a:r>
            <a:endParaRPr lang="en-US" sz="1200" b="1" i="1" dirty="0"/>
          </a:p>
        </p:txBody>
      </p:sp>
      <p:cxnSp>
        <p:nvCxnSpPr>
          <p:cNvPr id="13" name="Straight Arrow Connector 12"/>
          <p:cNvCxnSpPr>
            <a:endCxn id="11" idx="0"/>
          </p:cNvCxnSpPr>
          <p:nvPr/>
        </p:nvCxnSpPr>
        <p:spPr>
          <a:xfrm flipH="1">
            <a:off x="990600" y="1633285"/>
            <a:ext cx="990600" cy="1074003"/>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3"/>
          </p:cNvCxnSpPr>
          <p:nvPr/>
        </p:nvCxnSpPr>
        <p:spPr>
          <a:xfrm flipH="1">
            <a:off x="1905000" y="1709485"/>
            <a:ext cx="4029212" cy="1597968"/>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543800" y="3272954"/>
            <a:ext cx="1066800" cy="646331"/>
          </a:xfrm>
          <a:prstGeom prst="rect">
            <a:avLst/>
          </a:prstGeom>
          <a:noFill/>
          <a:ln w="25400">
            <a:solidFill>
              <a:schemeClr val="accent1">
                <a:shade val="95000"/>
                <a:satMod val="105000"/>
              </a:schemeClr>
            </a:solidFill>
          </a:ln>
        </p:spPr>
        <p:txBody>
          <a:bodyPr wrap="square" rtlCol="0">
            <a:spAutoFit/>
          </a:bodyPr>
          <a:lstStyle/>
          <a:p>
            <a:r>
              <a:rPr lang="en-US" sz="1200" b="1" dirty="0" smtClean="0"/>
              <a:t>Identifying Information (</a:t>
            </a:r>
            <a:r>
              <a:rPr lang="en-US" sz="1200" b="1" dirty="0" err="1" smtClean="0"/>
              <a:t>Exiftool</a:t>
            </a:r>
            <a:r>
              <a:rPr lang="en-US" sz="1200" b="1" dirty="0" smtClean="0"/>
              <a:t>)</a:t>
            </a:r>
            <a:endParaRPr lang="en-US" sz="1200" b="1" dirty="0"/>
          </a:p>
        </p:txBody>
      </p:sp>
      <p:cxnSp>
        <p:nvCxnSpPr>
          <p:cNvPr id="29" name="Straight Arrow Connector 28"/>
          <p:cNvCxnSpPr/>
          <p:nvPr/>
        </p:nvCxnSpPr>
        <p:spPr>
          <a:xfrm flipH="1">
            <a:off x="5715000" y="3309685"/>
            <a:ext cx="1828800" cy="42828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486400" y="3596119"/>
            <a:ext cx="2057400" cy="5517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05600" y="2423086"/>
            <a:ext cx="1905000" cy="276999"/>
          </a:xfrm>
          <a:prstGeom prst="rect">
            <a:avLst/>
          </a:prstGeom>
          <a:noFill/>
          <a:ln w="25400">
            <a:solidFill>
              <a:schemeClr val="accent1">
                <a:shade val="95000"/>
                <a:satMod val="105000"/>
              </a:schemeClr>
            </a:solidFill>
          </a:ln>
        </p:spPr>
        <p:txBody>
          <a:bodyPr wrap="square" rtlCol="0">
            <a:spAutoFit/>
          </a:bodyPr>
          <a:lstStyle/>
          <a:p>
            <a:r>
              <a:rPr lang="en-US" sz="1200" b="1" dirty="0" smtClean="0"/>
              <a:t>Fixity/Checksum: MD5</a:t>
            </a:r>
            <a:endParaRPr lang="en-US" sz="1200" b="1" dirty="0"/>
          </a:p>
        </p:txBody>
      </p:sp>
      <p:cxnSp>
        <p:nvCxnSpPr>
          <p:cNvPr id="38" name="Straight Arrow Connector 37"/>
          <p:cNvCxnSpPr>
            <a:stCxn id="37" idx="1"/>
          </p:cNvCxnSpPr>
          <p:nvPr/>
        </p:nvCxnSpPr>
        <p:spPr>
          <a:xfrm flipH="1">
            <a:off x="6019800" y="2561586"/>
            <a:ext cx="685800" cy="4432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696199" y="4224085"/>
            <a:ext cx="1266778" cy="646331"/>
          </a:xfrm>
          <a:prstGeom prst="rect">
            <a:avLst/>
          </a:prstGeom>
          <a:noFill/>
          <a:ln w="25400">
            <a:solidFill>
              <a:schemeClr val="accent1">
                <a:shade val="95000"/>
                <a:satMod val="105000"/>
              </a:schemeClr>
            </a:solidFill>
          </a:ln>
        </p:spPr>
        <p:txBody>
          <a:bodyPr wrap="square" rtlCol="0">
            <a:spAutoFit/>
          </a:bodyPr>
          <a:lstStyle/>
          <a:p>
            <a:r>
              <a:rPr lang="en-US" sz="1200" b="1" dirty="0" smtClean="0"/>
              <a:t>Identifying Information (file utility)</a:t>
            </a:r>
            <a:endParaRPr lang="en-US" sz="1200" b="1" dirty="0"/>
          </a:p>
        </p:txBody>
      </p:sp>
      <p:cxnSp>
        <p:nvCxnSpPr>
          <p:cNvPr id="42" name="Straight Arrow Connector 41"/>
          <p:cNvCxnSpPr>
            <a:stCxn id="41" idx="1"/>
          </p:cNvCxnSpPr>
          <p:nvPr/>
        </p:nvCxnSpPr>
        <p:spPr>
          <a:xfrm flipH="1">
            <a:off x="5715000" y="4547251"/>
            <a:ext cx="1981199" cy="21023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817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71538"/>
            <a:ext cx="8978100" cy="307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980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228600" y="-95250"/>
            <a:ext cx="8229600" cy="857400"/>
          </a:xfrm>
          <a:prstGeom prst="rect">
            <a:avLst/>
          </a:prstGeom>
        </p:spPr>
        <p:txBody>
          <a:bodyPr lIns="91425" tIns="91425" rIns="91425" bIns="91425" anchor="b" anchorCtr="0">
            <a:noAutofit/>
          </a:bodyPr>
          <a:lstStyle/>
          <a:p>
            <a:pPr>
              <a:buNone/>
            </a:pPr>
            <a:r>
              <a:rPr lang="en" sz="3200" dirty="0"/>
              <a:t>Congratulations!</a:t>
            </a:r>
          </a:p>
        </p:txBody>
      </p:sp>
      <p:sp>
        <p:nvSpPr>
          <p:cNvPr id="209" name="Shape 209"/>
          <p:cNvSpPr txBox="1">
            <a:spLocks noGrp="1"/>
          </p:cNvSpPr>
          <p:nvPr>
            <p:ph type="body" idx="1"/>
          </p:nvPr>
        </p:nvSpPr>
        <p:spPr>
          <a:xfrm>
            <a:off x="76200" y="742950"/>
            <a:ext cx="8991600" cy="3725699"/>
          </a:xfrm>
          <a:prstGeom prst="rect">
            <a:avLst/>
          </a:prstGeom>
        </p:spPr>
        <p:txBody>
          <a:bodyPr lIns="91425" tIns="91425" rIns="91425" bIns="91425" anchor="t" anchorCtr="0">
            <a:noAutofit/>
          </a:bodyPr>
          <a:lstStyle/>
          <a:p>
            <a:pPr lvl="0" rtl="0">
              <a:buNone/>
            </a:pPr>
            <a:r>
              <a:rPr lang="en" sz="2400" dirty="0"/>
              <a:t>You just did the first</a:t>
            </a:r>
            <a:r>
              <a:rPr lang="en" sz="2400" dirty="0">
                <a:solidFill>
                  <a:srgbClr val="FF0000"/>
                </a:solidFill>
              </a:rPr>
              <a:t> </a:t>
            </a:r>
            <a:r>
              <a:rPr lang="en" sz="2400" dirty="0" smtClean="0">
                <a:solidFill>
                  <a:schemeClr val="tx1"/>
                </a:solidFill>
              </a:rPr>
              <a:t>few</a:t>
            </a:r>
            <a:r>
              <a:rPr lang="en" sz="2400" dirty="0" smtClean="0">
                <a:solidFill>
                  <a:srgbClr val="FF0000"/>
                </a:solidFill>
              </a:rPr>
              <a:t> </a:t>
            </a:r>
            <a:r>
              <a:rPr lang="en" sz="2400" dirty="0"/>
              <a:t>steps in the </a:t>
            </a:r>
            <a:r>
              <a:rPr lang="en" sz="2400" dirty="0" smtClean="0"/>
              <a:t>digital curation </a:t>
            </a:r>
            <a:r>
              <a:rPr lang="en" sz="2400" dirty="0"/>
              <a:t>lifecycle</a:t>
            </a:r>
            <a:r>
              <a:rPr lang="en" sz="2400" dirty="0" smtClean="0"/>
              <a:t>.</a:t>
            </a:r>
          </a:p>
          <a:p>
            <a:pPr lvl="0" rtl="0">
              <a:buNone/>
            </a:pPr>
            <a:endParaRPr lang="en" sz="2400" dirty="0"/>
          </a:p>
          <a:p>
            <a:endParaRPr lang="en-US" sz="2400" dirty="0" smtClean="0"/>
          </a:p>
          <a:p>
            <a:endParaRPr lang="en-US" sz="2400" dirty="0"/>
          </a:p>
          <a:p>
            <a:endParaRPr lang="en-US" sz="2400" dirty="0" smtClean="0"/>
          </a:p>
          <a:p>
            <a:endParaRPr sz="2400" dirty="0"/>
          </a:p>
          <a:p>
            <a:pPr lvl="0" rtl="0">
              <a:buNone/>
            </a:pPr>
            <a:r>
              <a:rPr lang="en" sz="2400" dirty="0" smtClean="0"/>
              <a:t>Well</a:t>
            </a:r>
            <a:r>
              <a:rPr lang="en" sz="2400" dirty="0"/>
              <a:t>, </a:t>
            </a:r>
            <a:r>
              <a:rPr lang="en" sz="2400" i="1" dirty="0"/>
              <a:t>we</a:t>
            </a:r>
            <a:r>
              <a:rPr lang="en" sz="2400" dirty="0"/>
              <a:t> did it. </a:t>
            </a:r>
            <a:r>
              <a:rPr lang="en" sz="2400" i="1" dirty="0" smtClean="0"/>
              <a:t>Your turn </a:t>
            </a:r>
            <a:r>
              <a:rPr lang="en" sz="2400" dirty="0" smtClean="0"/>
              <a:t>comes </a:t>
            </a:r>
            <a:r>
              <a:rPr lang="en" sz="2400" dirty="0"/>
              <a:t>after </a:t>
            </a:r>
            <a:r>
              <a:rPr lang="en" sz="2400" dirty="0" smtClean="0"/>
              <a:t>lunch</a:t>
            </a:r>
            <a:r>
              <a:rPr lang="en" sz="2400" dirty="0"/>
              <a:t>!</a:t>
            </a:r>
          </a:p>
          <a:p>
            <a:endParaRPr sz="2400" dirty="0"/>
          </a:p>
          <a:p>
            <a:pPr>
              <a:buNone/>
            </a:pPr>
            <a:r>
              <a:rPr lang="en" sz="2400" dirty="0"/>
              <a:t>But first….. Macroservices! WOO!</a:t>
            </a:r>
          </a:p>
        </p:txBody>
      </p:sp>
      <p:pic>
        <p:nvPicPr>
          <p:cNvPr id="5" name="Picture 2"/>
          <p:cNvPicPr>
            <a:picLocks noChangeAspect="1" noChangeArrowheads="1"/>
          </p:cNvPicPr>
          <p:nvPr/>
        </p:nvPicPr>
        <p:blipFill>
          <a:blip r:embed="rId3" cstate="print"/>
          <a:srcRect l="17380" t="21887" r="18432" b="56226"/>
          <a:stretch>
            <a:fillRect/>
          </a:stretch>
        </p:blipFill>
        <p:spPr bwMode="auto">
          <a:xfrm>
            <a:off x="228600" y="1352550"/>
            <a:ext cx="8581292" cy="18288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228600" y="-114450"/>
            <a:ext cx="8229600" cy="857400"/>
          </a:xfrm>
          <a:prstGeom prst="rect">
            <a:avLst/>
          </a:prstGeom>
        </p:spPr>
        <p:txBody>
          <a:bodyPr lIns="91425" tIns="91425" rIns="91425" bIns="91425" anchor="b" anchorCtr="0">
            <a:noAutofit/>
          </a:bodyPr>
          <a:lstStyle/>
          <a:p>
            <a:pPr>
              <a:buNone/>
            </a:pPr>
            <a:r>
              <a:rPr lang="en" sz="3200" dirty="0"/>
              <a:t>Macroservices: Doing it all! Sort of.</a:t>
            </a:r>
          </a:p>
        </p:txBody>
      </p:sp>
      <p:sp>
        <p:nvSpPr>
          <p:cNvPr id="4" name="Shape 130"/>
          <p:cNvSpPr txBox="1">
            <a:spLocks/>
          </p:cNvSpPr>
          <p:nvPr/>
        </p:nvSpPr>
        <p:spPr>
          <a:xfrm>
            <a:off x="1371600" y="3943350"/>
            <a:ext cx="5791200" cy="9906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L="742950" marR="0" indent="4572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9144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L="1600200" marR="0" indent="13716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323850" indent="-285750">
              <a:buSzPct val="166666"/>
              <a:buFont typeface="Wingdings" panose="05000000000000000000" pitchFamily="2" charset="2"/>
              <a:buChar char="ü"/>
            </a:pPr>
            <a:endParaRPr lang="en" sz="1400" dirty="0" smtClean="0"/>
          </a:p>
        </p:txBody>
      </p:sp>
      <p:sp>
        <p:nvSpPr>
          <p:cNvPr id="2" name="TextBox 1"/>
          <p:cNvSpPr txBox="1"/>
          <p:nvPr/>
        </p:nvSpPr>
        <p:spPr>
          <a:xfrm>
            <a:off x="457200" y="858619"/>
            <a:ext cx="8534400" cy="646331"/>
          </a:xfrm>
          <a:prstGeom prst="rect">
            <a:avLst/>
          </a:prstGeom>
          <a:noFill/>
        </p:spPr>
        <p:txBody>
          <a:bodyPr wrap="square" rtlCol="0">
            <a:spAutoFit/>
          </a:bodyPr>
          <a:lstStyle/>
          <a:p>
            <a:r>
              <a:rPr lang="en-US" sz="1800" dirty="0" smtClean="0"/>
              <a:t>Using simple tools, like Data </a:t>
            </a:r>
            <a:r>
              <a:rPr lang="en-US" sz="1800" dirty="0" err="1" smtClean="0"/>
              <a:t>Accesioner</a:t>
            </a:r>
            <a:r>
              <a:rPr lang="en-US" sz="1800" dirty="0" smtClean="0"/>
              <a:t>, is what you can do while you are petitioning your institution for a more robust solution like…</a:t>
            </a:r>
          </a:p>
        </p:txBody>
      </p:sp>
      <p:sp>
        <p:nvSpPr>
          <p:cNvPr id="5" name="Rectangle 4"/>
          <p:cNvSpPr/>
          <p:nvPr/>
        </p:nvSpPr>
        <p:spPr>
          <a:xfrm>
            <a:off x="1219200" y="1733550"/>
            <a:ext cx="4923693" cy="2585323"/>
          </a:xfrm>
          <a:prstGeom prst="rect">
            <a:avLst/>
          </a:prstGeom>
        </p:spPr>
        <p:txBody>
          <a:bodyPr wrap="square">
            <a:spAutoFit/>
          </a:bodyPr>
          <a:lstStyle/>
          <a:p>
            <a:pPr marL="285750" lvl="4" indent="-285750">
              <a:lnSpc>
                <a:spcPct val="150000"/>
              </a:lnSpc>
              <a:buFont typeface="Arial" panose="020B0604020202020204" pitchFamily="34" charset="0"/>
              <a:buChar char="•"/>
            </a:pPr>
            <a:r>
              <a:rPr lang="en-US" sz="1800" dirty="0" err="1" smtClean="0"/>
              <a:t>Archivematica</a:t>
            </a:r>
            <a:endParaRPr lang="en-US" sz="1800" dirty="0" smtClean="0"/>
          </a:p>
          <a:p>
            <a:pPr marL="285750" lvl="4" indent="-285750">
              <a:lnSpc>
                <a:spcPct val="150000"/>
              </a:lnSpc>
              <a:buFont typeface="Arial" panose="020B0604020202020204" pitchFamily="34" charset="0"/>
              <a:buChar char="•"/>
            </a:pPr>
            <a:r>
              <a:rPr lang="en-US" sz="1800" dirty="0" smtClean="0"/>
              <a:t>Curator’s Workbench</a:t>
            </a:r>
          </a:p>
          <a:p>
            <a:pPr marL="285750" lvl="4" indent="-285750">
              <a:lnSpc>
                <a:spcPct val="150000"/>
              </a:lnSpc>
              <a:buFont typeface="Arial" panose="020B0604020202020204" pitchFamily="34" charset="0"/>
              <a:buChar char="•"/>
            </a:pPr>
            <a:r>
              <a:rPr lang="en-US" sz="1800" dirty="0" err="1" smtClean="0"/>
              <a:t>DuraCloud</a:t>
            </a:r>
            <a:endParaRPr lang="en-US" sz="1800" dirty="0" smtClean="0"/>
          </a:p>
          <a:p>
            <a:pPr marL="285750" lvl="4" indent="-285750">
              <a:lnSpc>
                <a:spcPct val="150000"/>
              </a:lnSpc>
              <a:buFont typeface="Arial" panose="020B0604020202020204" pitchFamily="34" charset="0"/>
              <a:buChar char="•"/>
            </a:pPr>
            <a:r>
              <a:rPr lang="en-US" sz="1800" dirty="0" err="1" smtClean="0"/>
              <a:t>MetaArchive</a:t>
            </a:r>
            <a:endParaRPr lang="en-US" sz="1800" i="1" dirty="0" smtClean="0"/>
          </a:p>
          <a:p>
            <a:pPr marL="285750" lvl="4" indent="-285750">
              <a:lnSpc>
                <a:spcPct val="150000"/>
              </a:lnSpc>
              <a:buFont typeface="Arial" panose="020B0604020202020204" pitchFamily="34" charset="0"/>
              <a:buChar char="•"/>
            </a:pPr>
            <a:r>
              <a:rPr lang="en-US" sz="1800" dirty="0" err="1" smtClean="0"/>
              <a:t>Preservica</a:t>
            </a:r>
            <a:endParaRPr lang="en-US" sz="1800" dirty="0" smtClean="0"/>
          </a:p>
          <a:p>
            <a:pPr marL="285750" lvl="4" indent="-285750">
              <a:lnSpc>
                <a:spcPct val="150000"/>
              </a:lnSpc>
              <a:buFont typeface="Arial" panose="020B0604020202020204" pitchFamily="34" charset="0"/>
              <a:buChar char="•"/>
            </a:pPr>
            <a:r>
              <a:rPr lang="en-US" sz="1800" dirty="0"/>
              <a:t>Internet </a:t>
            </a:r>
            <a:r>
              <a:rPr lang="en-US" sz="1800" dirty="0" smtClean="0"/>
              <a:t>Archive</a:t>
            </a:r>
            <a:endParaRPr lang="en-US" sz="1800" i="1" dirty="0"/>
          </a:p>
        </p:txBody>
      </p:sp>
      <p:sp>
        <p:nvSpPr>
          <p:cNvPr id="10" name="TextBox 9"/>
          <p:cNvSpPr txBox="1"/>
          <p:nvPr/>
        </p:nvSpPr>
        <p:spPr>
          <a:xfrm>
            <a:off x="5410200" y="2616189"/>
            <a:ext cx="2819400" cy="1569660"/>
          </a:xfrm>
          <a:prstGeom prst="rect">
            <a:avLst/>
          </a:prstGeom>
          <a:noFill/>
          <a:ln>
            <a:solidFill>
              <a:schemeClr val="tx1"/>
            </a:solidFill>
          </a:ln>
        </p:spPr>
        <p:txBody>
          <a:bodyPr wrap="square" rtlCol="0">
            <a:spAutoFit/>
          </a:bodyPr>
          <a:lstStyle/>
          <a:p>
            <a:pPr marL="38100">
              <a:buSzPct val="166666"/>
            </a:pPr>
            <a:r>
              <a:rPr lang="en" sz="1200" b="1" dirty="0" smtClean="0"/>
              <a:t>Please Keep In Mind…</a:t>
            </a:r>
            <a:r>
              <a:rPr lang="en" sz="1200" dirty="0" smtClean="0"/>
              <a:t/>
            </a:r>
            <a:br>
              <a:rPr lang="en" sz="1200" dirty="0" smtClean="0"/>
            </a:br>
            <a:endParaRPr lang="en" sz="1200" dirty="0" smtClean="0"/>
          </a:p>
          <a:p>
            <a:pPr marL="38100">
              <a:buSzPct val="166666"/>
            </a:pPr>
            <a:r>
              <a:rPr lang="en" sz="1200" dirty="0"/>
              <a:t> </a:t>
            </a:r>
            <a:r>
              <a:rPr lang="en" sz="1200" dirty="0" smtClean="0"/>
              <a:t>       This </a:t>
            </a:r>
            <a:r>
              <a:rPr lang="en" sz="1200" dirty="0"/>
              <a:t>is NOT </a:t>
            </a:r>
            <a:r>
              <a:rPr lang="en" sz="1200" dirty="0" smtClean="0"/>
              <a:t>exhaustive</a:t>
            </a:r>
            <a:br>
              <a:rPr lang="en" sz="1200" dirty="0" smtClean="0"/>
            </a:br>
            <a:endParaRPr lang="en" sz="1200" dirty="0" smtClean="0"/>
          </a:p>
          <a:p>
            <a:pPr marL="38100">
              <a:buSzPct val="166666"/>
            </a:pPr>
            <a:r>
              <a:rPr lang="en" sz="1200" dirty="0" smtClean="0"/>
              <a:t>        Software </a:t>
            </a:r>
            <a:r>
              <a:rPr lang="en" sz="1200" dirty="0"/>
              <a:t>changes quickly</a:t>
            </a:r>
            <a:r>
              <a:rPr lang="en" sz="1200" dirty="0" smtClean="0"/>
              <a:t>!</a:t>
            </a:r>
            <a:br>
              <a:rPr lang="en" sz="1200" dirty="0" smtClean="0"/>
            </a:br>
            <a:endParaRPr lang="en" sz="1200" dirty="0"/>
          </a:p>
          <a:p>
            <a:pPr marL="38100">
              <a:buSzPct val="166666"/>
            </a:pPr>
            <a:r>
              <a:rPr lang="en" sz="1200" dirty="0" smtClean="0"/>
              <a:t>        Based </a:t>
            </a:r>
            <a:r>
              <a:rPr lang="en" sz="1200" dirty="0"/>
              <a:t>on availability at time of </a:t>
            </a:r>
            <a:r>
              <a:rPr lang="en" sz="1200" dirty="0" smtClean="0"/>
              <a:t/>
            </a:r>
            <a:br>
              <a:rPr lang="en" sz="1200" dirty="0" smtClean="0"/>
            </a:br>
            <a:r>
              <a:rPr lang="en" sz="1200" dirty="0" smtClean="0"/>
              <a:t>        testing </a:t>
            </a:r>
            <a:r>
              <a:rPr lang="en" sz="1200" dirty="0"/>
              <a:t>and our perceived </a:t>
            </a:r>
            <a:r>
              <a:rPr lang="en" sz="1200" dirty="0" smtClean="0"/>
              <a:t>needs</a:t>
            </a:r>
            <a:endParaRPr lang="en" sz="1200" dirty="0"/>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657350"/>
            <a:ext cx="2302233" cy="307777"/>
          </a:xfrm>
          <a:prstGeom prst="rect">
            <a:avLst/>
          </a:prstGeom>
          <a:noFill/>
        </p:spPr>
        <p:txBody>
          <a:bodyPr wrap="none" rtlCol="0">
            <a:spAutoFit/>
          </a:bodyPr>
          <a:lstStyle/>
          <a:p>
            <a:r>
              <a:rPr lang="en-US" b="1" dirty="0" smtClean="0"/>
              <a:t>Front-end  *  Processing </a:t>
            </a:r>
            <a:endParaRPr lang="en-US" b="1" dirty="0"/>
          </a:p>
        </p:txBody>
      </p:sp>
      <p:sp>
        <p:nvSpPr>
          <p:cNvPr id="5" name="Rectangle 4"/>
          <p:cNvSpPr/>
          <p:nvPr/>
        </p:nvSpPr>
        <p:spPr>
          <a:xfrm>
            <a:off x="1343720" y="1962150"/>
            <a:ext cx="2105063" cy="830997"/>
          </a:xfrm>
          <a:prstGeom prst="rect">
            <a:avLst/>
          </a:prstGeom>
          <a:noFill/>
          <a:ln>
            <a:solidFill>
              <a:schemeClr val="tx1"/>
            </a:solidFill>
          </a:ln>
        </p:spPr>
        <p:txBody>
          <a:bodyPr wrap="none">
            <a:spAutoFit/>
          </a:bodyPr>
          <a:lstStyle/>
          <a:p>
            <a:pPr algn="ctr"/>
            <a:r>
              <a:rPr lang="en" sz="1600" i="1" dirty="0" smtClean="0">
                <a:solidFill>
                  <a:srgbClr val="FF0000"/>
                </a:solidFill>
              </a:rPr>
              <a:t>Archivematica</a:t>
            </a:r>
            <a:br>
              <a:rPr lang="en" sz="1600" i="1" dirty="0" smtClean="0">
                <a:solidFill>
                  <a:srgbClr val="FF0000"/>
                </a:solidFill>
              </a:rPr>
            </a:br>
            <a:r>
              <a:rPr lang="en" sz="1600" i="1" dirty="0" smtClean="0">
                <a:solidFill>
                  <a:srgbClr val="FF0000"/>
                </a:solidFill>
              </a:rPr>
              <a:t>Curator’s Workbench</a:t>
            </a:r>
            <a:br>
              <a:rPr lang="en" sz="1600" i="1" dirty="0" smtClean="0">
                <a:solidFill>
                  <a:srgbClr val="FF0000"/>
                </a:solidFill>
              </a:rPr>
            </a:br>
            <a:r>
              <a:rPr lang="en" sz="1600" i="1" dirty="0" smtClean="0">
                <a:solidFill>
                  <a:srgbClr val="FF0000"/>
                </a:solidFill>
              </a:rPr>
              <a:t>Data Accessioner</a:t>
            </a:r>
            <a:endParaRPr lang="en-US" sz="1600" i="1" dirty="0">
              <a:solidFill>
                <a:srgbClr val="FF0000"/>
              </a:solidFill>
            </a:endParaRPr>
          </a:p>
        </p:txBody>
      </p:sp>
      <p:sp>
        <p:nvSpPr>
          <p:cNvPr id="6" name="TextBox 5"/>
          <p:cNvSpPr txBox="1"/>
          <p:nvPr/>
        </p:nvSpPr>
        <p:spPr>
          <a:xfrm>
            <a:off x="5410200" y="1425773"/>
            <a:ext cx="3280065" cy="307777"/>
          </a:xfrm>
          <a:prstGeom prst="rect">
            <a:avLst/>
          </a:prstGeom>
          <a:noFill/>
        </p:spPr>
        <p:txBody>
          <a:bodyPr wrap="none" rtlCol="0">
            <a:spAutoFit/>
          </a:bodyPr>
          <a:lstStyle/>
          <a:p>
            <a:r>
              <a:rPr lang="en-US" b="1" dirty="0" smtClean="0"/>
              <a:t>Back-end  *  Storage  *  Preservation</a:t>
            </a:r>
            <a:endParaRPr lang="en-US" b="1" dirty="0"/>
          </a:p>
        </p:txBody>
      </p:sp>
      <p:sp>
        <p:nvSpPr>
          <p:cNvPr id="7" name="Rectangle 6"/>
          <p:cNvSpPr/>
          <p:nvPr/>
        </p:nvSpPr>
        <p:spPr>
          <a:xfrm>
            <a:off x="6217224" y="1733550"/>
            <a:ext cx="1696297" cy="1046440"/>
          </a:xfrm>
          <a:prstGeom prst="rect">
            <a:avLst/>
          </a:prstGeom>
          <a:noFill/>
          <a:ln>
            <a:solidFill>
              <a:schemeClr val="tx1"/>
            </a:solidFill>
          </a:ln>
        </p:spPr>
        <p:txBody>
          <a:bodyPr wrap="none">
            <a:spAutoFit/>
          </a:bodyPr>
          <a:lstStyle/>
          <a:p>
            <a:pPr algn="ctr"/>
            <a:r>
              <a:rPr lang="en" sz="1600" i="1" dirty="0" smtClean="0">
                <a:solidFill>
                  <a:srgbClr val="FF0000"/>
                </a:solidFill>
              </a:rPr>
              <a:t>MetaArchive</a:t>
            </a:r>
            <a:br>
              <a:rPr lang="en" sz="1600" i="1" dirty="0" smtClean="0">
                <a:solidFill>
                  <a:srgbClr val="FF0000"/>
                </a:solidFill>
              </a:rPr>
            </a:br>
            <a:r>
              <a:rPr lang="en" sz="1600" i="1" dirty="0" smtClean="0">
                <a:solidFill>
                  <a:srgbClr val="FF0000"/>
                </a:solidFill>
              </a:rPr>
              <a:t>DuraCloud</a:t>
            </a:r>
            <a:r>
              <a:rPr lang="en" sz="1600" i="1" dirty="0" smtClean="0"/>
              <a:t/>
            </a:r>
            <a:br>
              <a:rPr lang="en" sz="1600" i="1" dirty="0" smtClean="0"/>
            </a:br>
            <a:r>
              <a:rPr lang="en" sz="1600" i="1" dirty="0" smtClean="0"/>
              <a:t>Amazon Glacier</a:t>
            </a:r>
          </a:p>
          <a:p>
            <a:pPr algn="ctr"/>
            <a:r>
              <a:rPr lang="en" i="1" dirty="0" smtClean="0">
                <a:solidFill>
                  <a:srgbClr val="FF0000"/>
                </a:solidFill>
              </a:rPr>
              <a:t>Internet A</a:t>
            </a:r>
            <a:r>
              <a:rPr lang="en-US" i="1" dirty="0" smtClean="0">
                <a:solidFill>
                  <a:srgbClr val="FF0000"/>
                </a:solidFill>
              </a:rPr>
              <a:t>r</a:t>
            </a:r>
            <a:r>
              <a:rPr lang="en" i="1" dirty="0" smtClean="0">
                <a:solidFill>
                  <a:srgbClr val="FF0000"/>
                </a:solidFill>
              </a:rPr>
              <a:t>chive</a:t>
            </a:r>
            <a:endParaRPr lang="en-US" i="1" dirty="0"/>
          </a:p>
        </p:txBody>
      </p:sp>
      <p:sp>
        <p:nvSpPr>
          <p:cNvPr id="9" name="TextBox 8"/>
          <p:cNvSpPr txBox="1"/>
          <p:nvPr/>
        </p:nvSpPr>
        <p:spPr>
          <a:xfrm>
            <a:off x="1533936" y="4290596"/>
            <a:ext cx="6162264" cy="338554"/>
          </a:xfrm>
          <a:prstGeom prst="rect">
            <a:avLst/>
          </a:prstGeom>
          <a:noFill/>
        </p:spPr>
        <p:txBody>
          <a:bodyPr wrap="none" rtlCol="0">
            <a:spAutoFit/>
          </a:bodyPr>
          <a:lstStyle/>
          <a:p>
            <a:r>
              <a:rPr lang="en-US" sz="1600" b="1" dirty="0" smtClean="0"/>
              <a:t>But there</a:t>
            </a:r>
            <a:r>
              <a:rPr lang="en-US" sz="1600" b="1" i="1" dirty="0" smtClean="0"/>
              <a:t> are </a:t>
            </a:r>
            <a:r>
              <a:rPr lang="en-US" sz="1600" b="1" dirty="0" smtClean="0"/>
              <a:t>very few services that will pretty much do it all.</a:t>
            </a:r>
            <a:endParaRPr lang="en-US" sz="1600" b="1" dirty="0"/>
          </a:p>
        </p:txBody>
      </p:sp>
      <p:sp>
        <p:nvSpPr>
          <p:cNvPr id="10" name="Rectangle 9"/>
          <p:cNvSpPr/>
          <p:nvPr/>
        </p:nvSpPr>
        <p:spPr>
          <a:xfrm>
            <a:off x="2753934" y="3417153"/>
            <a:ext cx="3135794" cy="830997"/>
          </a:xfrm>
          <a:prstGeom prst="rect">
            <a:avLst/>
          </a:prstGeom>
          <a:noFill/>
          <a:ln>
            <a:solidFill>
              <a:schemeClr val="tx1"/>
            </a:solidFill>
          </a:ln>
        </p:spPr>
        <p:txBody>
          <a:bodyPr wrap="none">
            <a:spAutoFit/>
          </a:bodyPr>
          <a:lstStyle/>
          <a:p>
            <a:pPr algn="ctr"/>
            <a:r>
              <a:rPr lang="en" sz="1600" i="1" dirty="0" smtClean="0">
                <a:solidFill>
                  <a:srgbClr val="FF0000"/>
                </a:solidFill>
              </a:rPr>
              <a:t>Preservica</a:t>
            </a:r>
            <a:r>
              <a:rPr lang="en" sz="1600" i="1" dirty="0" smtClean="0"/>
              <a:t/>
            </a:r>
            <a:br>
              <a:rPr lang="en" sz="1600" i="1" dirty="0" smtClean="0"/>
            </a:br>
            <a:r>
              <a:rPr lang="en" sz="1600" i="1" dirty="0" smtClean="0"/>
              <a:t>Dspace Direct (uses DuraCloud)</a:t>
            </a:r>
          </a:p>
          <a:p>
            <a:pPr algn="ctr"/>
            <a:r>
              <a:rPr lang="en" sz="1600" i="1" dirty="0" smtClean="0"/>
              <a:t>Archivematica + DuraCloud</a:t>
            </a:r>
            <a:endParaRPr lang="en-US" sz="1600" i="1" dirty="0"/>
          </a:p>
        </p:txBody>
      </p:sp>
      <p:cxnSp>
        <p:nvCxnSpPr>
          <p:cNvPr id="11" name="Straight Connector 10"/>
          <p:cNvCxnSpPr/>
          <p:nvPr/>
        </p:nvCxnSpPr>
        <p:spPr>
          <a:xfrm>
            <a:off x="228600" y="1579661"/>
            <a:ext cx="0" cy="13730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1581150"/>
            <a:ext cx="1905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600" y="1352550"/>
            <a:ext cx="18288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15400" y="1352550"/>
            <a:ext cx="0" cy="167640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3834140"/>
            <a:ext cx="0" cy="94741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Shape 214"/>
          <p:cNvSpPr txBox="1">
            <a:spLocks noGrp="1"/>
          </p:cNvSpPr>
          <p:nvPr>
            <p:ph type="title"/>
          </p:nvPr>
        </p:nvSpPr>
        <p:spPr>
          <a:xfrm>
            <a:off x="228600" y="133350"/>
            <a:ext cx="8229600" cy="533400"/>
          </a:xfrm>
          <a:prstGeom prst="rect">
            <a:avLst/>
          </a:prstGeom>
        </p:spPr>
        <p:txBody>
          <a:bodyPr lIns="91425" tIns="91425" rIns="91425" bIns="91425" anchor="b" anchorCtr="0">
            <a:noAutofit/>
          </a:bodyPr>
          <a:lstStyle/>
          <a:p>
            <a:pPr>
              <a:buNone/>
            </a:pPr>
            <a:r>
              <a:rPr lang="en" sz="3200" dirty="0" smtClean="0"/>
              <a:t>Reme</a:t>
            </a:r>
            <a:r>
              <a:rPr lang="en-US" sz="3200" dirty="0" smtClean="0"/>
              <a:t>m</a:t>
            </a:r>
            <a:r>
              <a:rPr lang="en" sz="3200" dirty="0" smtClean="0"/>
              <a:t>ber this?</a:t>
            </a:r>
            <a:endParaRPr lang="en" sz="3200" dirty="0"/>
          </a:p>
        </p:txBody>
      </p:sp>
      <p:sp>
        <p:nvSpPr>
          <p:cNvPr id="17" name="TextBox 16"/>
          <p:cNvSpPr txBox="1"/>
          <p:nvPr/>
        </p:nvSpPr>
        <p:spPr>
          <a:xfrm>
            <a:off x="457200" y="590550"/>
            <a:ext cx="8458200" cy="338554"/>
          </a:xfrm>
          <a:prstGeom prst="rect">
            <a:avLst/>
          </a:prstGeom>
          <a:noFill/>
        </p:spPr>
        <p:txBody>
          <a:bodyPr wrap="square" rtlCol="0">
            <a:spAutoFit/>
          </a:bodyPr>
          <a:lstStyle/>
          <a:p>
            <a:r>
              <a:rPr lang="en-US" sz="1600" dirty="0" smtClean="0"/>
              <a:t>Most tools and services only perform </a:t>
            </a:r>
            <a:r>
              <a:rPr lang="en-US" sz="1600" i="1" dirty="0" smtClean="0"/>
              <a:t>some</a:t>
            </a:r>
            <a:r>
              <a:rPr lang="en-US" sz="1600" dirty="0" smtClean="0"/>
              <a:t> of the functions in a digital curation lifecycle.</a:t>
            </a:r>
            <a:endParaRPr lang="en-US" sz="1600" dirty="0"/>
          </a:p>
        </p:txBody>
      </p:sp>
      <p:cxnSp>
        <p:nvCxnSpPr>
          <p:cNvPr id="18" name="Straight Connector 17"/>
          <p:cNvCxnSpPr/>
          <p:nvPr/>
        </p:nvCxnSpPr>
        <p:spPr>
          <a:xfrm flipH="1">
            <a:off x="693314" y="4781550"/>
            <a:ext cx="791728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610600" y="3834140"/>
            <a:ext cx="0" cy="94741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3400" y="923151"/>
            <a:ext cx="8458200" cy="261610"/>
          </a:xfrm>
          <a:prstGeom prst="rect">
            <a:avLst/>
          </a:prstGeom>
          <a:noFill/>
        </p:spPr>
        <p:txBody>
          <a:bodyPr wrap="square" rtlCol="0">
            <a:spAutoFit/>
          </a:bodyPr>
          <a:lstStyle/>
          <a:p>
            <a:r>
              <a:rPr lang="en-US" sz="1100" dirty="0" smtClean="0">
                <a:solidFill>
                  <a:srgbClr val="FF0000"/>
                </a:solidFill>
              </a:rPr>
              <a:t>*Tools/Services in RED were tested in-depth by POWRR</a:t>
            </a:r>
            <a:endParaRPr lang="en-US" sz="1100" dirty="0">
              <a:solidFill>
                <a:srgbClr val="FF0000"/>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18" y="2952750"/>
            <a:ext cx="8321782" cy="30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911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20"/>
          <p:cNvSpPr txBox="1">
            <a:spLocks noGrp="1"/>
          </p:cNvSpPr>
          <p:nvPr>
            <p:ph type="title"/>
          </p:nvPr>
        </p:nvSpPr>
        <p:spPr>
          <a:xfrm>
            <a:off x="76200" y="209550"/>
            <a:ext cx="8839200" cy="857400"/>
          </a:xfrm>
          <a:prstGeom prst="rect">
            <a:avLst/>
          </a:prstGeom>
        </p:spPr>
        <p:txBody>
          <a:bodyPr lIns="91425" tIns="91425" rIns="91425" bIns="91425" anchor="b" anchorCtr="0">
            <a:noAutofit/>
          </a:bodyPr>
          <a:lstStyle/>
          <a:p>
            <a:pPr lvl="0" rtl="0">
              <a:buNone/>
            </a:pPr>
            <a:r>
              <a:rPr lang="en" sz="3200" dirty="0" smtClean="0"/>
              <a:t>Front-end/Processing: Curator’s Workbench</a:t>
            </a:r>
            <a:endParaRPr lang="en" sz="3200" dirty="0"/>
          </a:p>
        </p:txBody>
      </p:sp>
      <p:pic>
        <p:nvPicPr>
          <p:cNvPr id="4" name="Picture 2"/>
          <p:cNvPicPr>
            <a:picLocks noChangeAspect="1" noChangeArrowheads="1"/>
          </p:cNvPicPr>
          <p:nvPr/>
        </p:nvPicPr>
        <p:blipFill>
          <a:blip r:embed="rId3" cstate="print"/>
          <a:srcRect l="17222" t="22222" r="18889" b="56444"/>
          <a:stretch>
            <a:fillRect/>
          </a:stretch>
        </p:blipFill>
        <p:spPr bwMode="auto">
          <a:xfrm>
            <a:off x="228600" y="2038350"/>
            <a:ext cx="8763000" cy="1828800"/>
          </a:xfrm>
          <a:prstGeom prst="rect">
            <a:avLst/>
          </a:prstGeom>
          <a:noFill/>
          <a:ln w="9525">
            <a:noFill/>
            <a:miter lim="800000"/>
            <a:headEnd/>
            <a:tailEnd/>
          </a:ln>
        </p:spPr>
      </p:pic>
    </p:spTree>
    <p:extLst>
      <p:ext uri="{BB962C8B-B14F-4D97-AF65-F5344CB8AC3E}">
        <p14:creationId xmlns:p14="http://schemas.microsoft.com/office/powerpoint/2010/main" val="1535689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6200" y="-114450"/>
            <a:ext cx="2133600" cy="628800"/>
          </a:xfrm>
          <a:prstGeom prst="rect">
            <a:avLst/>
          </a:prstGeom>
        </p:spPr>
        <p:txBody>
          <a:bodyPr lIns="91425" tIns="91425" rIns="91425" bIns="91425" anchor="b" anchorCtr="0">
            <a:noAutofit/>
          </a:bodyPr>
          <a:lstStyle/>
          <a:p>
            <a:pPr>
              <a:buNone/>
            </a:pPr>
            <a:r>
              <a:rPr lang="en" sz="2400" u="sng" dirty="0" smtClean="0">
                <a:solidFill>
                  <a:schemeClr val="accent1"/>
                </a:solidFill>
              </a:rPr>
              <a:t>MORNING</a:t>
            </a:r>
            <a:endParaRPr lang="en" sz="2400" u="sng" dirty="0">
              <a:solidFill>
                <a:schemeClr val="accent1"/>
              </a:solidFill>
            </a:endParaRPr>
          </a:p>
        </p:txBody>
      </p:sp>
      <p:sp>
        <p:nvSpPr>
          <p:cNvPr id="4" name="TextBox 3"/>
          <p:cNvSpPr txBox="1"/>
          <p:nvPr/>
        </p:nvSpPr>
        <p:spPr>
          <a:xfrm>
            <a:off x="152400" y="671989"/>
            <a:ext cx="4343400" cy="4185761"/>
          </a:xfrm>
          <a:prstGeom prst="rect">
            <a:avLst/>
          </a:prstGeom>
          <a:noFill/>
        </p:spPr>
        <p:txBody>
          <a:bodyPr wrap="square" rtlCol="0">
            <a:spAutoFit/>
          </a:bodyPr>
          <a:lstStyle/>
          <a:p>
            <a:r>
              <a:rPr lang="en-US" b="1" dirty="0" smtClean="0"/>
              <a:t>Now – 9:45</a:t>
            </a:r>
            <a:br>
              <a:rPr lang="en-US" b="1" dirty="0" smtClean="0"/>
            </a:br>
            <a:r>
              <a:rPr lang="en-US" b="1" dirty="0" smtClean="0"/>
              <a:t>	</a:t>
            </a:r>
            <a:r>
              <a:rPr lang="en-US" dirty="0" smtClean="0"/>
              <a:t>Collect Pre-tests</a:t>
            </a:r>
            <a:br>
              <a:rPr lang="en-US" dirty="0" smtClean="0"/>
            </a:br>
            <a:r>
              <a:rPr lang="en-US" dirty="0" smtClean="0"/>
              <a:t>	Expected </a:t>
            </a:r>
            <a:r>
              <a:rPr lang="en-US" dirty="0"/>
              <a:t>Outcomes </a:t>
            </a:r>
            <a:endParaRPr lang="en-US" dirty="0" smtClean="0"/>
          </a:p>
          <a:p>
            <a:r>
              <a:rPr lang="en-US" dirty="0"/>
              <a:t>	</a:t>
            </a:r>
            <a:r>
              <a:rPr lang="en-US" dirty="0" smtClean="0"/>
              <a:t>Who we </a:t>
            </a:r>
            <a:r>
              <a:rPr lang="en-US" dirty="0"/>
              <a:t>a</a:t>
            </a:r>
            <a:r>
              <a:rPr lang="en-US" dirty="0" smtClean="0"/>
              <a:t>re &amp; How we </a:t>
            </a:r>
            <a:r>
              <a:rPr lang="en-US" dirty="0"/>
              <a:t>g</a:t>
            </a:r>
            <a:r>
              <a:rPr lang="en-US" dirty="0" smtClean="0"/>
              <a:t>ot </a:t>
            </a:r>
            <a:r>
              <a:rPr lang="en-US" dirty="0"/>
              <a:t>h</a:t>
            </a:r>
            <a:r>
              <a:rPr lang="en-US" dirty="0" smtClean="0"/>
              <a:t>ere</a:t>
            </a:r>
          </a:p>
          <a:p>
            <a:r>
              <a:rPr lang="en-US" dirty="0"/>
              <a:t>	</a:t>
            </a:r>
            <a:r>
              <a:rPr lang="en-US" dirty="0" smtClean="0"/>
              <a:t>Levels of Preservation (</a:t>
            </a:r>
            <a:r>
              <a:rPr lang="en-US" i="1" dirty="0" smtClean="0"/>
              <a:t>Activity</a:t>
            </a:r>
            <a:r>
              <a:rPr lang="en-US" dirty="0" smtClean="0"/>
              <a:t>)</a:t>
            </a:r>
          </a:p>
          <a:p>
            <a:endParaRPr lang="en-US" b="1" dirty="0"/>
          </a:p>
          <a:p>
            <a:r>
              <a:rPr lang="en-US" b="1" dirty="0" smtClean="0"/>
              <a:t>9:45 – 10:15</a:t>
            </a:r>
          </a:p>
          <a:p>
            <a:r>
              <a:rPr lang="en-US" b="1" dirty="0" smtClean="0"/>
              <a:t>	</a:t>
            </a:r>
            <a:r>
              <a:rPr lang="en-US" dirty="0" smtClean="0"/>
              <a:t>Solution in Theory </a:t>
            </a:r>
            <a:r>
              <a:rPr lang="en-US" i="1" dirty="0" smtClean="0"/>
              <a:t>vs.</a:t>
            </a:r>
            <a:r>
              <a:rPr lang="en-US" dirty="0" smtClean="0"/>
              <a:t> Solution in 	Practice</a:t>
            </a:r>
            <a:r>
              <a:rPr lang="en-US" b="1" dirty="0" smtClean="0"/>
              <a:t/>
            </a:r>
            <a:br>
              <a:rPr lang="en-US" b="1" dirty="0" smtClean="0"/>
            </a:br>
            <a:endParaRPr lang="en-US" b="1" dirty="0" smtClean="0"/>
          </a:p>
          <a:p>
            <a:r>
              <a:rPr lang="en-US" b="1" dirty="0"/>
              <a:t> </a:t>
            </a:r>
            <a:r>
              <a:rPr lang="en-US" b="1" dirty="0" smtClean="0"/>
              <a:t>       </a:t>
            </a:r>
            <a:r>
              <a:rPr lang="en-US" b="1" i="1" dirty="0" smtClean="0">
                <a:solidFill>
                  <a:schemeClr val="accent1"/>
                </a:solidFill>
              </a:rPr>
              <a:t>10:15 </a:t>
            </a:r>
            <a:r>
              <a:rPr lang="en-US" b="1" i="1" dirty="0" smtClean="0">
                <a:solidFill>
                  <a:schemeClr val="accent1"/>
                </a:solidFill>
                <a:sym typeface="Wingdings" panose="05000000000000000000" pitchFamily="2" charset="2"/>
              </a:rPr>
              <a:t> </a:t>
            </a:r>
            <a:r>
              <a:rPr lang="en-US" i="1" dirty="0" smtClean="0">
                <a:solidFill>
                  <a:schemeClr val="accent1"/>
                </a:solidFill>
                <a:sym typeface="Wingdings" panose="05000000000000000000" pitchFamily="2" charset="2"/>
              </a:rPr>
              <a:t>Break</a:t>
            </a:r>
          </a:p>
          <a:p>
            <a:endParaRPr lang="en-US" b="1" dirty="0">
              <a:sym typeface="Wingdings" panose="05000000000000000000" pitchFamily="2" charset="2"/>
            </a:endParaRPr>
          </a:p>
          <a:p>
            <a:r>
              <a:rPr lang="en-US" b="1" dirty="0" smtClean="0">
                <a:sym typeface="Wingdings" panose="05000000000000000000" pitchFamily="2" charset="2"/>
              </a:rPr>
              <a:t>10:30 – 11:00</a:t>
            </a:r>
          </a:p>
          <a:p>
            <a:r>
              <a:rPr lang="en-US" b="1" dirty="0">
                <a:sym typeface="Wingdings" panose="05000000000000000000" pitchFamily="2" charset="2"/>
              </a:rPr>
              <a:t>	</a:t>
            </a:r>
            <a:r>
              <a:rPr lang="en-US" dirty="0" smtClean="0">
                <a:sym typeface="Wingdings" panose="05000000000000000000" pitchFamily="2" charset="2"/>
              </a:rPr>
              <a:t>Your Pre-Ingest Workflow</a:t>
            </a:r>
          </a:p>
          <a:p>
            <a:r>
              <a:rPr lang="en-US" dirty="0">
                <a:sym typeface="Wingdings" panose="05000000000000000000" pitchFamily="2" charset="2"/>
              </a:rPr>
              <a:t>	</a:t>
            </a:r>
            <a:r>
              <a:rPr lang="en-US" dirty="0" smtClean="0">
                <a:sym typeface="Wingdings" panose="05000000000000000000" pitchFamily="2" charset="2"/>
              </a:rPr>
              <a:t>Accessioning a Collection (</a:t>
            </a:r>
            <a:r>
              <a:rPr lang="en-US" i="1" dirty="0" smtClean="0">
                <a:sym typeface="Wingdings" panose="05000000000000000000" pitchFamily="2" charset="2"/>
              </a:rPr>
              <a:t>Demo</a:t>
            </a:r>
            <a:r>
              <a:rPr lang="en-US" dirty="0" smtClean="0">
                <a:sym typeface="Wingdings" panose="05000000000000000000" pitchFamily="2" charset="2"/>
              </a:rPr>
              <a:t>)</a:t>
            </a:r>
          </a:p>
          <a:p>
            <a:endParaRPr lang="en-US" b="1" dirty="0">
              <a:sym typeface="Wingdings" panose="05000000000000000000" pitchFamily="2" charset="2"/>
            </a:endParaRPr>
          </a:p>
          <a:p>
            <a:r>
              <a:rPr lang="en-US" b="1" dirty="0" smtClean="0">
                <a:sym typeface="Wingdings" panose="05000000000000000000" pitchFamily="2" charset="2"/>
              </a:rPr>
              <a:t>11:00 – Noon</a:t>
            </a:r>
          </a:p>
          <a:p>
            <a:r>
              <a:rPr lang="en-US" b="1" dirty="0" smtClean="0">
                <a:sym typeface="Wingdings" panose="05000000000000000000" pitchFamily="2" charset="2"/>
              </a:rPr>
              <a:t>	</a:t>
            </a:r>
            <a:r>
              <a:rPr lang="en-US" dirty="0" smtClean="0">
                <a:sym typeface="Wingdings" panose="05000000000000000000" pitchFamily="2" charset="2"/>
              </a:rPr>
              <a:t>Tools that POWRR investigated</a:t>
            </a:r>
          </a:p>
          <a:p>
            <a:endParaRPr lang="en-US" b="1" dirty="0">
              <a:sym typeface="Wingdings" panose="05000000000000000000" pitchFamily="2" charset="2"/>
            </a:endParaRPr>
          </a:p>
        </p:txBody>
      </p:sp>
      <p:sp>
        <p:nvSpPr>
          <p:cNvPr id="5" name="TextBox 4"/>
          <p:cNvSpPr txBox="1"/>
          <p:nvPr/>
        </p:nvSpPr>
        <p:spPr>
          <a:xfrm>
            <a:off x="4876800" y="703541"/>
            <a:ext cx="4114800" cy="4185761"/>
          </a:xfrm>
          <a:prstGeom prst="rect">
            <a:avLst/>
          </a:prstGeom>
          <a:noFill/>
        </p:spPr>
        <p:txBody>
          <a:bodyPr wrap="square" rtlCol="0">
            <a:spAutoFit/>
          </a:bodyPr>
          <a:lstStyle/>
          <a:p>
            <a:r>
              <a:rPr lang="en-US" b="1" dirty="0" smtClean="0"/>
              <a:t>1:00 – 2:00</a:t>
            </a:r>
          </a:p>
          <a:p>
            <a:r>
              <a:rPr lang="en-US" dirty="0" smtClean="0"/>
              <a:t>	Solution in Action: Accessioning a 	Collection (</a:t>
            </a:r>
            <a:r>
              <a:rPr lang="en-US" i="1" dirty="0" smtClean="0"/>
              <a:t>Activity)</a:t>
            </a:r>
            <a:endParaRPr lang="en-US" dirty="0" smtClean="0"/>
          </a:p>
          <a:p>
            <a:r>
              <a:rPr lang="en-US" dirty="0"/>
              <a:t>	</a:t>
            </a:r>
          </a:p>
          <a:p>
            <a:r>
              <a:rPr lang="en-US" b="1" dirty="0" smtClean="0"/>
              <a:t>2:00 – 2:30</a:t>
            </a:r>
          </a:p>
          <a:p>
            <a:r>
              <a:rPr lang="en-US" dirty="0" smtClean="0"/>
              <a:t>	Assembling Your Team</a:t>
            </a:r>
          </a:p>
          <a:p>
            <a:r>
              <a:rPr lang="en-US" dirty="0"/>
              <a:t>	</a:t>
            </a:r>
            <a:r>
              <a:rPr lang="en-US" dirty="0" smtClean="0"/>
              <a:t>Your 3-3-3 Action Plan (</a:t>
            </a:r>
            <a:r>
              <a:rPr lang="en-US" i="1" dirty="0" smtClean="0"/>
              <a:t>Activity</a:t>
            </a:r>
            <a:r>
              <a:rPr lang="en-US" dirty="0" smtClean="0"/>
              <a:t>)</a:t>
            </a:r>
          </a:p>
          <a:p>
            <a:r>
              <a:rPr lang="en-US" dirty="0" smtClean="0"/>
              <a:t/>
            </a:r>
            <a:br>
              <a:rPr lang="en-US" dirty="0" smtClean="0"/>
            </a:br>
            <a:r>
              <a:rPr lang="en-US" i="1" dirty="0" smtClean="0"/>
              <a:t>        </a:t>
            </a:r>
            <a:r>
              <a:rPr lang="en-US" b="1" i="1" dirty="0" smtClean="0">
                <a:solidFill>
                  <a:schemeClr val="accent1"/>
                </a:solidFill>
              </a:rPr>
              <a:t>2:30  </a:t>
            </a:r>
            <a:r>
              <a:rPr lang="en-US" b="1" i="1" dirty="0">
                <a:solidFill>
                  <a:schemeClr val="accent1"/>
                </a:solidFill>
                <a:sym typeface="Wingdings" panose="05000000000000000000" pitchFamily="2" charset="2"/>
              </a:rPr>
              <a:t> </a:t>
            </a:r>
            <a:r>
              <a:rPr lang="en-US" i="1" dirty="0" smtClean="0">
                <a:solidFill>
                  <a:schemeClr val="accent1"/>
                </a:solidFill>
                <a:sym typeface="Wingdings" panose="05000000000000000000" pitchFamily="2" charset="2"/>
              </a:rPr>
              <a:t>Break</a:t>
            </a:r>
            <a:endParaRPr lang="en-US" i="1" dirty="0">
              <a:solidFill>
                <a:schemeClr val="accent1"/>
              </a:solidFill>
              <a:sym typeface="Wingdings" panose="05000000000000000000" pitchFamily="2" charset="2"/>
            </a:endParaRPr>
          </a:p>
          <a:p>
            <a:endParaRPr lang="en-US" dirty="0" smtClean="0"/>
          </a:p>
          <a:p>
            <a:r>
              <a:rPr lang="en-US" b="1" dirty="0" smtClean="0">
                <a:sym typeface="Wingdings" panose="05000000000000000000" pitchFamily="2" charset="2"/>
              </a:rPr>
              <a:t>2:45 – 3:30</a:t>
            </a:r>
          </a:p>
          <a:p>
            <a:r>
              <a:rPr lang="en-US" dirty="0">
                <a:sym typeface="Wingdings" panose="05000000000000000000" pitchFamily="2" charset="2"/>
              </a:rPr>
              <a:t>	</a:t>
            </a:r>
            <a:r>
              <a:rPr lang="en-US" dirty="0" smtClean="0">
                <a:sym typeface="Wingdings" panose="05000000000000000000" pitchFamily="2" charset="2"/>
              </a:rPr>
              <a:t>Advocacy, Policy, Potential Solution 	Models</a:t>
            </a:r>
          </a:p>
          <a:p>
            <a:r>
              <a:rPr lang="en-US" dirty="0">
                <a:sym typeface="Wingdings" panose="05000000000000000000" pitchFamily="2" charset="2"/>
              </a:rPr>
              <a:t>	</a:t>
            </a:r>
          </a:p>
          <a:p>
            <a:r>
              <a:rPr lang="en-US" b="1" dirty="0" smtClean="0">
                <a:sym typeface="Wingdings" panose="05000000000000000000" pitchFamily="2" charset="2"/>
              </a:rPr>
              <a:t>3:30 – 3:50 </a:t>
            </a:r>
          </a:p>
          <a:p>
            <a:r>
              <a:rPr lang="en-US" dirty="0" smtClean="0">
                <a:sym typeface="Wingdings" panose="05000000000000000000" pitchFamily="2" charset="2"/>
              </a:rPr>
              <a:t>	Questions</a:t>
            </a:r>
          </a:p>
          <a:p>
            <a:endParaRPr lang="en-US" dirty="0" smtClean="0">
              <a:sym typeface="Wingdings" panose="05000000000000000000" pitchFamily="2" charset="2"/>
            </a:endParaRPr>
          </a:p>
          <a:p>
            <a:r>
              <a:rPr lang="en-US" b="1" dirty="0" smtClean="0">
                <a:sym typeface="Wingdings" panose="05000000000000000000" pitchFamily="2" charset="2"/>
              </a:rPr>
              <a:t>3:50 </a:t>
            </a:r>
            <a:r>
              <a:rPr lang="en-US" b="1" dirty="0">
                <a:sym typeface="Wingdings" panose="05000000000000000000" pitchFamily="2" charset="2"/>
              </a:rPr>
              <a:t>– </a:t>
            </a:r>
            <a:r>
              <a:rPr lang="en-US" b="1" dirty="0" smtClean="0">
                <a:sym typeface="Wingdings" panose="05000000000000000000" pitchFamily="2" charset="2"/>
              </a:rPr>
              <a:t>4:00</a:t>
            </a:r>
          </a:p>
          <a:p>
            <a:r>
              <a:rPr lang="en-US" b="1" dirty="0">
                <a:sym typeface="Wingdings" panose="05000000000000000000" pitchFamily="2" charset="2"/>
              </a:rPr>
              <a:t>	</a:t>
            </a:r>
            <a:r>
              <a:rPr lang="en-US" dirty="0" smtClean="0">
                <a:sym typeface="Wingdings" panose="05000000000000000000" pitchFamily="2" charset="2"/>
              </a:rPr>
              <a:t>Post-Test</a:t>
            </a:r>
          </a:p>
        </p:txBody>
      </p:sp>
      <p:sp>
        <p:nvSpPr>
          <p:cNvPr id="6" name="Shape 41"/>
          <p:cNvSpPr txBox="1">
            <a:spLocks/>
          </p:cNvSpPr>
          <p:nvPr/>
        </p:nvSpPr>
        <p:spPr>
          <a:xfrm>
            <a:off x="4876800" y="-59307"/>
            <a:ext cx="2133600" cy="573657"/>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2400" u="sng" dirty="0" smtClean="0">
                <a:solidFill>
                  <a:schemeClr val="accent1"/>
                </a:solidFill>
              </a:rPr>
              <a:t>AFTERNOON</a:t>
            </a:r>
            <a:endParaRPr lang="en" sz="2400" u="sng" dirty="0">
              <a:solidFill>
                <a:schemeClr val="accent1"/>
              </a:solidFill>
            </a:endParaRPr>
          </a:p>
        </p:txBody>
      </p:sp>
      <p:sp>
        <p:nvSpPr>
          <p:cNvPr id="2" name="Rectangle 1"/>
          <p:cNvSpPr/>
          <p:nvPr/>
        </p:nvSpPr>
        <p:spPr>
          <a:xfrm>
            <a:off x="152400" y="4717018"/>
            <a:ext cx="1069525" cy="369332"/>
          </a:xfrm>
          <a:prstGeom prst="rect">
            <a:avLst/>
          </a:prstGeom>
        </p:spPr>
        <p:txBody>
          <a:bodyPr wrap="none">
            <a:spAutoFit/>
          </a:bodyPr>
          <a:lstStyle/>
          <a:p>
            <a:pPr algn="ctr"/>
            <a:r>
              <a:rPr lang="en-US" sz="1800" b="1" dirty="0">
                <a:solidFill>
                  <a:schemeClr val="accent1"/>
                </a:solidFill>
                <a:sym typeface="Wingdings" panose="05000000000000000000" pitchFamily="2" charset="2"/>
              </a:rPr>
              <a:t>LUNCH!</a:t>
            </a:r>
            <a:endParaRPr lang="en-US" sz="1800" b="1" dirty="0">
              <a:solidFill>
                <a:schemeClr val="accent1"/>
              </a:solidFill>
            </a:endParaRPr>
          </a:p>
        </p:txBody>
      </p:sp>
      <p:cxnSp>
        <p:nvCxnSpPr>
          <p:cNvPr id="7" name="Straight Connector 6"/>
          <p:cNvCxnSpPr/>
          <p:nvPr/>
        </p:nvCxnSpPr>
        <p:spPr>
          <a:xfrm>
            <a:off x="4343400" y="469702"/>
            <a:ext cx="0" cy="438429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228600" y="-171450"/>
            <a:ext cx="8839200" cy="857400"/>
          </a:xfrm>
          <a:prstGeom prst="rect">
            <a:avLst/>
          </a:prstGeom>
        </p:spPr>
        <p:txBody>
          <a:bodyPr lIns="91425" tIns="91425" rIns="91425" bIns="91425" anchor="b" anchorCtr="0">
            <a:noAutofit/>
          </a:bodyPr>
          <a:lstStyle/>
          <a:p>
            <a:pPr lvl="0" rtl="0">
              <a:buNone/>
            </a:pPr>
            <a:r>
              <a:rPr lang="en" sz="3200" dirty="0" smtClean="0"/>
              <a:t>Front-end/Processing: Curator’s Workbench</a:t>
            </a:r>
            <a:endParaRPr lang="en" sz="3200" dirty="0"/>
          </a:p>
        </p:txBody>
      </p:sp>
      <p:sp>
        <p:nvSpPr>
          <p:cNvPr id="2" name="TextBox 1"/>
          <p:cNvSpPr txBox="1"/>
          <p:nvPr/>
        </p:nvSpPr>
        <p:spPr>
          <a:xfrm>
            <a:off x="0" y="1212830"/>
            <a:ext cx="3505200" cy="3139321"/>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Requires expertise in MODS &amp; direct metadata entry</a:t>
            </a:r>
            <a:br>
              <a:rPr lang="en-US" sz="1800" dirty="0" smtClean="0"/>
            </a:br>
            <a:endParaRPr lang="en-US" sz="1800" dirty="0" smtClean="0"/>
          </a:p>
          <a:p>
            <a:pPr marL="285750" indent="-285750">
              <a:buFont typeface="Arial" panose="020B0604020202020204" pitchFamily="34" charset="0"/>
              <a:buChar char="•"/>
            </a:pPr>
            <a:r>
              <a:rPr lang="en-US" sz="1800" dirty="0" smtClean="0"/>
              <a:t>Project partners couldn’t make it fit their workflows</a:t>
            </a:r>
            <a:br>
              <a:rPr lang="en-US" sz="1800" dirty="0" smtClean="0"/>
            </a:br>
            <a:endParaRPr lang="en-US" sz="1800" dirty="0" smtClean="0"/>
          </a:p>
          <a:p>
            <a:pPr marL="285750" indent="-285750">
              <a:buFont typeface="Arial" panose="020B0604020202020204" pitchFamily="34" charset="0"/>
              <a:buChar char="•"/>
            </a:pPr>
            <a:r>
              <a:rPr lang="en-US" sz="1800" dirty="0" smtClean="0"/>
              <a:t>The update process is slow</a:t>
            </a:r>
            <a:br>
              <a:rPr lang="en-US" sz="1800" dirty="0" smtClean="0"/>
            </a:br>
            <a:endParaRPr lang="en-US" sz="1800" dirty="0" smtClean="0"/>
          </a:p>
          <a:p>
            <a:pPr marL="285750" indent="-285750">
              <a:buFont typeface="Arial" panose="020B0604020202020204" pitchFamily="34" charset="0"/>
              <a:buChar char="•"/>
            </a:pPr>
            <a:r>
              <a:rPr lang="en-US" sz="1800" dirty="0" smtClean="0"/>
              <a:t>What we just </a:t>
            </a:r>
            <a:r>
              <a:rPr lang="en-US" sz="1800" dirty="0" err="1" smtClean="0"/>
              <a:t>demo’ed</a:t>
            </a:r>
            <a:r>
              <a:rPr lang="en-US" sz="1800" dirty="0" smtClean="0"/>
              <a:t> (DA) does a good enough version of this</a:t>
            </a:r>
            <a:endParaRPr lang="en-US" sz="1800" dirty="0"/>
          </a:p>
        </p:txBody>
      </p:sp>
      <p:pic>
        <p:nvPicPr>
          <p:cNvPr id="6" name="Shape 226"/>
          <p:cNvPicPr preferRelativeResize="0"/>
          <p:nvPr/>
        </p:nvPicPr>
        <p:blipFill>
          <a:blip r:embed="rId3"/>
          <a:stretch>
            <a:fillRect/>
          </a:stretch>
        </p:blipFill>
        <p:spPr>
          <a:xfrm>
            <a:off x="3581400" y="895350"/>
            <a:ext cx="5486400" cy="3810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37"/>
          <p:cNvSpPr txBox="1">
            <a:spLocks/>
          </p:cNvSpPr>
          <p:nvPr/>
        </p:nvSpPr>
        <p:spPr>
          <a:xfrm>
            <a:off x="228600" y="114150"/>
            <a:ext cx="8229600" cy="857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3200" dirty="0" smtClean="0"/>
              <a:t>Front-end/Processing: Archivematica</a:t>
            </a:r>
            <a:endParaRPr lang="en" sz="3200" dirty="0"/>
          </a:p>
        </p:txBody>
      </p:sp>
      <p:pic>
        <p:nvPicPr>
          <p:cNvPr id="4" name="Picture 2"/>
          <p:cNvPicPr>
            <a:picLocks noChangeAspect="1" noChangeArrowheads="1"/>
          </p:cNvPicPr>
          <p:nvPr/>
        </p:nvPicPr>
        <p:blipFill>
          <a:blip r:embed="rId3" cstate="print"/>
          <a:srcRect l="17222" t="33778" r="19445" b="44889"/>
          <a:stretch>
            <a:fillRect/>
          </a:stretch>
        </p:blipFill>
        <p:spPr bwMode="auto">
          <a:xfrm>
            <a:off x="152400" y="1885950"/>
            <a:ext cx="8686800" cy="1828800"/>
          </a:xfrm>
          <a:prstGeom prst="rect">
            <a:avLst/>
          </a:prstGeom>
          <a:noFill/>
          <a:ln w="9525">
            <a:noFill/>
            <a:miter lim="800000"/>
            <a:headEnd/>
            <a:tailEnd/>
          </a:ln>
        </p:spPr>
      </p:pic>
    </p:spTree>
    <p:extLst>
      <p:ext uri="{BB962C8B-B14F-4D97-AF65-F5344CB8AC3E}">
        <p14:creationId xmlns:p14="http://schemas.microsoft.com/office/powerpoint/2010/main" val="3213691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228600" y="-190650"/>
            <a:ext cx="8229600" cy="857400"/>
          </a:xfrm>
          <a:prstGeom prst="rect">
            <a:avLst/>
          </a:prstGeom>
        </p:spPr>
        <p:txBody>
          <a:bodyPr lIns="91425" tIns="91425" rIns="91425" bIns="91425" anchor="b" anchorCtr="0">
            <a:noAutofit/>
          </a:bodyPr>
          <a:lstStyle/>
          <a:p>
            <a:r>
              <a:rPr lang="en" sz="3200" dirty="0"/>
              <a:t>Front-end/Processing: Archivematica</a:t>
            </a:r>
          </a:p>
        </p:txBody>
      </p:sp>
      <p:sp>
        <p:nvSpPr>
          <p:cNvPr id="4" name="TextBox 3"/>
          <p:cNvSpPr txBox="1"/>
          <p:nvPr/>
        </p:nvSpPr>
        <p:spPr>
          <a:xfrm>
            <a:off x="228600" y="937320"/>
            <a:ext cx="4038600"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Open source/free software</a:t>
            </a:r>
            <a:br>
              <a:rPr lang="en-US" sz="1600" dirty="0" smtClean="0"/>
            </a:br>
            <a:endParaRPr lang="en-US" sz="1600" dirty="0" smtClean="0"/>
          </a:p>
          <a:p>
            <a:pPr marL="285750" indent="-285750">
              <a:buFont typeface="Arial" panose="020B0604020202020204" pitchFamily="34" charset="0"/>
              <a:buChar char="•"/>
            </a:pPr>
            <a:r>
              <a:rPr lang="en-US" sz="1600" dirty="0" smtClean="0"/>
              <a:t>Requires IT support and administration (Virtual Machine, Ubuntu Server, etc.)</a:t>
            </a:r>
            <a:br>
              <a:rPr lang="en-US" sz="1600" dirty="0" smtClean="0"/>
            </a:br>
            <a:endParaRPr lang="en-US" sz="1600" dirty="0" smtClean="0"/>
          </a:p>
          <a:p>
            <a:pPr marL="285750" indent="-285750">
              <a:buFont typeface="Arial" panose="020B0604020202020204" pitchFamily="34" charset="0"/>
              <a:buChar char="•"/>
            </a:pPr>
            <a:r>
              <a:rPr lang="en-US" sz="1600" dirty="0" err="1" smtClean="0"/>
              <a:t>Microservices</a:t>
            </a:r>
            <a:r>
              <a:rPr lang="en-US" sz="1600" dirty="0" smtClean="0"/>
              <a:t> run by themselves</a:t>
            </a:r>
            <a:br>
              <a:rPr lang="en-US" sz="1600" dirty="0" smtClean="0"/>
            </a:br>
            <a:endParaRPr lang="en-US" sz="1600" dirty="0" smtClean="0"/>
          </a:p>
          <a:p>
            <a:pPr marL="285750" indent="-285750">
              <a:buFont typeface="Arial" panose="020B0604020202020204" pitchFamily="34" charset="0"/>
              <a:buChar char="•"/>
            </a:pPr>
            <a:r>
              <a:rPr lang="en-US" sz="1600" dirty="0" smtClean="0"/>
              <a:t>Shows all the steps for AIP, SIP, DIP</a:t>
            </a:r>
            <a:br>
              <a:rPr lang="en-US" sz="1600" dirty="0" smtClean="0"/>
            </a:br>
            <a:endParaRPr lang="en-US" sz="1600" dirty="0" smtClean="0"/>
          </a:p>
          <a:p>
            <a:pPr marL="285750" indent="-285750">
              <a:buFont typeface="Arial" panose="020B0604020202020204" pitchFamily="34" charset="0"/>
              <a:buChar char="•"/>
            </a:pPr>
            <a:r>
              <a:rPr lang="en-US" sz="1600" dirty="0" smtClean="0"/>
              <a:t>Capability </a:t>
            </a:r>
            <a:r>
              <a:rPr lang="en-US" sz="1600" dirty="0"/>
              <a:t>to upload own metadata</a:t>
            </a:r>
            <a:r>
              <a:rPr lang="en-US" sz="1600" dirty="0" smtClean="0"/>
              <a:t/>
            </a:r>
            <a:br>
              <a:rPr lang="en-US" sz="1600" dirty="0" smtClean="0"/>
            </a:br>
            <a:endParaRPr lang="en-US" sz="1600" dirty="0" smtClean="0"/>
          </a:p>
          <a:p>
            <a:pPr marL="285750" indent="-285750">
              <a:buFont typeface="Arial" panose="020B0604020202020204" pitchFamily="34" charset="0"/>
              <a:buChar char="•"/>
            </a:pPr>
            <a:r>
              <a:rPr lang="en-US" sz="1600" dirty="0" smtClean="0"/>
              <a:t>Errors stop everything</a:t>
            </a:r>
            <a:br>
              <a:rPr lang="en-US" sz="1600" dirty="0" smtClean="0"/>
            </a:br>
            <a:endParaRPr lang="en-US" sz="1600" dirty="0"/>
          </a:p>
          <a:p>
            <a:pPr marL="285750" indent="-285750">
              <a:buFont typeface="Arial" panose="020B0604020202020204" pitchFamily="34" charset="0"/>
              <a:buChar char="•"/>
            </a:pPr>
            <a:r>
              <a:rPr lang="en-US" sz="1600" dirty="0" smtClean="0"/>
              <a:t>Great </a:t>
            </a:r>
            <a:r>
              <a:rPr lang="en-US" sz="1600" dirty="0"/>
              <a:t>Google users group support</a:t>
            </a:r>
            <a:endParaRPr lang="en-US" sz="1600" dirty="0" smtClean="0"/>
          </a:p>
        </p:txBody>
      </p:sp>
      <p:sp>
        <p:nvSpPr>
          <p:cNvPr id="5" name="TextBox 4"/>
          <p:cNvSpPr txBox="1"/>
          <p:nvPr/>
        </p:nvSpPr>
        <p:spPr>
          <a:xfrm>
            <a:off x="4648200" y="921663"/>
            <a:ext cx="3886200"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Integrates with Content DM &amp; </a:t>
            </a:r>
            <a:r>
              <a:rPr lang="en-US" sz="1600" dirty="0" err="1" smtClean="0"/>
              <a:t>DSpace</a:t>
            </a:r>
            <a:r>
              <a:rPr lang="en-US" sz="1600" dirty="0" smtClean="0"/>
              <a:t/>
            </a:r>
            <a:br>
              <a:rPr lang="en-US" sz="1600" dirty="0" smtClean="0"/>
            </a:br>
            <a:endParaRPr lang="en-US" sz="1600" dirty="0" smtClean="0"/>
          </a:p>
          <a:p>
            <a:pPr marL="285750" indent="-285750">
              <a:buFont typeface="Arial" panose="020B0604020202020204" pitchFamily="34" charset="0"/>
              <a:buChar char="•"/>
            </a:pPr>
            <a:r>
              <a:rPr lang="en-US" sz="1600" dirty="0" smtClean="0"/>
              <a:t>Bundled with ICA-</a:t>
            </a:r>
            <a:r>
              <a:rPr lang="en-US" sz="1600" dirty="0" err="1" smtClean="0"/>
              <a:t>AToM</a:t>
            </a:r>
            <a:r>
              <a:rPr lang="en-US" sz="1600" dirty="0" smtClean="0"/>
              <a:t> (archival content management system like ARCHON)</a:t>
            </a:r>
            <a:br>
              <a:rPr lang="en-US" sz="1600" dirty="0" smtClean="0"/>
            </a:br>
            <a:endParaRPr lang="en-US" sz="1600" dirty="0" smtClean="0"/>
          </a:p>
          <a:p>
            <a:pPr marL="285750" indent="-285750">
              <a:buFont typeface="Arial" panose="020B0604020202020204" pitchFamily="34" charset="0"/>
              <a:buChar char="•"/>
            </a:pPr>
            <a:r>
              <a:rPr lang="en-US" sz="1600" dirty="0" smtClean="0"/>
              <a:t>Hosted version now available</a:t>
            </a:r>
            <a:br>
              <a:rPr lang="en-US" sz="1600" dirty="0" smtClean="0"/>
            </a:br>
            <a:endParaRPr lang="en-US" sz="1600" dirty="0" smtClean="0"/>
          </a:p>
          <a:p>
            <a:pPr marL="285750" indent="-285750">
              <a:buFont typeface="Arial" panose="020B0604020202020204" pitchFamily="34" charset="0"/>
              <a:buChar char="•"/>
            </a:pPr>
            <a:r>
              <a:rPr lang="en-US" sz="1600" dirty="0"/>
              <a:t>File transfers not intuitive</a:t>
            </a:r>
            <a:br>
              <a:rPr lang="en-US" sz="1600" dirty="0"/>
            </a:br>
            <a:endParaRPr lang="en-US" sz="1600" dirty="0"/>
          </a:p>
          <a:p>
            <a:pPr marL="285750" indent="-285750">
              <a:buFont typeface="Arial" panose="020B0604020202020204" pitchFamily="34" charset="0"/>
              <a:buChar char="•"/>
            </a:pPr>
            <a:r>
              <a:rPr lang="en-US" sz="1600" dirty="0" smtClean="0"/>
              <a:t>Slower processing, but that could be due to the fact that we are used to desktop-based applications</a:t>
            </a:r>
            <a:br>
              <a:rPr lang="en-US" sz="1600" dirty="0" smtClean="0"/>
            </a:br>
            <a:endParaRPr lang="en-US" sz="1600" dirty="0" smtClean="0"/>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228600" y="133350"/>
            <a:ext cx="8153400" cy="549028"/>
          </a:xfrm>
          <a:prstGeom prst="rect">
            <a:avLst/>
          </a:prstGeom>
        </p:spPr>
        <p:txBody>
          <a:bodyPr lIns="91425" tIns="91425" rIns="91425" bIns="91425" anchor="b" anchorCtr="0">
            <a:noAutofit/>
          </a:bodyPr>
          <a:lstStyle/>
          <a:p>
            <a:pPr>
              <a:buNone/>
            </a:pPr>
            <a:r>
              <a:rPr lang="en" sz="2800" dirty="0" smtClean="0"/>
              <a:t>Archivematica: Transfer Collection</a:t>
            </a:r>
            <a:endParaRPr lang="en" sz="2800" dirty="0"/>
          </a:p>
        </p:txBody>
      </p:sp>
      <p:pic>
        <p:nvPicPr>
          <p:cNvPr id="1026" name="Picture 2" descr="C:\Users\a1548234\Desktop\CreateSI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19150"/>
            <a:ext cx="7391400" cy="41787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
            <a:ext cx="7924800" cy="548878"/>
          </a:xfrm>
        </p:spPr>
        <p:txBody>
          <a:bodyPr/>
          <a:lstStyle/>
          <a:p>
            <a:r>
              <a:rPr lang="en-US" sz="2800" dirty="0" err="1" smtClean="0"/>
              <a:t>Archivematica</a:t>
            </a:r>
            <a:r>
              <a:rPr lang="en-US" sz="2800" dirty="0" smtClean="0"/>
              <a:t>: Normalization On Ingest</a:t>
            </a:r>
            <a:endParaRPr lang="en-US" sz="2800" dirty="0"/>
          </a:p>
        </p:txBody>
      </p:sp>
      <p:pic>
        <p:nvPicPr>
          <p:cNvPr id="2050" name="Picture 2" descr="C:\Users\a1548234\Desktop\Normaliz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66750"/>
            <a:ext cx="7315200" cy="41356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441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153400" cy="625078"/>
          </a:xfrm>
        </p:spPr>
        <p:txBody>
          <a:bodyPr/>
          <a:lstStyle/>
          <a:p>
            <a:r>
              <a:rPr lang="en-US" sz="2800" dirty="0" err="1" smtClean="0"/>
              <a:t>Archivematica</a:t>
            </a:r>
            <a:r>
              <a:rPr lang="en-US" sz="2800" dirty="0" smtClean="0"/>
              <a:t>: Add Metadata</a:t>
            </a:r>
            <a:endParaRPr lang="en-US" sz="2800" dirty="0"/>
          </a:p>
        </p:txBody>
      </p:sp>
      <p:pic>
        <p:nvPicPr>
          <p:cNvPr id="3074" name="Picture 2" descr="C:\Users\a1548234\Desktop\Metadatafor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093" y="742950"/>
            <a:ext cx="5117507" cy="4171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48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7924799" cy="472678"/>
          </a:xfrm>
        </p:spPr>
        <p:txBody>
          <a:bodyPr/>
          <a:lstStyle/>
          <a:p>
            <a:r>
              <a:rPr lang="en-US" sz="2800" dirty="0" err="1" smtClean="0"/>
              <a:t>Archivematica</a:t>
            </a:r>
            <a:r>
              <a:rPr lang="en-US" sz="2800" dirty="0" smtClean="0"/>
              <a:t>: Add AIP to Storage</a:t>
            </a:r>
            <a:endParaRPr lang="en-US" sz="2800" dirty="0"/>
          </a:p>
        </p:txBody>
      </p:sp>
      <p:pic>
        <p:nvPicPr>
          <p:cNvPr id="4098" name="Picture 2" descr="C:\Users\a1548234\Desktop\StoreAIPUpDI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70" y="666750"/>
            <a:ext cx="7278330" cy="411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818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9"/>
          <p:cNvSpPr txBox="1">
            <a:spLocks noGrp="1"/>
          </p:cNvSpPr>
          <p:nvPr>
            <p:ph type="title"/>
          </p:nvPr>
        </p:nvSpPr>
        <p:spPr>
          <a:xfrm>
            <a:off x="76200" y="37950"/>
            <a:ext cx="8991600" cy="857400"/>
          </a:xfrm>
          <a:prstGeom prst="rect">
            <a:avLst/>
          </a:prstGeom>
        </p:spPr>
        <p:txBody>
          <a:bodyPr lIns="91425" tIns="91425" rIns="91425" bIns="91425" anchor="b" anchorCtr="0">
            <a:noAutofit/>
          </a:bodyPr>
          <a:lstStyle/>
          <a:p>
            <a:r>
              <a:rPr lang="en" sz="3200" dirty="0" smtClean="0"/>
              <a:t>Back-end/Preservation: DuraCloud</a:t>
            </a:r>
            <a:endParaRPr lang="en"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61" t="26791" r="18542" b="51326"/>
          <a:stretch/>
        </p:blipFill>
        <p:spPr bwMode="auto">
          <a:xfrm>
            <a:off x="152400" y="2038350"/>
            <a:ext cx="87915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46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76200" y="-95250"/>
            <a:ext cx="8991600" cy="857400"/>
          </a:xfrm>
          <a:prstGeom prst="rect">
            <a:avLst/>
          </a:prstGeom>
        </p:spPr>
        <p:txBody>
          <a:bodyPr lIns="91425" tIns="91425" rIns="91425" bIns="91425" anchor="b" anchorCtr="0">
            <a:noAutofit/>
          </a:bodyPr>
          <a:lstStyle/>
          <a:p>
            <a:r>
              <a:rPr lang="en" sz="3200" dirty="0" smtClean="0"/>
              <a:t>Back-end/Preservation: DuraCloud</a:t>
            </a:r>
            <a:endParaRPr lang="en" sz="3200" dirty="0"/>
          </a:p>
        </p:txBody>
      </p:sp>
      <p:sp>
        <p:nvSpPr>
          <p:cNvPr id="2" name="TextBox 1"/>
          <p:cNvSpPr txBox="1"/>
          <p:nvPr/>
        </p:nvSpPr>
        <p:spPr>
          <a:xfrm>
            <a:off x="228600" y="834807"/>
            <a:ext cx="4038600"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Nonprofit; Open Pricing; Community buy-in</a:t>
            </a:r>
            <a:br>
              <a:rPr lang="en-US" sz="1600" dirty="0" smtClean="0"/>
            </a:br>
            <a:endParaRPr lang="en-US" sz="1600" dirty="0" smtClean="0"/>
          </a:p>
          <a:p>
            <a:pPr marL="285750" indent="-285750">
              <a:buFont typeface="Arial" panose="020B0604020202020204" pitchFamily="34" charset="0"/>
              <a:buChar char="•"/>
            </a:pPr>
            <a:r>
              <a:rPr lang="en-US" sz="1600" dirty="0" smtClean="0"/>
              <a:t>Cloud storage/preservation solution</a:t>
            </a:r>
            <a:br>
              <a:rPr lang="en-US" sz="1600" dirty="0" smtClean="0"/>
            </a:br>
            <a:endParaRPr lang="en-US" sz="1600" dirty="0" smtClean="0"/>
          </a:p>
          <a:p>
            <a:pPr marL="285750" indent="-285750">
              <a:buFont typeface="Arial" panose="020B0604020202020204" pitchFamily="34" charset="0"/>
              <a:buChar char="•"/>
            </a:pPr>
            <a:r>
              <a:rPr lang="en-US" sz="1600" dirty="0" smtClean="0"/>
              <a:t>Different storage provider options</a:t>
            </a:r>
            <a:br>
              <a:rPr lang="en-US" sz="1600" dirty="0" smtClean="0"/>
            </a:br>
            <a:endParaRPr lang="en-US" sz="1600" dirty="0" smtClean="0"/>
          </a:p>
          <a:p>
            <a:pPr marL="285750" indent="-285750">
              <a:buFont typeface="Arial" panose="020B0604020202020204" pitchFamily="34" charset="0"/>
              <a:buChar char="•"/>
            </a:pPr>
            <a:r>
              <a:rPr lang="en-US" sz="1600" dirty="0"/>
              <a:t>Hosted service (requires little to no IT support on your end!)</a:t>
            </a:r>
            <a:r>
              <a:rPr lang="en-US" sz="1600" dirty="0" smtClean="0"/>
              <a:t/>
            </a:r>
            <a:br>
              <a:rPr lang="en-US" sz="1600" dirty="0" smtClean="0"/>
            </a:br>
            <a:endParaRPr lang="en-US" sz="1600" dirty="0" smtClean="0"/>
          </a:p>
          <a:p>
            <a:pPr marL="285750" indent="-285750">
              <a:buFont typeface="Arial" panose="020B0604020202020204" pitchFamily="34" charset="0"/>
              <a:buChar char="•"/>
            </a:pPr>
            <a:r>
              <a:rPr lang="en-US" sz="1600" dirty="0" smtClean="0"/>
              <a:t>Some </a:t>
            </a:r>
            <a:r>
              <a:rPr lang="en-US" sz="1600" dirty="0" err="1" smtClean="0"/>
              <a:t>microservices</a:t>
            </a:r>
            <a:r>
              <a:rPr lang="en-US" sz="1600" dirty="0" smtClean="0"/>
              <a:t> available (like health checks that verify checksums</a:t>
            </a:r>
            <a:br>
              <a:rPr lang="en-US" sz="1600" dirty="0" smtClean="0"/>
            </a:br>
            <a:endParaRPr lang="en-US" sz="1600" dirty="0" smtClean="0"/>
          </a:p>
          <a:p>
            <a:pPr marL="285750" indent="-285750">
              <a:buFont typeface="Arial" panose="020B0604020202020204" pitchFamily="34" charset="0"/>
              <a:buChar char="•"/>
            </a:pPr>
            <a:r>
              <a:rPr lang="en-US" sz="1600" dirty="0" smtClean="0"/>
              <a:t>Different options/methods for uploading content (bulk, single item, etc.)</a:t>
            </a:r>
            <a:br>
              <a:rPr lang="en-US" sz="1600" dirty="0" smtClean="0"/>
            </a:br>
            <a:endParaRPr lang="en-US" sz="1600" dirty="0" smtClean="0"/>
          </a:p>
          <a:p>
            <a:pPr marL="285750" indent="-285750">
              <a:buFont typeface="Arial" panose="020B0604020202020204" pitchFamily="34" charset="0"/>
              <a:buChar char="•"/>
            </a:pPr>
            <a:r>
              <a:rPr lang="en-US" sz="1600" dirty="0" smtClean="0"/>
              <a:t>Intuitive uploads and file management</a:t>
            </a:r>
            <a:endParaRPr lang="en-US" sz="1600" dirty="0"/>
          </a:p>
        </p:txBody>
      </p:sp>
      <p:sp>
        <p:nvSpPr>
          <p:cNvPr id="5" name="TextBox 4"/>
          <p:cNvSpPr txBox="1"/>
          <p:nvPr/>
        </p:nvSpPr>
        <p:spPr>
          <a:xfrm>
            <a:off x="4648200" y="819150"/>
            <a:ext cx="3886200"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Easy exit strategy</a:t>
            </a:r>
            <a:br>
              <a:rPr lang="en-US" sz="1600" dirty="0" smtClean="0"/>
            </a:br>
            <a:endParaRPr lang="en-US" sz="1600" dirty="0" smtClean="0"/>
          </a:p>
          <a:p>
            <a:pPr marL="285750" indent="-285750">
              <a:buFont typeface="Arial" panose="020B0604020202020204" pitchFamily="34" charset="0"/>
              <a:buChar char="•"/>
            </a:pPr>
            <a:r>
              <a:rPr lang="en-US" sz="1600" dirty="0" smtClean="0"/>
              <a:t>Easy integration with </a:t>
            </a:r>
            <a:r>
              <a:rPr lang="en-US" sz="1600" dirty="0" err="1" smtClean="0"/>
              <a:t>DSpace</a:t>
            </a:r>
            <a:r>
              <a:rPr lang="en-US" sz="1600" dirty="0" smtClean="0"/>
              <a:t/>
            </a:r>
            <a:br>
              <a:rPr lang="en-US" sz="1600" dirty="0" smtClean="0"/>
            </a:br>
            <a:endParaRPr lang="en-US" sz="1600" dirty="0" smtClean="0"/>
          </a:p>
          <a:p>
            <a:pPr marL="285750" indent="-285750">
              <a:buFont typeface="Arial" panose="020B0604020202020204" pitchFamily="34" charset="0"/>
              <a:buChar char="•"/>
            </a:pPr>
            <a:r>
              <a:rPr lang="en-US" sz="1600" dirty="0" smtClean="0"/>
              <a:t>New: Integrated with hosted version of </a:t>
            </a:r>
            <a:r>
              <a:rPr lang="en-US" sz="1600" dirty="0" err="1" smtClean="0"/>
              <a:t>Dspace</a:t>
            </a:r>
            <a:r>
              <a:rPr lang="en-US" sz="1600" dirty="0" smtClean="0"/>
              <a:t/>
            </a:r>
            <a:br>
              <a:rPr lang="en-US" sz="1600" dirty="0" smtClean="0"/>
            </a:br>
            <a:endParaRPr lang="en-US" sz="1600" dirty="0" smtClean="0"/>
          </a:p>
          <a:p>
            <a:pPr marL="285750" indent="-285750">
              <a:buFont typeface="Arial" panose="020B0604020202020204" pitchFamily="34" charset="0"/>
              <a:buChar char="•"/>
            </a:pPr>
            <a:r>
              <a:rPr lang="en-US" sz="1600" dirty="0" smtClean="0"/>
              <a:t>Media streaming based on Amazon’s Cloud service</a:t>
            </a:r>
            <a:br>
              <a:rPr lang="en-US" sz="1600" dirty="0" smtClean="0"/>
            </a:br>
            <a:endParaRPr lang="en-US" sz="1600" dirty="0"/>
          </a:p>
          <a:p>
            <a:pPr marL="285750" indent="-285750">
              <a:buFont typeface="Arial" panose="020B0604020202020204" pitchFamily="34" charset="0"/>
              <a:buChar char="•"/>
            </a:pPr>
            <a:r>
              <a:rPr lang="en-US" sz="1600" dirty="0" smtClean="0"/>
              <a:t>Responsive customer service with very good documentation</a:t>
            </a:r>
            <a:br>
              <a:rPr lang="en-US" sz="1600" dirty="0" smtClean="0"/>
            </a:br>
            <a:endParaRPr lang="en-US" sz="1600" dirty="0" smtClean="0"/>
          </a:p>
          <a:p>
            <a:pPr marL="285750" indent="-285750">
              <a:buFont typeface="Arial" panose="020B0604020202020204" pitchFamily="34" charset="0"/>
              <a:buChar char="•"/>
            </a:pPr>
            <a:r>
              <a:rPr lang="en-US" sz="1600" dirty="0"/>
              <a:t>Affordable; Scalable; Easy to get started</a:t>
            </a: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76200" y="-95250"/>
            <a:ext cx="8991600" cy="857400"/>
          </a:xfrm>
          <a:prstGeom prst="rect">
            <a:avLst/>
          </a:prstGeom>
        </p:spPr>
        <p:txBody>
          <a:bodyPr lIns="91425" tIns="91425" rIns="91425" bIns="91425" anchor="b" anchorCtr="0">
            <a:noAutofit/>
          </a:bodyPr>
          <a:lstStyle/>
          <a:p>
            <a:r>
              <a:rPr lang="en" sz="3200" dirty="0" smtClean="0"/>
              <a:t>DuraCloud.org</a:t>
            </a:r>
            <a:endParaRPr lang="en" sz="3200" dirty="0"/>
          </a:p>
        </p:txBody>
      </p:sp>
      <p:sp>
        <p:nvSpPr>
          <p:cNvPr id="6" name="TextBox 5"/>
          <p:cNvSpPr txBox="1"/>
          <p:nvPr/>
        </p:nvSpPr>
        <p:spPr>
          <a:xfrm>
            <a:off x="228600" y="1276343"/>
            <a:ext cx="403860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Open Pricing</a:t>
            </a:r>
            <a:br>
              <a:rPr lang="en-US" sz="1600" dirty="0" smtClean="0"/>
            </a:br>
            <a:endParaRPr lang="en-US" sz="1600" dirty="0" smtClean="0"/>
          </a:p>
          <a:p>
            <a:pPr marL="285750" indent="-285750">
              <a:buFont typeface="Arial" panose="020B0604020202020204" pitchFamily="34" charset="0"/>
              <a:buChar char="•"/>
            </a:pPr>
            <a:r>
              <a:rPr lang="en-US" sz="1600" dirty="0" smtClean="0"/>
              <a:t>Free Trial</a:t>
            </a:r>
            <a:br>
              <a:rPr lang="en-US" sz="1600" dirty="0" smtClean="0"/>
            </a:br>
            <a:endParaRPr lang="en-US" sz="1600" dirty="0" smtClean="0"/>
          </a:p>
          <a:p>
            <a:pPr marL="285750" indent="-285750">
              <a:buFont typeface="Arial" panose="020B0604020202020204" pitchFamily="34" charset="0"/>
              <a:buChar char="•"/>
            </a:pPr>
            <a:r>
              <a:rPr lang="en-US" sz="1600" dirty="0" smtClean="0"/>
              <a:t>Lots of webinars and tutorials</a:t>
            </a:r>
            <a:br>
              <a:rPr lang="en-US" sz="1600" dirty="0" smtClean="0"/>
            </a:br>
            <a:endParaRPr lang="en-US" sz="1600" dirty="0" smtClean="0"/>
          </a:p>
          <a:p>
            <a:pPr marL="285750" indent="-285750">
              <a:buFont typeface="Arial" panose="020B0604020202020204" pitchFamily="34" charset="0"/>
              <a:buChar char="•"/>
            </a:pPr>
            <a:r>
              <a:rPr lang="en-US" sz="1600" dirty="0" smtClean="0"/>
              <a:t>Learn more about the new </a:t>
            </a:r>
            <a:r>
              <a:rPr lang="en-US" sz="1600" dirty="0" err="1" smtClean="0"/>
              <a:t>DSpace</a:t>
            </a:r>
            <a:r>
              <a:rPr lang="en-US" sz="1600" dirty="0" smtClean="0"/>
              <a:t> Direct… a hosted version of the </a:t>
            </a:r>
            <a:r>
              <a:rPr lang="en-US" sz="1600" dirty="0" err="1" smtClean="0"/>
              <a:t>DSpace</a:t>
            </a:r>
            <a:r>
              <a:rPr lang="en-US" sz="1600" dirty="0" smtClean="0"/>
              <a:t> Institutional Repository software that is integrated with </a:t>
            </a:r>
            <a:r>
              <a:rPr lang="en-US" sz="1600" dirty="0" err="1" smtClean="0"/>
              <a:t>DuraCloud</a:t>
            </a:r>
            <a:r>
              <a:rPr lang="en-US" sz="1600" dirty="0" smtClean="0"/>
              <a:t> for preservation </a:t>
            </a:r>
            <a:br>
              <a:rPr lang="en-US" sz="1600" dirty="0" smtClean="0"/>
            </a:br>
            <a:endParaRPr lang="en-US" sz="1600" dirty="0" smtClean="0"/>
          </a:p>
        </p:txBody>
      </p:sp>
      <p:sp>
        <p:nvSpPr>
          <p:cNvPr id="7" name="Shape 249"/>
          <p:cNvSpPr txBox="1">
            <a:spLocks/>
          </p:cNvSpPr>
          <p:nvPr/>
        </p:nvSpPr>
        <p:spPr>
          <a:xfrm>
            <a:off x="76200" y="133350"/>
            <a:ext cx="3276600" cy="9906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2000" b="0" dirty="0" smtClean="0"/>
              <a:t>Head to the website for…</a:t>
            </a:r>
            <a:endParaRPr lang="en" sz="2000" b="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0593"/>
            <a:ext cx="4872038" cy="503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10541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81000" y="-38250"/>
            <a:ext cx="8229600" cy="857400"/>
          </a:xfrm>
          <a:prstGeom prst="rect">
            <a:avLst/>
          </a:prstGeom>
        </p:spPr>
        <p:txBody>
          <a:bodyPr lIns="91425" tIns="91425" rIns="91425" bIns="91425" anchor="b" anchorCtr="0">
            <a:noAutofit/>
          </a:bodyPr>
          <a:lstStyle/>
          <a:p>
            <a:pPr>
              <a:buNone/>
            </a:pPr>
            <a:r>
              <a:rPr lang="en" sz="3200" dirty="0"/>
              <a:t>Expected Outcomes</a:t>
            </a:r>
          </a:p>
        </p:txBody>
      </p:sp>
      <p:sp>
        <p:nvSpPr>
          <p:cNvPr id="3" name="TextBox 2"/>
          <p:cNvSpPr txBox="1"/>
          <p:nvPr/>
        </p:nvSpPr>
        <p:spPr>
          <a:xfrm>
            <a:off x="1066800" y="976789"/>
            <a:ext cx="7010400" cy="4185761"/>
          </a:xfrm>
          <a:prstGeom prst="rect">
            <a:avLst/>
          </a:prstGeom>
          <a:noFill/>
        </p:spPr>
        <p:txBody>
          <a:bodyPr wrap="square" rtlCol="0">
            <a:spAutoFit/>
          </a:bodyPr>
          <a:lstStyle/>
          <a:p>
            <a:pPr marL="285750" indent="-285750">
              <a:buFont typeface="Arial" panose="020B0604020202020204" pitchFamily="34" charset="0"/>
              <a:buChar char="•"/>
            </a:pPr>
            <a:r>
              <a:rPr lang="en" dirty="0" smtClean="0"/>
              <a:t>You </a:t>
            </a:r>
            <a:r>
              <a:rPr lang="en" dirty="0"/>
              <a:t>will understand that different digital preservation tools/services can perform different functions within the digital curation lifecycle, and be able to explain how these tools/services can be used within your institution’s workflow</a:t>
            </a:r>
            <a:r>
              <a:rPr lang="en" dirty="0" smtClean="0"/>
              <a:t>.</a:t>
            </a:r>
          </a:p>
          <a:p>
            <a:pPr marL="285750" indent="-285750">
              <a:buFont typeface="Arial" panose="020B0604020202020204" pitchFamily="34" charset="0"/>
              <a:buChar char="•"/>
            </a:pPr>
            <a:endParaRPr lang="en" dirty="0"/>
          </a:p>
          <a:p>
            <a:pPr marL="285750" indent="-285750">
              <a:buFont typeface="Arial" panose="020B0604020202020204" pitchFamily="34" charset="0"/>
              <a:buChar char="•"/>
            </a:pPr>
            <a:r>
              <a:rPr lang="en" dirty="0" smtClean="0"/>
              <a:t>You </a:t>
            </a:r>
            <a:r>
              <a:rPr lang="en" dirty="0"/>
              <a:t>will practice the initial pre-ingest steps necessary to accession a digital collection, as described in the OCLC report “Walk this Way,” and gain the skills necessary to repeat this process at your institution</a:t>
            </a:r>
            <a:r>
              <a:rPr lang="en" dirty="0" smtClean="0"/>
              <a:t>.</a:t>
            </a:r>
          </a:p>
          <a:p>
            <a:pPr marL="285750" indent="-285750">
              <a:buFont typeface="Arial" panose="020B0604020202020204" pitchFamily="34" charset="0"/>
              <a:buChar char="•"/>
            </a:pPr>
            <a:endParaRPr lang="en" dirty="0"/>
          </a:p>
          <a:p>
            <a:pPr marL="285750" indent="-285750">
              <a:buFont typeface="Arial" panose="020B0604020202020204" pitchFamily="34" charset="0"/>
              <a:buChar char="•"/>
            </a:pPr>
            <a:r>
              <a:rPr lang="en" dirty="0"/>
              <a:t>You will gain hands on experience with a basic digital preservation tool and understand how it can be used within your institution’s workflow</a:t>
            </a:r>
            <a:r>
              <a:rPr lang="en" dirty="0" smtClean="0"/>
              <a:t>.</a:t>
            </a:r>
          </a:p>
          <a:p>
            <a:pPr marL="285750" indent="-285750">
              <a:buFont typeface="Arial" panose="020B0604020202020204" pitchFamily="34" charset="0"/>
              <a:buChar char="•"/>
            </a:pPr>
            <a:endParaRPr lang="en" dirty="0"/>
          </a:p>
          <a:p>
            <a:pPr marL="285750" indent="-285750">
              <a:buFont typeface="Arial" panose="020B0604020202020204" pitchFamily="34" charset="0"/>
              <a:buChar char="•"/>
            </a:pPr>
            <a:r>
              <a:rPr lang="en" dirty="0"/>
              <a:t>You will take away resources that help align communication and advocacy, policymaking, and tool selection/implementation</a:t>
            </a:r>
            <a:r>
              <a:rPr lang="en" dirty="0" smtClean="0"/>
              <a:t>.</a:t>
            </a:r>
          </a:p>
          <a:p>
            <a:pPr marL="285750" indent="-285750">
              <a:buFont typeface="Arial" panose="020B0604020202020204" pitchFamily="34" charset="0"/>
              <a:buChar char="•"/>
            </a:pPr>
            <a:endParaRPr lang="en" dirty="0"/>
          </a:p>
          <a:p>
            <a:pPr marL="285750" lvl="0" indent="-285750">
              <a:buFont typeface="Arial" panose="020B0604020202020204" pitchFamily="34" charset="0"/>
              <a:buChar char="•"/>
            </a:pPr>
            <a:r>
              <a:rPr lang="en" dirty="0"/>
              <a:t>You will create a 3-3-3 Action Plan to implement in the following 3 months that will move you closer to your digital preservation goals.</a:t>
            </a:r>
          </a:p>
          <a:p>
            <a:pPr marL="285750" indent="-285750">
              <a:buFont typeface="Arial" panose="020B0604020202020204" pitchFamily="34" charset="0"/>
              <a:buChar char="•"/>
            </a:pPr>
            <a:endParaRPr lang="en" dirty="0" smtClean="0"/>
          </a:p>
          <a:p>
            <a:pPr marL="285750" indent="-285750">
              <a:buFont typeface="Arial" panose="020B0604020202020204" pitchFamily="34" charset="0"/>
              <a:buChar char="•"/>
            </a:pPr>
            <a:endParaRPr lang="en" dirty="0"/>
          </a:p>
          <a:p>
            <a:pPr marL="285750" indent="-285750">
              <a:buFont typeface="Arial" panose="020B0604020202020204" pitchFamily="34" charset="0"/>
              <a:buChar char="•"/>
            </a:pPr>
            <a:endParaRPr lang="en-US" dirty="0"/>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285750"/>
            <a:ext cx="9144000" cy="4286250"/>
          </a:xfrm>
          <a:prstGeom prst="rect">
            <a:avLst/>
          </a:prstGeom>
          <a:noFill/>
          <a:ln w="9525">
            <a:noFill/>
            <a:miter lim="800000"/>
            <a:headEnd/>
            <a:tailEnd/>
          </a:ln>
        </p:spPr>
      </p:pic>
    </p:spTree>
    <p:extLst>
      <p:ext uri="{BB962C8B-B14F-4D97-AF65-F5344CB8AC3E}">
        <p14:creationId xmlns:p14="http://schemas.microsoft.com/office/powerpoint/2010/main" val="1674172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438150"/>
            <a:ext cx="9144000" cy="4286250"/>
          </a:xfrm>
          <a:prstGeom prst="rect">
            <a:avLst/>
          </a:prstGeom>
          <a:noFill/>
          <a:ln w="9525">
            <a:noFill/>
            <a:miter lim="800000"/>
            <a:headEnd/>
            <a:tailEnd/>
          </a:ln>
        </p:spPr>
      </p:pic>
    </p:spTree>
    <p:extLst>
      <p:ext uri="{BB962C8B-B14F-4D97-AF65-F5344CB8AC3E}">
        <p14:creationId xmlns:p14="http://schemas.microsoft.com/office/powerpoint/2010/main" val="907309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438" y="421886"/>
            <a:ext cx="9142562" cy="4285576"/>
          </a:xfrm>
          <a:prstGeom prst="rect">
            <a:avLst/>
          </a:prstGeom>
          <a:noFill/>
          <a:ln w="9525">
            <a:noFill/>
            <a:miter lim="800000"/>
            <a:headEnd/>
            <a:tailEnd/>
          </a:ln>
        </p:spPr>
      </p:pic>
    </p:spTree>
    <p:extLst>
      <p:ext uri="{BB962C8B-B14F-4D97-AF65-F5344CB8AC3E}">
        <p14:creationId xmlns:p14="http://schemas.microsoft.com/office/powerpoint/2010/main" val="236435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33400"/>
            <a:ext cx="9144000" cy="4171950"/>
            <a:chOff x="0" y="152400"/>
            <a:chExt cx="12192000" cy="7620000"/>
          </a:xfrm>
        </p:grpSpPr>
        <p:pic>
          <p:nvPicPr>
            <p:cNvPr id="10" name="Picture 3"/>
            <p:cNvPicPr>
              <a:picLocks noChangeAspect="1" noChangeArrowheads="1"/>
            </p:cNvPicPr>
            <p:nvPr/>
          </p:nvPicPr>
          <p:blipFill>
            <a:blip r:embed="rId3" cstate="print"/>
            <a:srcRect/>
            <a:stretch>
              <a:fillRect/>
            </a:stretch>
          </p:blipFill>
          <p:spPr bwMode="auto">
            <a:xfrm>
              <a:off x="0" y="152400"/>
              <a:ext cx="12192000" cy="7620000"/>
            </a:xfrm>
            <a:prstGeom prst="rect">
              <a:avLst/>
            </a:prstGeom>
            <a:noFill/>
            <a:ln w="9525">
              <a:noFill/>
              <a:miter lim="800000"/>
              <a:headEnd/>
              <a:tailEnd/>
            </a:ln>
          </p:spPr>
        </p:pic>
        <p:pic>
          <p:nvPicPr>
            <p:cNvPr id="7" name="Picture 6" descr="Screen Shot 2014-04-11 at 9.40.2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0398" y="2666999"/>
              <a:ext cx="1159943" cy="340201"/>
            </a:xfrm>
            <a:prstGeom prst="rect">
              <a:avLst/>
            </a:prstGeom>
          </p:spPr>
        </p:pic>
        <p:pic>
          <p:nvPicPr>
            <p:cNvPr id="11" name="Picture 10" descr="Screen Shot 2014-04-11 at 9.43.4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5950" y="2721518"/>
              <a:ext cx="1320294" cy="455929"/>
            </a:xfrm>
            <a:prstGeom prst="rect">
              <a:avLst/>
            </a:prstGeom>
          </p:spPr>
        </p:pic>
      </p:grpSp>
    </p:spTree>
    <p:extLst>
      <p:ext uri="{BB962C8B-B14F-4D97-AF65-F5344CB8AC3E}">
        <p14:creationId xmlns:p14="http://schemas.microsoft.com/office/powerpoint/2010/main" val="732136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361950"/>
            <a:ext cx="9144000" cy="4286251"/>
          </a:xfrm>
          <a:prstGeom prst="rect">
            <a:avLst/>
          </a:prstGeom>
          <a:noFill/>
          <a:ln w="9525">
            <a:noFill/>
            <a:miter lim="800000"/>
            <a:headEnd/>
            <a:tailEnd/>
          </a:ln>
        </p:spPr>
      </p:pic>
    </p:spTree>
    <p:extLst>
      <p:ext uri="{BB962C8B-B14F-4D97-AF65-F5344CB8AC3E}">
        <p14:creationId xmlns:p14="http://schemas.microsoft.com/office/powerpoint/2010/main" val="184626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49"/>
          <p:cNvSpPr txBox="1">
            <a:spLocks/>
          </p:cNvSpPr>
          <p:nvPr/>
        </p:nvSpPr>
        <p:spPr>
          <a:xfrm>
            <a:off x="68275" y="190350"/>
            <a:ext cx="8991600" cy="857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2400" dirty="0" smtClean="0"/>
              <a:t>Back-end/Preservation: MetaArchive</a:t>
            </a:r>
            <a:endParaRPr lang="en" sz="2400" dirty="0"/>
          </a:p>
        </p:txBody>
      </p:sp>
      <p:pic>
        <p:nvPicPr>
          <p:cNvPr id="7" name="Picture 2"/>
          <p:cNvPicPr>
            <a:picLocks noChangeAspect="1" noChangeArrowheads="1"/>
          </p:cNvPicPr>
          <p:nvPr/>
        </p:nvPicPr>
        <p:blipFill>
          <a:blip r:embed="rId3" cstate="print"/>
          <a:srcRect l="17222" t="56000" r="19445" b="20889"/>
          <a:stretch>
            <a:fillRect/>
          </a:stretch>
        </p:blipFill>
        <p:spPr bwMode="auto">
          <a:xfrm>
            <a:off x="152400" y="1809750"/>
            <a:ext cx="8686800" cy="1981200"/>
          </a:xfrm>
          <a:prstGeom prst="rect">
            <a:avLst/>
          </a:prstGeom>
          <a:noFill/>
          <a:ln w="9525">
            <a:noFill/>
            <a:miter lim="800000"/>
            <a:headEnd/>
            <a:tailEnd/>
          </a:ln>
        </p:spPr>
      </p:pic>
    </p:spTree>
    <p:extLst>
      <p:ext uri="{BB962C8B-B14F-4D97-AF65-F5344CB8AC3E}">
        <p14:creationId xmlns:p14="http://schemas.microsoft.com/office/powerpoint/2010/main" val="1595788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5" name="Shape 249"/>
          <p:cNvSpPr txBox="1">
            <a:spLocks/>
          </p:cNvSpPr>
          <p:nvPr/>
        </p:nvSpPr>
        <p:spPr>
          <a:xfrm>
            <a:off x="68275" y="-247650"/>
            <a:ext cx="8991600" cy="857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2400" dirty="0" smtClean="0"/>
              <a:t>Back-end/Preservation: MetaArchive</a:t>
            </a:r>
            <a:endParaRPr lang="en" sz="2400" dirty="0"/>
          </a:p>
        </p:txBody>
      </p:sp>
      <p:sp>
        <p:nvSpPr>
          <p:cNvPr id="6" name="TextBox 5"/>
          <p:cNvSpPr txBox="1"/>
          <p:nvPr/>
        </p:nvSpPr>
        <p:spPr>
          <a:xfrm>
            <a:off x="228600" y="732056"/>
            <a:ext cx="4191000"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Nonprofit; Open Pricing </a:t>
            </a:r>
            <a:br>
              <a:rPr lang="en-US" sz="1600" dirty="0" smtClean="0"/>
            </a:br>
            <a:endParaRPr lang="en-US" sz="1600" dirty="0" smtClean="0"/>
          </a:p>
          <a:p>
            <a:pPr marL="285750" indent="-285750">
              <a:buFont typeface="Arial" panose="020B0604020202020204" pitchFamily="34" charset="0"/>
              <a:buChar char="•"/>
            </a:pPr>
            <a:r>
              <a:rPr lang="en-US" sz="1600" dirty="0" smtClean="0"/>
              <a:t>Instant community in the Cooperative!</a:t>
            </a:r>
            <a:br>
              <a:rPr lang="en-US" sz="1600" dirty="0" smtClean="0"/>
            </a:br>
            <a:r>
              <a:rPr lang="en-US" sz="1600" dirty="0"/>
              <a:t>- All the cool kids are doing it!</a:t>
            </a:r>
            <a:r>
              <a:rPr lang="en-US" sz="1600" dirty="0" smtClean="0"/>
              <a:t/>
            </a:r>
            <a:br>
              <a:rPr lang="en-US" sz="1600" dirty="0" smtClean="0"/>
            </a:br>
            <a:endParaRPr lang="en-US" sz="1600" dirty="0" smtClean="0"/>
          </a:p>
          <a:p>
            <a:pPr marL="285750" indent="-285750">
              <a:buFont typeface="Arial" panose="020B0604020202020204" pitchFamily="34" charset="0"/>
              <a:buChar char="•"/>
            </a:pPr>
            <a:r>
              <a:rPr lang="en-US" sz="1600" dirty="0" smtClean="0"/>
              <a:t>Helpful and responsive customer service</a:t>
            </a:r>
            <a:br>
              <a:rPr lang="en-US" sz="1600" dirty="0" smtClean="0"/>
            </a:br>
            <a:endParaRPr lang="en-US" sz="1600" dirty="0" smtClean="0"/>
          </a:p>
          <a:p>
            <a:pPr marL="285750" indent="-285750">
              <a:buFont typeface="Arial" panose="020B0604020202020204" pitchFamily="34" charset="0"/>
              <a:buChar char="•"/>
            </a:pPr>
            <a:r>
              <a:rPr lang="en-US" sz="1600" dirty="0" smtClean="0"/>
              <a:t>Private LOCKSS network</a:t>
            </a:r>
            <a:br>
              <a:rPr lang="en-US" sz="1600" dirty="0" smtClean="0"/>
            </a:br>
            <a:endParaRPr lang="en-US" sz="1600" dirty="0" smtClean="0"/>
          </a:p>
          <a:p>
            <a:pPr marL="285750" indent="-285750">
              <a:buFont typeface="Arial" panose="020B0604020202020204" pitchFamily="34" charset="0"/>
              <a:buChar char="•"/>
            </a:pPr>
            <a:r>
              <a:rPr lang="en-US" sz="1600" dirty="0" smtClean="0"/>
              <a:t>Dark Archive</a:t>
            </a:r>
            <a:br>
              <a:rPr lang="en-US" sz="1600" dirty="0" smtClean="0"/>
            </a:br>
            <a:endParaRPr lang="en-US" sz="1600" dirty="0" smtClean="0"/>
          </a:p>
          <a:p>
            <a:pPr marL="285750" indent="-285750">
              <a:buFont typeface="Arial" panose="020B0604020202020204" pitchFamily="34" charset="0"/>
              <a:buChar char="•"/>
            </a:pPr>
            <a:r>
              <a:rPr lang="en-US" sz="1600" dirty="0" smtClean="0"/>
              <a:t>Requires dedicated IT administration</a:t>
            </a:r>
            <a:br>
              <a:rPr lang="en-US" sz="1600" dirty="0" smtClean="0"/>
            </a:br>
            <a:endParaRPr lang="en-US" sz="1600" dirty="0" smtClean="0"/>
          </a:p>
          <a:p>
            <a:pPr marL="285750" indent="-285750">
              <a:buFont typeface="Arial" panose="020B0604020202020204" pitchFamily="34" charset="0"/>
              <a:buChar char="•"/>
            </a:pPr>
            <a:r>
              <a:rPr lang="en-US" sz="1600" dirty="0" smtClean="0"/>
              <a:t>Most memberships require attending meetings</a:t>
            </a:r>
            <a:br>
              <a:rPr lang="en-US" sz="1600" dirty="0" smtClean="0"/>
            </a:br>
            <a:r>
              <a:rPr lang="en-US" sz="1600" dirty="0" smtClean="0"/>
              <a:t/>
            </a:r>
            <a:br>
              <a:rPr lang="en-US" sz="1600" dirty="0" smtClean="0"/>
            </a:br>
            <a:endParaRPr lang="en-US" sz="1600" dirty="0"/>
          </a:p>
        </p:txBody>
      </p:sp>
      <p:sp>
        <p:nvSpPr>
          <p:cNvPr id="3" name="Rectangle 2"/>
          <p:cNvSpPr/>
          <p:nvPr/>
        </p:nvSpPr>
        <p:spPr>
          <a:xfrm>
            <a:off x="4487875" y="666750"/>
            <a:ext cx="4572000" cy="1077218"/>
          </a:xfrm>
          <a:prstGeom prst="rect">
            <a:avLst/>
          </a:prstGeom>
        </p:spPr>
        <p:txBody>
          <a:bodyPr>
            <a:spAutoFit/>
          </a:bodyPr>
          <a:lstStyle/>
          <a:p>
            <a:pPr marL="285750" indent="-285750">
              <a:buFont typeface="Arial" panose="020B0604020202020204" pitchFamily="34" charset="0"/>
              <a:buChar char="•"/>
            </a:pPr>
            <a:r>
              <a:rPr lang="en-US" sz="1600" dirty="0"/>
              <a:t>Assumes pre-processing work is </a:t>
            </a:r>
            <a:r>
              <a:rPr lang="en-US" sz="1600" dirty="0" smtClean="0"/>
              <a:t>done</a:t>
            </a:r>
            <a:br>
              <a:rPr lang="en-US" sz="1600" dirty="0" smtClean="0"/>
            </a:br>
            <a:endParaRPr lang="en-US" sz="1600" dirty="0" smtClean="0"/>
          </a:p>
          <a:p>
            <a:pPr marL="285750" indent="-285750">
              <a:buFont typeface="Arial" panose="020B0604020202020204" pitchFamily="34" charset="0"/>
              <a:buChar char="•"/>
            </a:pPr>
            <a:r>
              <a:rPr lang="en-US" sz="1600" dirty="0" smtClean="0"/>
              <a:t>Rules </a:t>
            </a:r>
            <a:r>
              <a:rPr lang="en-US" sz="1600" dirty="0"/>
              <a:t>for minimum processing requirements (</a:t>
            </a:r>
            <a:r>
              <a:rPr lang="en-US" sz="1600" dirty="0" err="1"/>
              <a:t>ie</a:t>
            </a:r>
            <a:r>
              <a:rPr lang="en-US" sz="1600" dirty="0"/>
              <a:t> file naming conventions)</a:t>
            </a:r>
          </a:p>
        </p:txBody>
      </p:sp>
      <p:grpSp>
        <p:nvGrpSpPr>
          <p:cNvPr id="16" name="Group 15"/>
          <p:cNvGrpSpPr/>
          <p:nvPr/>
        </p:nvGrpSpPr>
        <p:grpSpPr>
          <a:xfrm>
            <a:off x="4487875" y="2114550"/>
            <a:ext cx="4351326" cy="2971800"/>
            <a:chOff x="4487875" y="1962150"/>
            <a:chExt cx="4351326" cy="297180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907" y="2038350"/>
              <a:ext cx="424929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487875" y="1962150"/>
              <a:ext cx="4351326"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6477000" y="2190750"/>
            <a:ext cx="2217725" cy="304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http://www.metaarchive.org/costs</a:t>
            </a:r>
          </a:p>
        </p:txBody>
      </p:sp>
      <p:sp>
        <p:nvSpPr>
          <p:cNvPr id="19" name="Rectangle 18"/>
          <p:cNvSpPr/>
          <p:nvPr/>
        </p:nvSpPr>
        <p:spPr>
          <a:xfrm>
            <a:off x="2209800" y="4705350"/>
            <a:ext cx="16002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we tested</a:t>
            </a:r>
            <a:endParaRPr lang="en-US" b="1" dirty="0">
              <a:solidFill>
                <a:schemeClr val="tx1"/>
              </a:solidFill>
            </a:endParaRPr>
          </a:p>
        </p:txBody>
      </p:sp>
      <p:cxnSp>
        <p:nvCxnSpPr>
          <p:cNvPr id="34" name="Straight Arrow Connector 33"/>
          <p:cNvCxnSpPr>
            <a:endCxn id="19" idx="3"/>
          </p:cNvCxnSpPr>
          <p:nvPr/>
        </p:nvCxnSpPr>
        <p:spPr>
          <a:xfrm flipH="1">
            <a:off x="3810000" y="4400550"/>
            <a:ext cx="1219200" cy="457200"/>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4" name="Group 3"/>
          <p:cNvGrpSpPr/>
          <p:nvPr/>
        </p:nvGrpSpPr>
        <p:grpSpPr>
          <a:xfrm>
            <a:off x="163898" y="1019797"/>
            <a:ext cx="4187068" cy="3567059"/>
            <a:chOff x="4829168" y="1044773"/>
            <a:chExt cx="4187068" cy="3567059"/>
          </a:xfrm>
        </p:grpSpPr>
        <p:sp>
          <p:nvSpPr>
            <p:cNvPr id="5" name="TextBox 4"/>
            <p:cNvSpPr txBox="1"/>
            <p:nvPr/>
          </p:nvSpPr>
          <p:spPr>
            <a:xfrm>
              <a:off x="5505033" y="1044773"/>
              <a:ext cx="2988319" cy="307777"/>
            </a:xfrm>
            <a:prstGeom prst="rect">
              <a:avLst/>
            </a:prstGeom>
            <a:noFill/>
          </p:spPr>
          <p:txBody>
            <a:bodyPr wrap="none" rtlCol="0">
              <a:spAutoFit/>
            </a:bodyPr>
            <a:lstStyle/>
            <a:p>
              <a:r>
                <a:rPr lang="en-US" b="1" dirty="0" smtClean="0"/>
                <a:t>Collaborative Membership Model</a:t>
              </a:r>
              <a:endParaRPr lang="en-US" b="1" dirty="0"/>
            </a:p>
          </p:txBody>
        </p:sp>
        <p:sp>
          <p:nvSpPr>
            <p:cNvPr id="6" name="Rounded Rectangle 5"/>
            <p:cNvSpPr/>
            <p:nvPr/>
          </p:nvSpPr>
          <p:spPr>
            <a:xfrm>
              <a:off x="4829168" y="3638550"/>
              <a:ext cx="1334441" cy="4398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Partner 1</a:t>
              </a:r>
              <a:endParaRPr lang="en-US" sz="1600" dirty="0">
                <a:solidFill>
                  <a:schemeClr val="tx1"/>
                </a:solidFill>
              </a:endParaRPr>
            </a:p>
          </p:txBody>
        </p:sp>
        <p:sp>
          <p:nvSpPr>
            <p:cNvPr id="7" name="Rounded Rectangle 6"/>
            <p:cNvSpPr/>
            <p:nvPr/>
          </p:nvSpPr>
          <p:spPr>
            <a:xfrm>
              <a:off x="6019800" y="2419350"/>
              <a:ext cx="1828800" cy="689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Lead Institution</a:t>
              </a:r>
              <a:br>
                <a:rPr lang="en-US" sz="1600" dirty="0" smtClean="0">
                  <a:solidFill>
                    <a:schemeClr val="tx1"/>
                  </a:solidFill>
                </a:rPr>
              </a:br>
              <a:r>
                <a:rPr lang="en-US" sz="900" dirty="0">
                  <a:solidFill>
                    <a:schemeClr val="tx1"/>
                  </a:solidFill>
                </a:rPr>
                <a:t>Staging Server</a:t>
              </a:r>
              <a:br>
                <a:rPr lang="en-US" sz="900" dirty="0">
                  <a:solidFill>
                    <a:schemeClr val="tx1"/>
                  </a:solidFill>
                </a:rPr>
              </a:br>
              <a:r>
                <a:rPr lang="en-US" sz="900" dirty="0">
                  <a:solidFill>
                    <a:schemeClr val="tx1"/>
                  </a:solidFill>
                </a:rPr>
                <a:t>LOCKSS Server</a:t>
              </a:r>
            </a:p>
          </p:txBody>
        </p:sp>
        <p:sp>
          <p:nvSpPr>
            <p:cNvPr id="8" name="Rounded Rectangle 7"/>
            <p:cNvSpPr/>
            <p:nvPr/>
          </p:nvSpPr>
          <p:spPr>
            <a:xfrm>
              <a:off x="6019800" y="1449532"/>
              <a:ext cx="1828799" cy="4364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MetaArchive</a:t>
              </a:r>
              <a:endParaRPr lang="en-US" sz="1600" dirty="0">
                <a:solidFill>
                  <a:schemeClr val="tx1"/>
                </a:solidFill>
              </a:endParaRPr>
            </a:p>
          </p:txBody>
        </p:sp>
        <p:sp>
          <p:nvSpPr>
            <p:cNvPr id="9" name="Rounded Rectangle 8"/>
            <p:cNvSpPr/>
            <p:nvPr/>
          </p:nvSpPr>
          <p:spPr>
            <a:xfrm>
              <a:off x="6245412" y="4171950"/>
              <a:ext cx="1334441" cy="4398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Partner 2</a:t>
              </a:r>
              <a:endParaRPr lang="en-US" sz="1600" dirty="0">
                <a:solidFill>
                  <a:schemeClr val="tx1"/>
                </a:solidFill>
              </a:endParaRPr>
            </a:p>
          </p:txBody>
        </p:sp>
        <p:sp>
          <p:nvSpPr>
            <p:cNvPr id="10" name="Rounded Rectangle 9"/>
            <p:cNvSpPr/>
            <p:nvPr/>
          </p:nvSpPr>
          <p:spPr>
            <a:xfrm>
              <a:off x="7681795" y="3638550"/>
              <a:ext cx="1334441" cy="4398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Partner n</a:t>
              </a:r>
              <a:endParaRPr lang="en-US" sz="1600" dirty="0">
                <a:solidFill>
                  <a:schemeClr val="tx1"/>
                </a:solidFill>
              </a:endParaRPr>
            </a:p>
          </p:txBody>
        </p:sp>
        <p:cxnSp>
          <p:nvCxnSpPr>
            <p:cNvPr id="11" name="Straight Arrow Connector 10"/>
            <p:cNvCxnSpPr/>
            <p:nvPr/>
          </p:nvCxnSpPr>
          <p:spPr>
            <a:xfrm flipV="1">
              <a:off x="5168900" y="2888740"/>
              <a:ext cx="838200" cy="74981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19653" y="2952750"/>
              <a:ext cx="526106" cy="646331"/>
            </a:xfrm>
            <a:prstGeom prst="rect">
              <a:avLst/>
            </a:prstGeom>
            <a:noFill/>
          </p:spPr>
          <p:txBody>
            <a:bodyPr wrap="none" rtlCol="0">
              <a:spAutoFit/>
            </a:bodyPr>
            <a:lstStyle/>
            <a:p>
              <a:pPr algn="ctr"/>
              <a:r>
                <a:rPr lang="en-US" sz="1200" b="1" dirty="0" smtClean="0"/>
                <a:t>AIPs</a:t>
              </a:r>
              <a:br>
                <a:rPr lang="en-US" sz="1200" b="1" dirty="0" smtClean="0"/>
              </a:br>
              <a:r>
                <a:rPr lang="en-US" sz="1200" b="1" dirty="0" smtClean="0"/>
                <a:t>via</a:t>
              </a:r>
              <a:br>
                <a:rPr lang="en-US" sz="1200" b="1" dirty="0" smtClean="0"/>
              </a:br>
              <a:r>
                <a:rPr lang="en-US" sz="1200" b="1" dirty="0" smtClean="0"/>
                <a:t>FTP</a:t>
              </a:r>
            </a:p>
          </p:txBody>
        </p:sp>
        <p:cxnSp>
          <p:nvCxnSpPr>
            <p:cNvPr id="13" name="Straight Arrow Connector 12"/>
            <p:cNvCxnSpPr/>
            <p:nvPr/>
          </p:nvCxnSpPr>
          <p:spPr>
            <a:xfrm flipV="1">
              <a:off x="7239000" y="3108681"/>
              <a:ext cx="0" cy="106327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848600" y="2888740"/>
              <a:ext cx="914400" cy="74628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007100" y="3108681"/>
              <a:ext cx="156509" cy="531635"/>
            </a:xfrm>
            <a:prstGeom prst="straightConnector1">
              <a:avLst/>
            </a:prstGeom>
            <a:ln w="19050">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629399" y="3125083"/>
              <a:ext cx="1" cy="1046868"/>
            </a:xfrm>
            <a:prstGeom prst="straightConnector1">
              <a:avLst/>
            </a:prstGeom>
            <a:ln w="19050">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81795" y="3105150"/>
              <a:ext cx="166804" cy="529870"/>
            </a:xfrm>
            <a:prstGeom prst="straightConnector1">
              <a:avLst/>
            </a:prstGeom>
            <a:ln w="1905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66155" y="3329285"/>
              <a:ext cx="920445" cy="276999"/>
            </a:xfrm>
            <a:prstGeom prst="rect">
              <a:avLst/>
            </a:prstGeom>
            <a:noFill/>
          </p:spPr>
          <p:txBody>
            <a:bodyPr wrap="none" rtlCol="0">
              <a:spAutoFit/>
            </a:bodyPr>
            <a:lstStyle/>
            <a:p>
              <a:pPr algn="ctr"/>
              <a:r>
                <a:rPr lang="en-US" sz="1200" b="1" dirty="0" smtClean="0"/>
                <a:t>Tech Help</a:t>
              </a:r>
            </a:p>
          </p:txBody>
        </p:sp>
        <p:sp>
          <p:nvSpPr>
            <p:cNvPr id="19" name="TextBox 18"/>
            <p:cNvSpPr txBox="1"/>
            <p:nvPr/>
          </p:nvSpPr>
          <p:spPr>
            <a:xfrm>
              <a:off x="6179495" y="2066151"/>
              <a:ext cx="526105" cy="276999"/>
            </a:xfrm>
            <a:prstGeom prst="rect">
              <a:avLst/>
            </a:prstGeom>
            <a:noFill/>
          </p:spPr>
          <p:txBody>
            <a:bodyPr wrap="none" rtlCol="0">
              <a:spAutoFit/>
            </a:bodyPr>
            <a:lstStyle/>
            <a:p>
              <a:pPr algn="ctr"/>
              <a:r>
                <a:rPr lang="en-US" sz="1200" b="1" dirty="0" smtClean="0"/>
                <a:t>AIPs</a:t>
              </a:r>
            </a:p>
          </p:txBody>
        </p:sp>
        <p:cxnSp>
          <p:nvCxnSpPr>
            <p:cNvPr id="20" name="Straight Arrow Connector 19"/>
            <p:cNvCxnSpPr/>
            <p:nvPr/>
          </p:nvCxnSpPr>
          <p:spPr>
            <a:xfrm flipV="1">
              <a:off x="6629400" y="1885950"/>
              <a:ext cx="0" cy="53340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239000" y="1885950"/>
              <a:ext cx="0" cy="533400"/>
            </a:xfrm>
            <a:prstGeom prst="straightConnector1">
              <a:avLst/>
            </a:prstGeom>
            <a:ln w="1905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228661" y="1881485"/>
              <a:ext cx="543739" cy="461665"/>
            </a:xfrm>
            <a:prstGeom prst="rect">
              <a:avLst/>
            </a:prstGeom>
            <a:noFill/>
          </p:spPr>
          <p:txBody>
            <a:bodyPr wrap="none" rtlCol="0">
              <a:spAutoFit/>
            </a:bodyPr>
            <a:lstStyle/>
            <a:p>
              <a:pPr algn="ctr"/>
              <a:r>
                <a:rPr lang="en-US" sz="1200" b="1" dirty="0" smtClean="0"/>
                <a:t>Tech</a:t>
              </a:r>
              <a:br>
                <a:rPr lang="en-US" sz="1200" b="1" dirty="0" smtClean="0"/>
              </a:br>
              <a:r>
                <a:rPr lang="en-US" sz="1200" b="1" dirty="0" smtClean="0"/>
                <a:t>Help</a:t>
              </a:r>
            </a:p>
          </p:txBody>
        </p:sp>
      </p:grpSp>
      <p:sp>
        <p:nvSpPr>
          <p:cNvPr id="24" name="Shape 249"/>
          <p:cNvSpPr txBox="1">
            <a:spLocks/>
          </p:cNvSpPr>
          <p:nvPr/>
        </p:nvSpPr>
        <p:spPr>
          <a:xfrm>
            <a:off x="68275" y="85650"/>
            <a:ext cx="8618525" cy="4287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2400" dirty="0" smtClean="0"/>
              <a:t>Back-end/Preservation: MetaArchive</a:t>
            </a:r>
            <a:endParaRPr lang="en" sz="2400" dirty="0"/>
          </a:p>
        </p:txBody>
      </p:sp>
      <p:sp>
        <p:nvSpPr>
          <p:cNvPr id="3" name="TextBox 2"/>
          <p:cNvSpPr txBox="1"/>
          <p:nvPr/>
        </p:nvSpPr>
        <p:spPr>
          <a:xfrm>
            <a:off x="4724400" y="946487"/>
            <a:ext cx="4183434" cy="830997"/>
          </a:xfrm>
          <a:prstGeom prst="rect">
            <a:avLst/>
          </a:prstGeom>
          <a:noFill/>
        </p:spPr>
        <p:txBody>
          <a:bodyPr wrap="square" rtlCol="0">
            <a:spAutoFit/>
          </a:bodyPr>
          <a:lstStyle/>
          <a:p>
            <a:r>
              <a:rPr lang="en-US" sz="1200" b="1" dirty="0" smtClean="0"/>
              <a:t>Partners prepare their content for preservation and package it.</a:t>
            </a:r>
          </a:p>
          <a:p>
            <a:r>
              <a:rPr lang="en-US" sz="1200" dirty="0" smtClean="0">
                <a:sym typeface="Wingdings" panose="05000000000000000000" pitchFamily="2" charset="2"/>
              </a:rPr>
              <a:t></a:t>
            </a:r>
            <a:r>
              <a:rPr lang="en-US" sz="1200" i="1" dirty="0" smtClean="0"/>
              <a:t>We used the </a:t>
            </a:r>
            <a:r>
              <a:rPr lang="en-US" sz="1200" i="1" dirty="0" err="1" smtClean="0"/>
              <a:t>BagIt</a:t>
            </a:r>
            <a:r>
              <a:rPr lang="en-US" sz="1200" i="1" dirty="0" smtClean="0"/>
              <a:t> specification, and Bagger helped us with this</a:t>
            </a:r>
            <a:endParaRPr lang="en-US" sz="1200" i="1" dirty="0"/>
          </a:p>
        </p:txBody>
      </p:sp>
      <p:sp>
        <p:nvSpPr>
          <p:cNvPr id="26" name="TextBox 25"/>
          <p:cNvSpPr txBox="1"/>
          <p:nvPr/>
        </p:nvSpPr>
        <p:spPr>
          <a:xfrm>
            <a:off x="4724400" y="2509956"/>
            <a:ext cx="4114800" cy="646331"/>
          </a:xfrm>
          <a:prstGeom prst="rect">
            <a:avLst/>
          </a:prstGeom>
          <a:noFill/>
        </p:spPr>
        <p:txBody>
          <a:bodyPr wrap="square" rtlCol="0">
            <a:spAutoFit/>
          </a:bodyPr>
          <a:lstStyle/>
          <a:p>
            <a:r>
              <a:rPr lang="en-US" sz="1200" b="1" dirty="0" smtClean="0">
                <a:solidFill>
                  <a:schemeClr val="tx1"/>
                </a:solidFill>
              </a:rPr>
              <a:t>Partners FTP their AIP’s (Bags) to the staging server at the Lead Institution.</a:t>
            </a:r>
          </a:p>
          <a:p>
            <a:r>
              <a:rPr lang="en-US" sz="1200" dirty="0" smtClean="0">
                <a:solidFill>
                  <a:schemeClr val="tx1"/>
                </a:solidFill>
                <a:sym typeface="Wingdings" panose="05000000000000000000" pitchFamily="2" charset="2"/>
              </a:rPr>
              <a:t> </a:t>
            </a:r>
            <a:r>
              <a:rPr lang="en-US" sz="1200" i="1" dirty="0" smtClean="0">
                <a:solidFill>
                  <a:schemeClr val="tx1"/>
                </a:solidFill>
                <a:sym typeface="Wingdings" panose="05000000000000000000" pitchFamily="2" charset="2"/>
              </a:rPr>
              <a:t>We used </a:t>
            </a:r>
            <a:r>
              <a:rPr lang="en-US" sz="1200" i="1" dirty="0" err="1" smtClean="0">
                <a:solidFill>
                  <a:schemeClr val="tx1"/>
                </a:solidFill>
                <a:sym typeface="Wingdings" panose="05000000000000000000" pitchFamily="2" charset="2"/>
              </a:rPr>
              <a:t>Filezilla</a:t>
            </a:r>
            <a:endParaRPr lang="en-US" sz="1200" i="1" dirty="0">
              <a:solidFill>
                <a:schemeClr val="tx1"/>
              </a:solidFill>
            </a:endParaRPr>
          </a:p>
        </p:txBody>
      </p:sp>
      <p:sp>
        <p:nvSpPr>
          <p:cNvPr id="27" name="TextBox 26"/>
          <p:cNvSpPr txBox="1"/>
          <p:nvPr/>
        </p:nvSpPr>
        <p:spPr>
          <a:xfrm>
            <a:off x="4724400" y="1845346"/>
            <a:ext cx="4114800" cy="646331"/>
          </a:xfrm>
          <a:prstGeom prst="rect">
            <a:avLst/>
          </a:prstGeom>
          <a:noFill/>
        </p:spPr>
        <p:txBody>
          <a:bodyPr wrap="square" rtlCol="0">
            <a:spAutoFit/>
          </a:bodyPr>
          <a:lstStyle/>
          <a:p>
            <a:r>
              <a:rPr lang="en-US" sz="1200" b="1" dirty="0" smtClean="0">
                <a:solidFill>
                  <a:schemeClr val="tx1"/>
                </a:solidFill>
              </a:rPr>
              <a:t>Lead Institution prepares a staging server, sets appropriate access protocols and assists Partners with technical help.</a:t>
            </a:r>
          </a:p>
        </p:txBody>
      </p:sp>
      <p:sp>
        <p:nvSpPr>
          <p:cNvPr id="28" name="TextBox 27"/>
          <p:cNvSpPr txBox="1"/>
          <p:nvPr/>
        </p:nvSpPr>
        <p:spPr>
          <a:xfrm>
            <a:off x="4724400" y="3271956"/>
            <a:ext cx="4114800" cy="646331"/>
          </a:xfrm>
          <a:prstGeom prst="rect">
            <a:avLst/>
          </a:prstGeom>
          <a:noFill/>
        </p:spPr>
        <p:txBody>
          <a:bodyPr wrap="square" rtlCol="0">
            <a:spAutoFit/>
          </a:bodyPr>
          <a:lstStyle/>
          <a:p>
            <a:r>
              <a:rPr lang="en-US" sz="1200" b="1" dirty="0" err="1" smtClean="0">
                <a:solidFill>
                  <a:schemeClr val="tx1"/>
                </a:solidFill>
              </a:rPr>
              <a:t>MetaArchive</a:t>
            </a:r>
            <a:r>
              <a:rPr lang="en-US" sz="1200" b="1" dirty="0" smtClean="0">
                <a:solidFill>
                  <a:schemeClr val="tx1"/>
                </a:solidFill>
              </a:rPr>
              <a:t> harvests the AIP’s from the Lead Institution's staging server and pushes it into their LOCKSS network. </a:t>
            </a:r>
          </a:p>
        </p:txBody>
      </p:sp>
      <p:sp>
        <p:nvSpPr>
          <p:cNvPr id="29" name="TextBox 28"/>
          <p:cNvSpPr txBox="1"/>
          <p:nvPr/>
        </p:nvSpPr>
        <p:spPr>
          <a:xfrm>
            <a:off x="4724400" y="3994487"/>
            <a:ext cx="4114800" cy="1015663"/>
          </a:xfrm>
          <a:prstGeom prst="rect">
            <a:avLst/>
          </a:prstGeom>
          <a:noFill/>
        </p:spPr>
        <p:txBody>
          <a:bodyPr wrap="square" rtlCol="0">
            <a:spAutoFit/>
          </a:bodyPr>
          <a:lstStyle/>
          <a:p>
            <a:r>
              <a:rPr lang="en-US" sz="1200" b="1" i="1" dirty="0" smtClean="0">
                <a:solidFill>
                  <a:schemeClr val="tx1"/>
                </a:solidFill>
              </a:rPr>
              <a:t>One other thing: </a:t>
            </a:r>
            <a:r>
              <a:rPr lang="en-US" sz="1200" b="1" dirty="0" smtClean="0">
                <a:solidFill>
                  <a:schemeClr val="tx1"/>
                </a:solidFill>
              </a:rPr>
              <a:t>The Lead Institution also has a dedicated server that runs the LOCKKS software, is hooked into the </a:t>
            </a:r>
            <a:r>
              <a:rPr lang="en-US" sz="1200" b="1" dirty="0" err="1" smtClean="0">
                <a:solidFill>
                  <a:schemeClr val="tx1"/>
                </a:solidFill>
              </a:rPr>
              <a:t>MetaArchive</a:t>
            </a:r>
            <a:r>
              <a:rPr lang="en-US" sz="1200" b="1" dirty="0" smtClean="0">
                <a:solidFill>
                  <a:schemeClr val="tx1"/>
                </a:solidFill>
              </a:rPr>
              <a:t> network of servers across the globe, and is actively preserving the content of other Members.</a:t>
            </a:r>
          </a:p>
        </p:txBody>
      </p:sp>
      <p:sp>
        <p:nvSpPr>
          <p:cNvPr id="23" name="TextBox 22"/>
          <p:cNvSpPr txBox="1"/>
          <p:nvPr/>
        </p:nvSpPr>
        <p:spPr>
          <a:xfrm>
            <a:off x="4476879" y="480596"/>
            <a:ext cx="4057521" cy="338554"/>
          </a:xfrm>
          <a:prstGeom prst="rect">
            <a:avLst/>
          </a:prstGeom>
          <a:noFill/>
        </p:spPr>
        <p:txBody>
          <a:bodyPr wrap="none" rtlCol="0">
            <a:spAutoFit/>
          </a:bodyPr>
          <a:lstStyle/>
          <a:p>
            <a:r>
              <a:rPr lang="en-US" sz="1600" b="1" u="sng" dirty="0" smtClean="0"/>
              <a:t>Very simplified version of how it works:</a:t>
            </a:r>
            <a:endParaRPr lang="en-US" sz="1600" b="1" u="sng" dirty="0"/>
          </a:p>
        </p:txBody>
      </p:sp>
      <p:sp>
        <p:nvSpPr>
          <p:cNvPr id="31" name="TextBox 30"/>
          <p:cNvSpPr txBox="1"/>
          <p:nvPr/>
        </p:nvSpPr>
        <p:spPr>
          <a:xfrm>
            <a:off x="4419600" y="923151"/>
            <a:ext cx="381000" cy="276999"/>
          </a:xfrm>
          <a:prstGeom prst="rect">
            <a:avLst/>
          </a:prstGeom>
          <a:noFill/>
        </p:spPr>
        <p:txBody>
          <a:bodyPr wrap="square" rtlCol="0">
            <a:spAutoFit/>
          </a:bodyPr>
          <a:lstStyle/>
          <a:p>
            <a:pPr algn="r"/>
            <a:r>
              <a:rPr lang="en-US" sz="1200" b="1" dirty="0" smtClean="0"/>
              <a:t>1)</a:t>
            </a:r>
            <a:endParaRPr lang="en-US" sz="1200" i="1" dirty="0"/>
          </a:p>
        </p:txBody>
      </p:sp>
      <p:sp>
        <p:nvSpPr>
          <p:cNvPr id="32" name="TextBox 31"/>
          <p:cNvSpPr txBox="1"/>
          <p:nvPr/>
        </p:nvSpPr>
        <p:spPr>
          <a:xfrm>
            <a:off x="4419600" y="1837551"/>
            <a:ext cx="381000" cy="276999"/>
          </a:xfrm>
          <a:prstGeom prst="rect">
            <a:avLst/>
          </a:prstGeom>
          <a:noFill/>
        </p:spPr>
        <p:txBody>
          <a:bodyPr wrap="square" rtlCol="0">
            <a:spAutoFit/>
          </a:bodyPr>
          <a:lstStyle/>
          <a:p>
            <a:pPr algn="r"/>
            <a:r>
              <a:rPr lang="en-US" sz="1200" b="1" dirty="0"/>
              <a:t>2</a:t>
            </a:r>
            <a:r>
              <a:rPr lang="en-US" sz="1200" b="1" dirty="0" smtClean="0"/>
              <a:t>)</a:t>
            </a:r>
            <a:endParaRPr lang="en-US" sz="1200" i="1" dirty="0"/>
          </a:p>
        </p:txBody>
      </p:sp>
      <p:sp>
        <p:nvSpPr>
          <p:cNvPr id="33" name="TextBox 32"/>
          <p:cNvSpPr txBox="1"/>
          <p:nvPr/>
        </p:nvSpPr>
        <p:spPr>
          <a:xfrm>
            <a:off x="4419600" y="2495550"/>
            <a:ext cx="381000" cy="276999"/>
          </a:xfrm>
          <a:prstGeom prst="rect">
            <a:avLst/>
          </a:prstGeom>
          <a:noFill/>
        </p:spPr>
        <p:txBody>
          <a:bodyPr wrap="square" rtlCol="0">
            <a:spAutoFit/>
          </a:bodyPr>
          <a:lstStyle/>
          <a:p>
            <a:pPr algn="r"/>
            <a:r>
              <a:rPr lang="en-US" sz="1200" b="1" dirty="0" smtClean="0"/>
              <a:t>3)</a:t>
            </a:r>
            <a:endParaRPr lang="en-US" sz="1200" i="1" dirty="0"/>
          </a:p>
        </p:txBody>
      </p:sp>
      <p:sp>
        <p:nvSpPr>
          <p:cNvPr id="34" name="TextBox 33"/>
          <p:cNvSpPr txBox="1"/>
          <p:nvPr/>
        </p:nvSpPr>
        <p:spPr>
          <a:xfrm>
            <a:off x="4419600" y="3257550"/>
            <a:ext cx="381000" cy="276999"/>
          </a:xfrm>
          <a:prstGeom prst="rect">
            <a:avLst/>
          </a:prstGeom>
          <a:noFill/>
        </p:spPr>
        <p:txBody>
          <a:bodyPr wrap="square" rtlCol="0">
            <a:spAutoFit/>
          </a:bodyPr>
          <a:lstStyle/>
          <a:p>
            <a:pPr algn="r"/>
            <a:r>
              <a:rPr lang="en-US" sz="1200" b="1" dirty="0"/>
              <a:t>4</a:t>
            </a:r>
            <a:r>
              <a:rPr lang="en-US" sz="1200" b="1" dirty="0" smtClean="0"/>
              <a:t>)</a:t>
            </a:r>
            <a:endParaRPr lang="en-US" sz="1200" i="1" dirty="0"/>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49"/>
          <p:cNvSpPr txBox="1">
            <a:spLocks/>
          </p:cNvSpPr>
          <p:nvPr/>
        </p:nvSpPr>
        <p:spPr>
          <a:xfrm>
            <a:off x="76200" y="190350"/>
            <a:ext cx="8991600" cy="857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3200" dirty="0" smtClean="0"/>
              <a:t>Front-end &amp; Back-end: Preservica</a:t>
            </a:r>
            <a:endParaRPr lang="en" sz="3200" dirty="0"/>
          </a:p>
        </p:txBody>
      </p:sp>
      <p:pic>
        <p:nvPicPr>
          <p:cNvPr id="4" name="Picture 2"/>
          <p:cNvPicPr>
            <a:picLocks noChangeAspect="1" noChangeArrowheads="1"/>
          </p:cNvPicPr>
          <p:nvPr/>
        </p:nvPicPr>
        <p:blipFill>
          <a:blip r:embed="rId3" cstate="print"/>
          <a:srcRect l="17536" t="33195" r="18999" b="44091"/>
          <a:stretch>
            <a:fillRect/>
          </a:stretch>
        </p:blipFill>
        <p:spPr bwMode="auto">
          <a:xfrm>
            <a:off x="228600" y="2038350"/>
            <a:ext cx="8686799" cy="1943100"/>
          </a:xfrm>
          <a:prstGeom prst="rect">
            <a:avLst/>
          </a:prstGeom>
          <a:noFill/>
          <a:ln w="9525">
            <a:noFill/>
            <a:miter lim="800000"/>
            <a:headEnd/>
            <a:tailEnd/>
          </a:ln>
        </p:spPr>
      </p:pic>
    </p:spTree>
    <p:extLst>
      <p:ext uri="{BB962C8B-B14F-4D97-AF65-F5344CB8AC3E}">
        <p14:creationId xmlns:p14="http://schemas.microsoft.com/office/powerpoint/2010/main" val="3152130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5" name="Shape 249"/>
          <p:cNvSpPr txBox="1">
            <a:spLocks/>
          </p:cNvSpPr>
          <p:nvPr/>
        </p:nvSpPr>
        <p:spPr>
          <a:xfrm>
            <a:off x="76200" y="-95250"/>
            <a:ext cx="8991600" cy="857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3200" dirty="0" smtClean="0"/>
              <a:t>Front-end &amp; Back-end: Preservica</a:t>
            </a:r>
            <a:endParaRPr lang="en" sz="3200" dirty="0"/>
          </a:p>
        </p:txBody>
      </p:sp>
      <p:sp>
        <p:nvSpPr>
          <p:cNvPr id="7" name="TextBox 6"/>
          <p:cNvSpPr txBox="1"/>
          <p:nvPr/>
        </p:nvSpPr>
        <p:spPr>
          <a:xfrm>
            <a:off x="228600" y="834807"/>
            <a:ext cx="4343400"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All encompassing: </a:t>
            </a:r>
            <a:br>
              <a:rPr lang="en-US" sz="1600" dirty="0" smtClean="0"/>
            </a:br>
            <a:r>
              <a:rPr lang="en-US" sz="1600" dirty="0" smtClean="0"/>
              <a:t>	- Ingest</a:t>
            </a:r>
            <a:br>
              <a:rPr lang="en-US" sz="1600" dirty="0" smtClean="0"/>
            </a:br>
            <a:r>
              <a:rPr lang="en-US" sz="1600" dirty="0" smtClean="0"/>
              <a:t>	- Processing</a:t>
            </a:r>
            <a:br>
              <a:rPr lang="en-US" sz="1600" dirty="0" smtClean="0"/>
            </a:br>
            <a:r>
              <a:rPr lang="en-US" sz="1600" dirty="0" smtClean="0"/>
              <a:t>	- End-User Access</a:t>
            </a:r>
            <a:br>
              <a:rPr lang="en-US" sz="1600" dirty="0" smtClean="0"/>
            </a:br>
            <a:r>
              <a:rPr lang="en-US" sz="1600" dirty="0" smtClean="0"/>
              <a:t>	- Preservation</a:t>
            </a:r>
            <a:br>
              <a:rPr lang="en-US" sz="1600" dirty="0" smtClean="0"/>
            </a:br>
            <a:r>
              <a:rPr lang="en-US" sz="1600" dirty="0" smtClean="0"/>
              <a:t>	- Migration </a:t>
            </a:r>
            <a:br>
              <a:rPr lang="en-US" sz="1600" dirty="0" smtClean="0"/>
            </a:br>
            <a:endParaRPr lang="en-US" sz="1600" dirty="0" smtClean="0"/>
          </a:p>
          <a:p>
            <a:pPr marL="285750" indent="-285750">
              <a:buFont typeface="Arial" panose="020B0604020202020204" pitchFamily="34" charset="0"/>
              <a:buChar char="•"/>
            </a:pPr>
            <a:r>
              <a:rPr lang="en-US" sz="1600" dirty="0" smtClean="0"/>
              <a:t>Aligned with OAIS reference model</a:t>
            </a:r>
            <a:br>
              <a:rPr lang="en-US" sz="1600" dirty="0" smtClean="0"/>
            </a:br>
            <a:endParaRPr lang="en-US" sz="1600" dirty="0" smtClean="0"/>
          </a:p>
          <a:p>
            <a:pPr marL="285750" indent="-285750">
              <a:buFont typeface="Arial" panose="020B0604020202020204" pitchFamily="34" charset="0"/>
              <a:buChar char="•"/>
            </a:pPr>
            <a:r>
              <a:rPr lang="en-US" sz="1600" dirty="0" smtClean="0"/>
              <a:t>Hosted Service (Requires little IT support on your end)</a:t>
            </a:r>
            <a:br>
              <a:rPr lang="en-US" sz="1600" dirty="0" smtClean="0"/>
            </a:br>
            <a:endParaRPr lang="en-US" sz="1600" dirty="0" smtClean="0"/>
          </a:p>
          <a:p>
            <a:pPr marL="285750" indent="-285750">
              <a:buFont typeface="Arial" panose="020B0604020202020204" pitchFamily="34" charset="0"/>
              <a:buChar char="•"/>
            </a:pPr>
            <a:r>
              <a:rPr lang="en-US" sz="1600" dirty="0" smtClean="0"/>
              <a:t>Very user friendly</a:t>
            </a:r>
            <a:br>
              <a:rPr lang="en-US" sz="1600" dirty="0" smtClean="0"/>
            </a:br>
            <a:endParaRPr lang="en-US" sz="1600" dirty="0" smtClean="0"/>
          </a:p>
          <a:p>
            <a:pPr marL="285750" indent="-285750">
              <a:buFont typeface="Arial" panose="020B0604020202020204" pitchFamily="34" charset="0"/>
              <a:buChar char="•"/>
            </a:pPr>
            <a:r>
              <a:rPr lang="en-US" sz="1600" dirty="0" smtClean="0"/>
              <a:t>Intuitive workflows</a:t>
            </a:r>
            <a:br>
              <a:rPr lang="en-US" sz="1600" dirty="0" smtClean="0"/>
            </a:br>
            <a:endParaRPr lang="en-US" sz="1600" dirty="0" smtClean="0"/>
          </a:p>
          <a:p>
            <a:pPr marL="285750" indent="-285750">
              <a:buFont typeface="Arial" panose="020B0604020202020204" pitchFamily="34" charset="0"/>
              <a:buChar char="•"/>
            </a:pPr>
            <a:r>
              <a:rPr lang="en-US" sz="1600" dirty="0" smtClean="0"/>
              <a:t>Exit strategy available (batch export)</a:t>
            </a:r>
            <a:br>
              <a:rPr lang="en-US" sz="1600" dirty="0" smtClean="0"/>
            </a:br>
            <a:endParaRPr lang="en-US" sz="1600" dirty="0" smtClean="0"/>
          </a:p>
        </p:txBody>
      </p:sp>
      <p:sp>
        <p:nvSpPr>
          <p:cNvPr id="8" name="TextBox 7"/>
          <p:cNvSpPr txBox="1"/>
          <p:nvPr/>
        </p:nvSpPr>
        <p:spPr>
          <a:xfrm>
            <a:off x="4724400" y="819150"/>
            <a:ext cx="441960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Ability to harvest via web crawls</a:t>
            </a:r>
            <a:br>
              <a:rPr lang="en-US" sz="1600" dirty="0" smtClean="0"/>
            </a:br>
            <a:endParaRPr lang="en-US" sz="1600" dirty="0" smtClean="0"/>
          </a:p>
          <a:p>
            <a:pPr marL="285750" indent="-285750">
              <a:buFont typeface="Arial" panose="020B0604020202020204" pitchFamily="34" charset="0"/>
              <a:buChar char="•"/>
            </a:pPr>
            <a:r>
              <a:rPr lang="en-US" sz="1600" dirty="0" smtClean="0"/>
              <a:t>Solid customer support</a:t>
            </a:r>
            <a:br>
              <a:rPr lang="en-US" sz="1600" dirty="0" smtClean="0"/>
            </a:br>
            <a:endParaRPr lang="en-US" sz="1600" dirty="0" smtClean="0"/>
          </a:p>
          <a:p>
            <a:pPr marL="285750" indent="-285750">
              <a:buFont typeface="Arial" panose="020B0604020202020204" pitchFamily="34" charset="0"/>
              <a:buChar char="•"/>
            </a:pPr>
            <a:r>
              <a:rPr lang="en-US" sz="1600" dirty="0" smtClean="0"/>
              <a:t>Different training options available for institutions with smaller budgets</a:t>
            </a:r>
            <a:br>
              <a:rPr lang="en-US" sz="1600" dirty="0" smtClean="0"/>
            </a:br>
            <a:endParaRPr lang="en-US" sz="1600" dirty="0" smtClean="0"/>
          </a:p>
          <a:p>
            <a:pPr marL="285750" indent="-285750">
              <a:buFont typeface="Arial" panose="020B0604020202020204" pitchFamily="34" charset="0"/>
              <a:buChar char="•"/>
            </a:pPr>
            <a:r>
              <a:rPr lang="en-US" sz="1600" dirty="0" smtClean="0"/>
              <a:t>Currently uses only Amazon cloud </a:t>
            </a:r>
            <a:r>
              <a:rPr lang="en-US" sz="1600" dirty="0"/>
              <a:t>s</a:t>
            </a:r>
            <a:r>
              <a:rPr lang="en-US" sz="1600" dirty="0" smtClean="0"/>
              <a:t>torage</a:t>
            </a:r>
            <a:br>
              <a:rPr lang="en-US" sz="1600" dirty="0" smtClean="0"/>
            </a:br>
            <a:r>
              <a:rPr lang="en-US" sz="1600" dirty="0" smtClean="0"/>
              <a:t>	- new options forthcoming</a:t>
            </a:r>
            <a:br>
              <a:rPr lang="en-US" sz="1600" dirty="0" smtClean="0"/>
            </a:br>
            <a:endParaRPr lang="en-US" sz="1600" dirty="0" smtClean="0"/>
          </a:p>
          <a:p>
            <a:pPr marL="285750" indent="-285750">
              <a:buFont typeface="Arial" panose="020B0604020202020204" pitchFamily="34" charset="0"/>
              <a:buChar char="•"/>
            </a:pPr>
            <a:r>
              <a:rPr lang="en-US" sz="1600" dirty="0" smtClean="0"/>
              <a:t>Proprietary, vendor-based</a:t>
            </a:r>
            <a:br>
              <a:rPr lang="en-US" sz="1600" dirty="0" smtClean="0"/>
            </a:br>
            <a:endParaRPr lang="en-US" sz="1600" dirty="0" smtClean="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1428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6200" y="76201"/>
            <a:ext cx="6781800" cy="666749"/>
          </a:xfrm>
          <a:noFill/>
        </p:spPr>
        <p:txBody>
          <a:bodyPr anchor="t">
            <a:normAutofit/>
          </a:bodyPr>
          <a:lstStyle/>
          <a:p>
            <a:pPr algn="l"/>
            <a:r>
              <a:rPr lang="en-US" sz="2400" b="1" dirty="0" smtClean="0">
                <a:latin typeface="Arial" panose="020B0604020202020204" pitchFamily="34" charset="0"/>
                <a:cs typeface="Arial" panose="020B0604020202020204" pitchFamily="34" charset="0"/>
              </a:rPr>
              <a:t>Who we are….and how we got here….</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457200" y="524530"/>
            <a:ext cx="6178294" cy="73866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smtClean="0"/>
              <a:t>Defining Moments </a:t>
            </a:r>
            <a:r>
              <a:rPr lang="en-US" dirty="0" smtClean="0">
                <a:sym typeface="Wingdings" panose="05000000000000000000" pitchFamily="2" charset="2"/>
              </a:rPr>
              <a:t> Found Some Friends</a:t>
            </a:r>
          </a:p>
          <a:p>
            <a:pPr marL="285750" indent="-285750">
              <a:lnSpc>
                <a:spcPct val="150000"/>
              </a:lnSpc>
              <a:buFont typeface="Arial" panose="020B0604020202020204" pitchFamily="34" charset="0"/>
              <a:buChar char="•"/>
            </a:pPr>
            <a:r>
              <a:rPr lang="en-US" dirty="0" smtClean="0">
                <a:sym typeface="Wingdings" panose="05000000000000000000" pitchFamily="2" charset="2"/>
              </a:rPr>
              <a:t>Applied for an Implementation Grant  Received a “Figure It Out” Grant</a:t>
            </a:r>
          </a:p>
        </p:txBody>
      </p:sp>
      <p:sp>
        <p:nvSpPr>
          <p:cNvPr id="9" name="Title 2"/>
          <p:cNvSpPr txBox="1">
            <a:spLocks/>
          </p:cNvSpPr>
          <p:nvPr/>
        </p:nvSpPr>
        <p:spPr>
          <a:xfrm>
            <a:off x="1219200" y="1352550"/>
            <a:ext cx="6629400" cy="819149"/>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a:lnSpc>
                <a:spcPct val="150000"/>
              </a:lnSpc>
            </a:pPr>
            <a:r>
              <a:rPr lang="en-US" sz="2400" dirty="0" smtClean="0">
                <a:latin typeface="Arial" panose="020B0604020202020204" pitchFamily="34" charset="0"/>
                <a:cs typeface="Arial" panose="020B0604020202020204" pitchFamily="34" charset="0"/>
              </a:rPr>
              <a:t>We’ve learned a lot…and are a lot like you!</a:t>
            </a:r>
          </a:p>
          <a:p>
            <a:pPr>
              <a:lnSpc>
                <a:spcPct val="150000"/>
              </a:lnSpc>
            </a:pPr>
            <a:r>
              <a:rPr lang="en-US" sz="2000" dirty="0" smtClean="0">
                <a:latin typeface="Arial" panose="020B0604020202020204" pitchFamily="34" charset="0"/>
                <a:cs typeface="Arial" panose="020B0604020202020204" pitchFamily="34" charset="0"/>
              </a:rPr>
              <a:t>Proud to be works-in-progress: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8363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350"/>
            <a:ext cx="8382000" cy="490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7357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941"/>
            <a:ext cx="9144000" cy="4311618"/>
          </a:xfrm>
          <a:prstGeom prst="rect">
            <a:avLst/>
          </a:prstGeom>
        </p:spPr>
      </p:pic>
    </p:spTree>
    <p:extLst>
      <p:ext uri="{BB962C8B-B14F-4D97-AF65-F5344CB8AC3E}">
        <p14:creationId xmlns:p14="http://schemas.microsoft.com/office/powerpoint/2010/main" val="2470730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799"/>
            <a:ext cx="8229600" cy="243642"/>
          </a:xfrm>
        </p:spPr>
        <p:txBody>
          <a:bodyPr/>
          <a:lstStyle/>
          <a:p>
            <a:r>
              <a:rPr lang="en-US" dirty="0" smtClean="0">
                <a:latin typeface="Calibri" panose="020F0502020204030204" pitchFamily="34" charset="0"/>
              </a:rPr>
              <a:t>INGEST</a:t>
            </a:r>
            <a:endParaRPr lang="en-US" dirty="0">
              <a:latin typeface="Calibri" panose="020F0502020204030204" pitchFamily="34" charset="0"/>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9620"/>
            <a:ext cx="9144000" cy="4408129"/>
          </a:xfrm>
          <a:prstGeom prst="rect">
            <a:avLst/>
          </a:prstGeom>
        </p:spPr>
      </p:pic>
    </p:spTree>
    <p:extLst>
      <p:ext uri="{BB962C8B-B14F-4D97-AF65-F5344CB8AC3E}">
        <p14:creationId xmlns:p14="http://schemas.microsoft.com/office/powerpoint/2010/main" val="2531134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50"/>
            <a:ext cx="9144000" cy="5080000"/>
          </a:xfrm>
          <a:prstGeom prst="rect">
            <a:avLst/>
          </a:prstGeom>
        </p:spPr>
      </p:pic>
      <p:sp>
        <p:nvSpPr>
          <p:cNvPr id="5" name="Rectangle 4"/>
          <p:cNvSpPr/>
          <p:nvPr/>
        </p:nvSpPr>
        <p:spPr>
          <a:xfrm>
            <a:off x="457200" y="4629150"/>
            <a:ext cx="8001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784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00"/>
            <a:ext cx="9144000" cy="5114299"/>
          </a:xfrm>
          <a:prstGeom prst="rect">
            <a:avLst/>
          </a:prstGeom>
        </p:spPr>
      </p:pic>
    </p:spTree>
    <p:extLst>
      <p:ext uri="{BB962C8B-B14F-4D97-AF65-F5344CB8AC3E}">
        <p14:creationId xmlns:p14="http://schemas.microsoft.com/office/powerpoint/2010/main" val="820172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56" y="0"/>
            <a:ext cx="8222887" cy="5143500"/>
          </a:xfrm>
          <a:prstGeom prst="rect">
            <a:avLst/>
          </a:prstGeom>
        </p:spPr>
      </p:pic>
    </p:spTree>
    <p:extLst>
      <p:ext uri="{BB962C8B-B14F-4D97-AF65-F5344CB8AC3E}">
        <p14:creationId xmlns:p14="http://schemas.microsoft.com/office/powerpoint/2010/main" val="1136310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558" y="0"/>
            <a:ext cx="6866883" cy="5143500"/>
          </a:xfrm>
          <a:prstGeom prst="rect">
            <a:avLst/>
          </a:prstGeom>
        </p:spPr>
      </p:pic>
      <p:sp>
        <p:nvSpPr>
          <p:cNvPr id="5" name="Rectangle 4"/>
          <p:cNvSpPr/>
          <p:nvPr/>
        </p:nvSpPr>
        <p:spPr>
          <a:xfrm>
            <a:off x="2057400" y="2266950"/>
            <a:ext cx="5486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3966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4" y="179349"/>
            <a:ext cx="9144000" cy="4732324"/>
          </a:xfrm>
          <a:prstGeom prst="rect">
            <a:avLst/>
          </a:prstGeom>
        </p:spPr>
      </p:pic>
      <p:sp>
        <p:nvSpPr>
          <p:cNvPr id="5" name="Rectangle 4"/>
          <p:cNvSpPr/>
          <p:nvPr/>
        </p:nvSpPr>
        <p:spPr>
          <a:xfrm>
            <a:off x="228600" y="3867150"/>
            <a:ext cx="8839200" cy="6096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52800" y="361950"/>
            <a:ext cx="38862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9400" y="1123950"/>
            <a:ext cx="8382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1702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8" y="0"/>
            <a:ext cx="8167523" cy="5143500"/>
          </a:xfrm>
          <a:prstGeom prst="rect">
            <a:avLst/>
          </a:prstGeom>
        </p:spPr>
      </p:pic>
      <p:sp>
        <p:nvSpPr>
          <p:cNvPr id="5" name="Rectangle 4"/>
          <p:cNvSpPr/>
          <p:nvPr/>
        </p:nvSpPr>
        <p:spPr>
          <a:xfrm>
            <a:off x="7834814" y="4476750"/>
            <a:ext cx="838200" cy="666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3723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57150"/>
            <a:ext cx="5410200" cy="5005280"/>
          </a:xfrm>
          <a:prstGeom prst="rect">
            <a:avLst/>
          </a:prstGeom>
          <a:ln>
            <a:solidFill>
              <a:schemeClr val="tx1"/>
            </a:solidFill>
          </a:ln>
        </p:spPr>
      </p:pic>
    </p:spTree>
    <p:extLst>
      <p:ext uri="{BB962C8B-B14F-4D97-AF65-F5344CB8AC3E}">
        <p14:creationId xmlns:p14="http://schemas.microsoft.com/office/powerpoint/2010/main" val="2488044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47"/>
          <p:cNvSpPr txBox="1">
            <a:spLocks noGrp="1"/>
          </p:cNvSpPr>
          <p:nvPr>
            <p:ph type="title"/>
          </p:nvPr>
        </p:nvSpPr>
        <p:spPr>
          <a:xfrm>
            <a:off x="304800" y="209550"/>
            <a:ext cx="8229600" cy="857400"/>
          </a:xfrm>
          <a:prstGeom prst="rect">
            <a:avLst/>
          </a:prstGeom>
        </p:spPr>
        <p:txBody>
          <a:bodyPr lIns="91425" tIns="91425" rIns="91425" bIns="91425" anchor="b" anchorCtr="0">
            <a:noAutofit/>
          </a:bodyPr>
          <a:lstStyle/>
          <a:p>
            <a:pPr>
              <a:buNone/>
            </a:pPr>
            <a:r>
              <a:rPr lang="en" sz="2800" dirty="0" smtClean="0">
                <a:latin typeface="Arial" panose="020B0604020202020204" pitchFamily="34" charset="0"/>
                <a:cs typeface="Arial" panose="020B0604020202020204" pitchFamily="34" charset="0"/>
              </a:rPr>
              <a:t>Activity Time!</a:t>
            </a:r>
            <a:br>
              <a:rPr lang="en" sz="2800" dirty="0" smtClean="0">
                <a:latin typeface="Arial" panose="020B0604020202020204" pitchFamily="34" charset="0"/>
                <a:cs typeface="Arial" panose="020B0604020202020204" pitchFamily="34" charset="0"/>
              </a:rPr>
            </a:br>
            <a:r>
              <a:rPr lang="en" sz="2800" dirty="0" smtClean="0">
                <a:latin typeface="Arial" panose="020B0604020202020204" pitchFamily="34" charset="0"/>
                <a:cs typeface="Arial" panose="020B0604020202020204" pitchFamily="34" charset="0"/>
              </a:rPr>
              <a:t>20 Minutes</a:t>
            </a:r>
            <a:endParaRPr lang="en" sz="2800" dirty="0">
              <a:latin typeface="Arial" panose="020B0604020202020204" pitchFamily="34" charset="0"/>
              <a:cs typeface="Arial" panose="020B0604020202020204" pitchFamily="34" charset="0"/>
            </a:endParaRPr>
          </a:p>
        </p:txBody>
      </p:sp>
      <p:sp>
        <p:nvSpPr>
          <p:cNvPr id="5" name="Shape 61"/>
          <p:cNvSpPr txBox="1">
            <a:spLocks/>
          </p:cNvSpPr>
          <p:nvPr/>
        </p:nvSpPr>
        <p:spPr>
          <a:xfrm>
            <a:off x="304800" y="1428750"/>
            <a:ext cx="8305800" cy="2667000"/>
          </a:xfrm>
          <a:prstGeom prst="rect">
            <a:avLst/>
          </a:prstGeom>
        </p:spPr>
        <p:txBody>
          <a:bodyPr vert="horz" lIns="91425" tIns="91425" rIns="91425" bIns="91425"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 sz="1800" dirty="0" smtClean="0">
                <a:latin typeface="Arial" panose="020B0604020202020204" pitchFamily="34" charset="0"/>
                <a:cs typeface="Arial" panose="020B0604020202020204" pitchFamily="34" charset="0"/>
              </a:rPr>
              <a:t>Where can my institution place its Bingo chips?</a:t>
            </a:r>
          </a:p>
          <a:p>
            <a:pPr marL="285750" indent="-285750" algn="l">
              <a:lnSpc>
                <a:spcPct val="150000"/>
              </a:lnSpc>
              <a:buFont typeface="Arial" panose="020B0604020202020204" pitchFamily="34" charset="0"/>
              <a:buChar char="•"/>
            </a:pPr>
            <a:r>
              <a:rPr lang="en" sz="1800" dirty="0" smtClean="0">
                <a:latin typeface="Arial" panose="020B0604020202020204" pitchFamily="34" charset="0"/>
                <a:cs typeface="Arial" panose="020B0604020202020204" pitchFamily="34" charset="0"/>
              </a:rPr>
              <a:t>We’ll go first</a:t>
            </a:r>
          </a:p>
          <a:p>
            <a:pPr marL="285750" indent="-285750" algn="l">
              <a:lnSpc>
                <a:spcPct val="150000"/>
              </a:lnSpc>
              <a:buFont typeface="Arial" panose="020B0604020202020204" pitchFamily="34" charset="0"/>
              <a:buChar char="•"/>
            </a:pPr>
            <a:r>
              <a:rPr lang="en" sz="1800" dirty="0" smtClean="0">
                <a:latin typeface="Arial" panose="020B0604020202020204" pitchFamily="34" charset="0"/>
                <a:cs typeface="Arial" panose="020B0604020202020204" pitchFamily="34" charset="0"/>
              </a:rPr>
              <a:t>Small Groups – Where do you think you fit in? (10 minutes)</a:t>
            </a:r>
          </a:p>
          <a:p>
            <a:pPr marL="285750" indent="-285750" algn="l">
              <a:lnSpc>
                <a:spcPct val="150000"/>
              </a:lnSpc>
              <a:buFont typeface="Arial" panose="020B0604020202020204" pitchFamily="34" charset="0"/>
              <a:buChar char="•"/>
            </a:pPr>
            <a:r>
              <a:rPr lang="en" sz="1800" dirty="0" smtClean="0">
                <a:latin typeface="Arial" panose="020B0604020202020204" pitchFamily="34" charset="0"/>
                <a:cs typeface="Arial" panose="020B0604020202020204" pitchFamily="34" charset="0"/>
              </a:rPr>
              <a:t>All Together – Poll of who is where!</a:t>
            </a:r>
            <a:endParaRPr lang="en" sz="1800" dirty="0">
              <a:latin typeface="Arial" panose="020B0604020202020204" pitchFamily="34" charset="0"/>
              <a:cs typeface="Arial" panose="020B0604020202020204" pitchFamily="34" charset="0"/>
            </a:endParaRPr>
          </a:p>
          <a:p>
            <a:pPr marL="285750" indent="-285750" algn="l">
              <a:lnSpc>
                <a:spcPct val="150000"/>
              </a:lnSpc>
              <a:buFont typeface="Arial" panose="020B0604020202020204" pitchFamily="34" charset="0"/>
              <a:buChar char="•"/>
            </a:pPr>
            <a:endParaRPr lang="en" sz="1800" dirty="0" smtClean="0">
              <a:latin typeface="Arial" panose="020B0604020202020204" pitchFamily="34" charset="0"/>
              <a:cs typeface="Arial" panose="020B0604020202020204" pitchFamily="34" charset="0"/>
            </a:endParaRPr>
          </a:p>
        </p:txBody>
      </p:sp>
      <p:sp>
        <p:nvSpPr>
          <p:cNvPr id="6" name="TextBox 5"/>
          <p:cNvSpPr txBox="1"/>
          <p:nvPr/>
        </p:nvSpPr>
        <p:spPr>
          <a:xfrm>
            <a:off x="2133600" y="914550"/>
            <a:ext cx="5105400" cy="523220"/>
          </a:xfrm>
          <a:prstGeom prst="rect">
            <a:avLst/>
          </a:prstGeom>
          <a:noFill/>
        </p:spPr>
        <p:txBody>
          <a:bodyPr wrap="square" rtlCol="0">
            <a:spAutoFit/>
          </a:bodyPr>
          <a:lstStyle/>
          <a:p>
            <a:r>
              <a:rPr lang="en" sz="2800" dirty="0" smtClean="0">
                <a:latin typeface="Arial" panose="020B0604020202020204" pitchFamily="34" charset="0"/>
                <a:cs typeface="Arial" panose="020B0604020202020204" pitchFamily="34" charset="0"/>
              </a:rPr>
              <a:t>NDSA Levels of Preservation</a:t>
            </a:r>
            <a:endParaRPr lang="en-US" sz="2800" dirty="0"/>
          </a:p>
        </p:txBody>
      </p:sp>
      <p:sp>
        <p:nvSpPr>
          <p:cNvPr id="7" name="TextBox 6"/>
          <p:cNvSpPr txBox="1"/>
          <p:nvPr/>
        </p:nvSpPr>
        <p:spPr>
          <a:xfrm>
            <a:off x="2705100" y="4476750"/>
            <a:ext cx="5143500" cy="369332"/>
          </a:xfrm>
          <a:prstGeom prst="rect">
            <a:avLst/>
          </a:prstGeom>
          <a:noFill/>
        </p:spPr>
        <p:txBody>
          <a:bodyPr wrap="square" rtlCol="0">
            <a:spAutoFit/>
          </a:bodyPr>
          <a:lstStyle/>
          <a:p>
            <a:r>
              <a:rPr lang="en" sz="1600" b="1" dirty="0" smtClean="0">
                <a:latin typeface="Arial" panose="020B0604020202020204" pitchFamily="34" charset="0"/>
                <a:cs typeface="Arial" panose="020B0604020202020204" pitchFamily="34" charset="0"/>
              </a:rPr>
              <a:t>NDSA: </a:t>
            </a:r>
            <a:r>
              <a:rPr lang="en" sz="1800" b="1" dirty="0" smtClean="0">
                <a:latin typeface="Arial" panose="020B0604020202020204" pitchFamily="34" charset="0"/>
                <a:cs typeface="Arial" panose="020B0604020202020204" pitchFamily="34" charset="0"/>
              </a:rPr>
              <a:t>National Digital Stewardship Alliance</a:t>
            </a:r>
            <a:endParaRPr lang="en-US" sz="1800" b="1" dirty="0"/>
          </a:p>
        </p:txBody>
      </p:sp>
      <p:pic>
        <p:nvPicPr>
          <p:cNvPr id="1026" name="Picture 2" descr="ND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479391"/>
            <a:ext cx="1486793" cy="33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383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Front-end &amp;  Back-end:  Internet Archive</a:t>
            </a:r>
            <a:endParaRPr lang="en-US" sz="3200" dirty="0"/>
          </a:p>
        </p:txBody>
      </p:sp>
      <p:pic>
        <p:nvPicPr>
          <p:cNvPr id="4" name="Picture 2"/>
          <p:cNvPicPr>
            <a:picLocks noGrp="1" noChangeAspect="1" noChangeArrowheads="1"/>
          </p:cNvPicPr>
          <p:nvPr>
            <p:ph idx="1"/>
          </p:nvPr>
        </p:nvPicPr>
        <p:blipFill>
          <a:blip r:embed="rId3" cstate="print"/>
          <a:srcRect l="17380" t="44686" r="18783" b="34339"/>
          <a:stretch>
            <a:fillRect/>
          </a:stretch>
        </p:blipFill>
        <p:spPr bwMode="auto">
          <a:xfrm>
            <a:off x="304800" y="2038350"/>
            <a:ext cx="85344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7" name="Shape 231"/>
          <p:cNvSpPr txBox="1">
            <a:spLocks noGrp="1"/>
          </p:cNvSpPr>
          <p:nvPr/>
        </p:nvSpPr>
        <p:spPr>
          <a:xfrm>
            <a:off x="152400" y="37950"/>
            <a:ext cx="8229600" cy="5526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pPr>
              <a:buNone/>
            </a:pPr>
            <a:r>
              <a:rPr lang="en" sz="2800" dirty="0" smtClean="0"/>
              <a:t>Internet </a:t>
            </a:r>
            <a:r>
              <a:rPr lang="en" sz="2800" dirty="0"/>
              <a:t>Archive</a:t>
            </a:r>
          </a:p>
        </p:txBody>
      </p:sp>
      <p:sp>
        <p:nvSpPr>
          <p:cNvPr id="8" name="TextBox 3"/>
          <p:cNvSpPr txBox="1"/>
          <p:nvPr/>
        </p:nvSpPr>
        <p:spPr>
          <a:xfrm>
            <a:off x="143774" y="514350"/>
            <a:ext cx="3971026" cy="1815882"/>
          </a:xfrm>
          <a:prstGeom prst="rect">
            <a:avLst/>
          </a:prstGeom>
          <a:noFill/>
        </p:spPr>
        <p:txBody>
          <a:bodyPr wrap="square" rtlCol="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600" dirty="0" smtClean="0"/>
              <a:t>Only intended for materials in the public domain (available to everyone).</a:t>
            </a:r>
            <a:br>
              <a:rPr lang="en-US" sz="1600" dirty="0" smtClean="0"/>
            </a:br>
            <a:endParaRPr lang="en-US" sz="1600" dirty="0" smtClean="0"/>
          </a:p>
          <a:p>
            <a:pPr marL="285750" indent="-285750">
              <a:buFont typeface="Arial" panose="020B0604020202020204" pitchFamily="34" charset="0"/>
              <a:buChar char="•"/>
            </a:pPr>
            <a:r>
              <a:rPr lang="en-US" sz="1600" dirty="0" smtClean="0"/>
              <a:t>Geographically distributed copies.</a:t>
            </a:r>
            <a:br>
              <a:rPr lang="en-US" sz="1600" dirty="0" smtClean="0"/>
            </a:br>
            <a:endParaRPr lang="en-US" sz="1600" dirty="0" smtClean="0"/>
          </a:p>
          <a:p>
            <a:pPr marL="285750" indent="-285750">
              <a:buFont typeface="Arial" panose="020B0604020202020204" pitchFamily="34" charset="0"/>
              <a:buChar char="•"/>
            </a:pPr>
            <a:r>
              <a:rPr lang="en-US" sz="1600" dirty="0" smtClean="0"/>
              <a:t>No frills (and no charge!) service. </a:t>
            </a:r>
            <a:br>
              <a:rPr lang="en-US" sz="1600" dirty="0" smtClean="0"/>
            </a:br>
            <a:endParaRPr lang="en-US" sz="1600" dirty="0" smtClean="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90750"/>
            <a:ext cx="4264325" cy="28578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572000" y="2571750"/>
            <a:ext cx="4572000" cy="2308324"/>
          </a:xfrm>
          <a:prstGeom prst="rect">
            <a:avLst/>
          </a:prstGeom>
        </p:spPr>
        <p:txBody>
          <a:bodyPr>
            <a:spAutoFit/>
          </a:bodyPr>
          <a:lstStyle/>
          <a:p>
            <a:pPr marL="285750" indent="-285750">
              <a:buFont typeface="Arial" panose="020B0604020202020204" pitchFamily="34" charset="0"/>
              <a:buChar char="•"/>
            </a:pPr>
            <a:r>
              <a:rPr lang="en-US" sz="1600" dirty="0"/>
              <a:t>Handles books best, but </a:t>
            </a:r>
            <a:r>
              <a:rPr lang="en-US" sz="1600" dirty="0" smtClean="0"/>
              <a:t>can </a:t>
            </a:r>
            <a:r>
              <a:rPr lang="en-US" sz="1600" dirty="0"/>
              <a:t>accommodate manuscripts, audio, video, and </a:t>
            </a:r>
            <a:r>
              <a:rPr lang="en-US" sz="1600" dirty="0" smtClean="0"/>
              <a:t>images</a:t>
            </a:r>
            <a:r>
              <a:rPr lang="en-US" sz="1600" dirty="0"/>
              <a:t>.</a:t>
            </a:r>
            <a:br>
              <a:rPr lang="en-US" sz="1600" dirty="0"/>
            </a:br>
            <a:endParaRPr lang="en-US" sz="1600" dirty="0"/>
          </a:p>
          <a:p>
            <a:pPr marL="285750" indent="-285750">
              <a:buFont typeface="Arial" panose="020B0604020202020204" pitchFamily="34" charset="0"/>
              <a:buChar char="•"/>
            </a:pPr>
            <a:r>
              <a:rPr lang="en-US" sz="1600" dirty="0"/>
              <a:t>Is especially suited for small (VERY small institutions with limited (or no) other alternatives.</a:t>
            </a:r>
            <a:br>
              <a:rPr lang="en-US" sz="1600" dirty="0"/>
            </a:br>
            <a:endParaRPr lang="en-US" sz="1600" dirty="0"/>
          </a:p>
          <a:p>
            <a:pPr marL="285750" indent="-285750">
              <a:buFont typeface="Arial" panose="020B0604020202020204" pitchFamily="34" charset="0"/>
              <a:buChar char="•"/>
            </a:pPr>
            <a:r>
              <a:rPr lang="en-US" sz="1600" dirty="0"/>
              <a:t>Does offer a more traditional preservation product through </a:t>
            </a:r>
            <a:r>
              <a:rPr lang="en-US" sz="1600" dirty="0" smtClean="0"/>
              <a:t>its </a:t>
            </a:r>
            <a:r>
              <a:rPr lang="en-US" sz="1600" dirty="0"/>
              <a:t>Archive-It </a:t>
            </a:r>
            <a:r>
              <a:rPr lang="en-US" sz="1600" dirty="0" smtClean="0"/>
              <a:t>service.</a:t>
            </a:r>
            <a:endParaRPr lang="en-US" sz="1600"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78445"/>
            <a:ext cx="4838439" cy="14599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6168795"/>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3350"/>
            <a:ext cx="7324724" cy="47879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97741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276600" y="2019150"/>
            <a:ext cx="2362200" cy="857400"/>
          </a:xfrm>
          <a:prstGeom prst="rect">
            <a:avLst/>
          </a:prstGeom>
        </p:spPr>
        <p:txBody>
          <a:bodyPr lIns="91425" tIns="91425" rIns="91425" bIns="91425" anchor="b" anchorCtr="0">
            <a:noAutofit/>
          </a:bodyPr>
          <a:lstStyle/>
          <a:p>
            <a:pPr>
              <a:buNone/>
            </a:pPr>
            <a:r>
              <a:rPr lang="en" dirty="0"/>
              <a:t>LUNCH</a:t>
            </a: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TextBox 3"/>
          <p:cNvSpPr txBox="1"/>
          <p:nvPr/>
        </p:nvSpPr>
        <p:spPr>
          <a:xfrm>
            <a:off x="513057" y="940668"/>
            <a:ext cx="4437497" cy="1338828"/>
          </a:xfrm>
          <a:prstGeom prst="rect">
            <a:avLst/>
          </a:prstGeom>
          <a:noFill/>
        </p:spPr>
        <p:txBody>
          <a:bodyPr wrap="none" rtlCol="0">
            <a:spAutoFit/>
          </a:bodyPr>
          <a:lstStyle/>
          <a:p>
            <a:pPr algn="ctr">
              <a:buSzPct val="100000"/>
            </a:pPr>
            <a:r>
              <a:rPr lang="en-US" b="1" dirty="0" smtClean="0"/>
              <a:t>1. Insert flash drive and open the explorer window</a:t>
            </a:r>
            <a:r>
              <a:rPr lang="en-US" dirty="0"/>
              <a:t/>
            </a:r>
            <a:br>
              <a:rPr lang="en-US" dirty="0"/>
            </a:br>
            <a:r>
              <a:rPr lang="en-US" sz="1100" dirty="0" smtClean="0"/>
              <a:t>Data </a:t>
            </a:r>
            <a:r>
              <a:rPr lang="en-US" sz="1100" dirty="0" err="1" smtClean="0"/>
              <a:t>Accessioner</a:t>
            </a:r>
            <a:r>
              <a:rPr lang="en-US" sz="1100" dirty="0" smtClean="0"/>
              <a:t/>
            </a:r>
            <a:br>
              <a:rPr lang="en-US" sz="1100" dirty="0" smtClean="0"/>
            </a:br>
            <a:r>
              <a:rPr lang="en-US" sz="1100" dirty="0" smtClean="0"/>
              <a:t>Donated Collection Folder</a:t>
            </a:r>
            <a:br>
              <a:rPr lang="en-US" sz="1100" dirty="0" smtClean="0"/>
            </a:br>
            <a:r>
              <a:rPr lang="en-US" sz="1100" dirty="0" smtClean="0"/>
              <a:t>Digital Collections Inventory file</a:t>
            </a:r>
            <a:r>
              <a:rPr lang="en-US" sz="1100" dirty="0"/>
              <a:t/>
            </a:r>
            <a:br>
              <a:rPr lang="en-US" sz="1100" dirty="0"/>
            </a:br>
            <a:r>
              <a:rPr lang="en-US" sz="1100" dirty="0" smtClean="0"/>
              <a:t>Other stuff…..</a:t>
            </a:r>
            <a:br>
              <a:rPr lang="en-US" sz="1100" dirty="0" smtClean="0"/>
            </a:br>
            <a:r>
              <a:rPr lang="en-US" sz="1100" dirty="0" smtClean="0"/>
              <a:t/>
            </a:r>
            <a:br>
              <a:rPr lang="en-US" sz="1100" dirty="0" smtClean="0"/>
            </a:br>
            <a:endParaRPr lang="en-US" sz="1200" dirty="0" smtClean="0"/>
          </a:p>
        </p:txBody>
      </p:sp>
      <p:cxnSp>
        <p:nvCxnSpPr>
          <p:cNvPr id="10" name="Straight Connector 9"/>
          <p:cNvCxnSpPr/>
          <p:nvPr/>
        </p:nvCxnSpPr>
        <p:spPr>
          <a:xfrm>
            <a:off x="533399" y="808995"/>
            <a:ext cx="44958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399" y="808995"/>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399" y="1951995"/>
            <a:ext cx="44463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2244" y="3018795"/>
            <a:ext cx="414115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73669" y="3436406"/>
            <a:ext cx="4169731" cy="307777"/>
          </a:xfrm>
          <a:prstGeom prst="rect">
            <a:avLst/>
          </a:prstGeom>
        </p:spPr>
        <p:txBody>
          <a:bodyPr wrap="none">
            <a:spAutoFit/>
          </a:bodyPr>
          <a:lstStyle/>
          <a:p>
            <a:pPr>
              <a:buSzPct val="100000"/>
            </a:pPr>
            <a:r>
              <a:rPr lang="en-US" b="1" dirty="0" smtClean="0"/>
              <a:t>2. Navigate to DataAccessioner.jar and open it </a:t>
            </a:r>
            <a:endParaRPr lang="en-US" b="1" dirty="0"/>
          </a:p>
        </p:txBody>
      </p:sp>
      <p:cxnSp>
        <p:nvCxnSpPr>
          <p:cNvPr id="41" name="Straight Connector 40"/>
          <p:cNvCxnSpPr/>
          <p:nvPr/>
        </p:nvCxnSpPr>
        <p:spPr>
          <a:xfrm>
            <a:off x="202244" y="4161795"/>
            <a:ext cx="414115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2244" y="3018795"/>
            <a:ext cx="0" cy="114300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979" y="808995"/>
            <a:ext cx="4145821" cy="161892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018795"/>
            <a:ext cx="4629150" cy="176275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12" name="Shape 142"/>
          <p:cNvSpPr txBox="1">
            <a:spLocks/>
          </p:cNvSpPr>
          <p:nvPr/>
        </p:nvSpPr>
        <p:spPr>
          <a:xfrm>
            <a:off x="-152400" y="60614"/>
            <a:ext cx="8686800" cy="758536"/>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L="742950" marR="0" indent="4572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9144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L="1600200" marR="0" indent="13716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457200" indent="-228600">
              <a:spcBef>
                <a:spcPts val="0"/>
              </a:spcBef>
              <a:buSzPct val="50000"/>
            </a:pPr>
            <a:r>
              <a:rPr lang="en-US" sz="2400" b="1" dirty="0" smtClean="0"/>
              <a:t>Activity: Accessioning a Digital Collection 1 - 2pm</a:t>
            </a:r>
          </a:p>
          <a:p>
            <a:endParaRPr lang="en-US" sz="1400" b="1" dirty="0"/>
          </a:p>
        </p:txBody>
      </p:sp>
    </p:spTree>
    <p:extLst>
      <p:ext uri="{BB962C8B-B14F-4D97-AF65-F5344CB8AC3E}">
        <p14:creationId xmlns:p14="http://schemas.microsoft.com/office/powerpoint/2010/main" val="1568968611"/>
      </p:ext>
    </p:extLst>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92117"/>
            <a:ext cx="4639446" cy="286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5257800" y="5065531"/>
            <a:ext cx="2667000" cy="0"/>
          </a:xfrm>
          <a:prstGeom prst="line">
            <a:avLst/>
          </a:prstGeom>
          <a:ln w="41275"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 y="-19050"/>
            <a:ext cx="5181599" cy="1082278"/>
          </a:xfrm>
        </p:spPr>
        <p:txBody>
          <a:bodyPr/>
          <a:lstStyle/>
          <a:p>
            <a:r>
              <a:rPr lang="en-US" sz="2400" dirty="0" smtClean="0"/>
              <a:t>Create your accession directory:</a:t>
            </a:r>
            <a:br>
              <a:rPr lang="en-US" sz="2400" dirty="0" smtClean="0"/>
            </a:br>
            <a:r>
              <a:rPr lang="en-US" sz="2000" dirty="0" smtClean="0"/>
              <a:t>Where you want the collection to go live </a:t>
            </a:r>
            <a:r>
              <a:rPr lang="en-US" sz="1800" dirty="0" smtClean="0"/>
              <a:t/>
            </a:r>
            <a:br>
              <a:rPr lang="en-US" sz="1800" dirty="0" smtClean="0"/>
            </a:br>
            <a:r>
              <a:rPr lang="en-US" sz="1600" b="0" i="1" dirty="0" smtClean="0"/>
              <a:t>Preferably a stable media like your network drive</a:t>
            </a:r>
            <a:endParaRPr lang="en-US" sz="2400" b="0" i="1" dirty="0"/>
          </a:p>
        </p:txBody>
      </p:sp>
      <p:sp>
        <p:nvSpPr>
          <p:cNvPr id="14" name="Oval 13"/>
          <p:cNvSpPr/>
          <p:nvPr/>
        </p:nvSpPr>
        <p:spPr>
          <a:xfrm>
            <a:off x="762000" y="2096385"/>
            <a:ext cx="1295400" cy="4753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5401" y="2952750"/>
            <a:ext cx="2830870" cy="738664"/>
          </a:xfrm>
          <a:prstGeom prst="rect">
            <a:avLst/>
          </a:prstGeom>
          <a:noFill/>
          <a:ln w="15875">
            <a:solidFill>
              <a:schemeClr val="accent1"/>
            </a:solidFill>
          </a:ln>
        </p:spPr>
        <p:txBody>
          <a:bodyPr wrap="square">
            <a:spAutoFit/>
          </a:bodyPr>
          <a:lstStyle/>
          <a:p>
            <a:pPr algn="ctr"/>
            <a:r>
              <a:rPr lang="en-US" dirty="0" smtClean="0"/>
              <a:t>In your POWRR drive, open the </a:t>
            </a:r>
            <a:r>
              <a:rPr lang="en-US" b="1" i="1" dirty="0" err="1" smtClean="0"/>
              <a:t>NewAccessions</a:t>
            </a:r>
            <a:r>
              <a:rPr lang="en-US" i="1" dirty="0" smtClean="0"/>
              <a:t> </a:t>
            </a:r>
            <a:r>
              <a:rPr lang="en-US" dirty="0" smtClean="0"/>
              <a:t>folder and select the </a:t>
            </a:r>
            <a:r>
              <a:rPr lang="en-US" b="1" i="1" dirty="0" smtClean="0"/>
              <a:t>Master Copies</a:t>
            </a:r>
            <a:r>
              <a:rPr lang="en-US" b="1" dirty="0" smtClean="0"/>
              <a:t>  </a:t>
            </a:r>
            <a:r>
              <a:rPr lang="en-US" dirty="0" smtClean="0"/>
              <a:t>folder</a:t>
            </a:r>
            <a:endParaRPr lang="en-US" dirty="0"/>
          </a:p>
        </p:txBody>
      </p:sp>
      <p:cxnSp>
        <p:nvCxnSpPr>
          <p:cNvPr id="18" name="Straight Arrow Connector 17"/>
          <p:cNvCxnSpPr>
            <a:endCxn id="14" idx="5"/>
          </p:cNvCxnSpPr>
          <p:nvPr/>
        </p:nvCxnSpPr>
        <p:spPr>
          <a:xfrm flipH="1" flipV="1">
            <a:off x="1867693" y="2502134"/>
            <a:ext cx="658379" cy="45061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3315" y="1200150"/>
            <a:ext cx="8221085" cy="0"/>
          </a:xfrm>
          <a:prstGeom prst="line">
            <a:avLst/>
          </a:prstGeom>
          <a:ln w="41275"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599" y="57150"/>
            <a:ext cx="373856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flipH="1">
            <a:off x="3810000" y="895350"/>
            <a:ext cx="1676400" cy="20574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6935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5" y="1501512"/>
            <a:ext cx="4276570" cy="258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33350"/>
            <a:ext cx="4495800" cy="4898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5714999" y="6943132"/>
            <a:ext cx="2667000" cy="0"/>
          </a:xfrm>
          <a:prstGeom prst="line">
            <a:avLst/>
          </a:prstGeom>
          <a:ln w="41275"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586978"/>
            <a:ext cx="3657600" cy="536972"/>
          </a:xfrm>
        </p:spPr>
        <p:txBody>
          <a:bodyPr/>
          <a:lstStyle/>
          <a:p>
            <a:r>
              <a:rPr lang="en-US" sz="2400" dirty="0" smtClean="0"/>
              <a:t>Select the collection </a:t>
            </a:r>
            <a:br>
              <a:rPr lang="en-US" sz="2400" dirty="0" smtClean="0"/>
            </a:br>
            <a:r>
              <a:rPr lang="en-US" sz="2400" dirty="0" smtClean="0"/>
              <a:t>you </a:t>
            </a:r>
            <a:r>
              <a:rPr lang="en-US" sz="2400" dirty="0"/>
              <a:t>a</a:t>
            </a:r>
            <a:r>
              <a:rPr lang="en-US" sz="2400" dirty="0" smtClean="0"/>
              <a:t>re </a:t>
            </a:r>
            <a:r>
              <a:rPr lang="en-US" sz="2400" dirty="0"/>
              <a:t>a</a:t>
            </a:r>
            <a:r>
              <a:rPr lang="en-US" sz="2400" dirty="0" smtClean="0"/>
              <a:t>ccessioning</a:t>
            </a:r>
            <a:endParaRPr lang="en-US" sz="2400" dirty="0"/>
          </a:p>
        </p:txBody>
      </p:sp>
      <p:sp>
        <p:nvSpPr>
          <p:cNvPr id="15" name="Oval 14"/>
          <p:cNvSpPr/>
          <p:nvPr/>
        </p:nvSpPr>
        <p:spPr>
          <a:xfrm>
            <a:off x="4495800" y="1038225"/>
            <a:ext cx="971549" cy="5577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5" idx="2"/>
          </p:cNvCxnSpPr>
          <p:nvPr/>
        </p:nvCxnSpPr>
        <p:spPr>
          <a:xfrm flipH="1">
            <a:off x="1752602" y="1317100"/>
            <a:ext cx="2743198" cy="56885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9949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62" y="467018"/>
            <a:ext cx="4300538" cy="436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247650"/>
            <a:ext cx="7391400" cy="701278"/>
          </a:xfrm>
        </p:spPr>
        <p:txBody>
          <a:bodyPr/>
          <a:lstStyle/>
          <a:p>
            <a:r>
              <a:rPr lang="en-US" sz="2000" dirty="0" smtClean="0"/>
              <a:t>Populate descriptive metadata and migrate </a:t>
            </a:r>
            <a:r>
              <a:rPr lang="en-US" sz="2000" dirty="0"/>
              <a:t>y</a:t>
            </a:r>
            <a:r>
              <a:rPr lang="en-US" sz="2000" dirty="0" smtClean="0"/>
              <a:t>our </a:t>
            </a:r>
            <a:r>
              <a:rPr lang="en-US" sz="2000" dirty="0"/>
              <a:t>c</a:t>
            </a:r>
            <a:r>
              <a:rPr lang="en-US" sz="2000" dirty="0" smtClean="0"/>
              <a:t>ollection</a:t>
            </a:r>
            <a:endParaRPr lang="en-US" sz="2000" dirty="0"/>
          </a:p>
        </p:txBody>
      </p:sp>
      <p:sp>
        <p:nvSpPr>
          <p:cNvPr id="4" name="Oval 3"/>
          <p:cNvSpPr/>
          <p:nvPr/>
        </p:nvSpPr>
        <p:spPr>
          <a:xfrm>
            <a:off x="3215213" y="4281487"/>
            <a:ext cx="594787" cy="462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2"/>
            <a:endCxn id="7" idx="2"/>
          </p:cNvCxnSpPr>
          <p:nvPr/>
        </p:nvCxnSpPr>
        <p:spPr>
          <a:xfrm flipH="1" flipV="1">
            <a:off x="1547813" y="4085570"/>
            <a:ext cx="1667400" cy="427226"/>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0025" y="3562350"/>
            <a:ext cx="2695575" cy="523220"/>
          </a:xfrm>
          <a:prstGeom prst="rect">
            <a:avLst/>
          </a:prstGeom>
          <a:noFill/>
          <a:ln w="15875">
            <a:solidFill>
              <a:schemeClr val="accent1">
                <a:shade val="95000"/>
                <a:satMod val="105000"/>
              </a:schemeClr>
            </a:solidFill>
          </a:ln>
        </p:spPr>
        <p:txBody>
          <a:bodyPr wrap="square" rtlCol="0">
            <a:spAutoFit/>
          </a:bodyPr>
          <a:lstStyle/>
          <a:p>
            <a:r>
              <a:rPr lang="en-US" dirty="0" smtClean="0"/>
              <a:t>Hit the “Migrate” button to begin</a:t>
            </a:r>
            <a:br>
              <a:rPr lang="en-US" dirty="0" smtClean="0"/>
            </a:br>
            <a:r>
              <a:rPr lang="en-US" dirty="0" smtClean="0"/>
              <a:t> the migration process.</a:t>
            </a:r>
          </a:p>
        </p:txBody>
      </p:sp>
      <p:sp>
        <p:nvSpPr>
          <p:cNvPr id="5" name="Rectangle 4"/>
          <p:cNvSpPr/>
          <p:nvPr/>
        </p:nvSpPr>
        <p:spPr>
          <a:xfrm>
            <a:off x="7696200" y="3257550"/>
            <a:ext cx="1371600" cy="1197352"/>
          </a:xfrm>
          <a:prstGeom prst="rect">
            <a:avLst/>
          </a:prstGeom>
          <a:ln w="15875">
            <a:solidFill>
              <a:schemeClr val="accent1">
                <a:shade val="95000"/>
                <a:satMod val="105000"/>
              </a:schemeClr>
            </a:solidFill>
          </a:ln>
        </p:spPr>
        <p:txBody>
          <a:bodyPr wrap="square">
            <a:spAutoFit/>
          </a:bodyPr>
          <a:lstStyle/>
          <a:p>
            <a:r>
              <a:rPr lang="en-US" dirty="0"/>
              <a:t>You will be able to see the progress bar move at the bottom.</a:t>
            </a:r>
          </a:p>
        </p:txBody>
      </p:sp>
      <p:cxnSp>
        <p:nvCxnSpPr>
          <p:cNvPr id="9" name="Straight Arrow Connector 8"/>
          <p:cNvCxnSpPr>
            <a:endCxn id="5" idx="1"/>
          </p:cNvCxnSpPr>
          <p:nvPr/>
        </p:nvCxnSpPr>
        <p:spPr>
          <a:xfrm flipV="1">
            <a:off x="6400800" y="3856226"/>
            <a:ext cx="1295400" cy="772924"/>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0025" y="895287"/>
            <a:ext cx="2743200" cy="523220"/>
          </a:xfrm>
          <a:prstGeom prst="rect">
            <a:avLst/>
          </a:prstGeom>
          <a:noFill/>
          <a:ln w="15875">
            <a:solidFill>
              <a:schemeClr val="accent1">
                <a:shade val="95000"/>
                <a:satMod val="105000"/>
              </a:schemeClr>
            </a:solidFill>
          </a:ln>
        </p:spPr>
        <p:txBody>
          <a:bodyPr wrap="square" rtlCol="0">
            <a:spAutoFit/>
          </a:bodyPr>
          <a:lstStyle/>
          <a:p>
            <a:r>
              <a:rPr lang="en-US" dirty="0" smtClean="0"/>
              <a:t>Select which element you want to add metadata to</a:t>
            </a:r>
          </a:p>
        </p:txBody>
      </p:sp>
      <p:cxnSp>
        <p:nvCxnSpPr>
          <p:cNvPr id="31" name="Straight Arrow Connector 30"/>
          <p:cNvCxnSpPr>
            <a:endCxn id="30" idx="3"/>
          </p:cNvCxnSpPr>
          <p:nvPr/>
        </p:nvCxnSpPr>
        <p:spPr>
          <a:xfrm flipH="1">
            <a:off x="2943225" y="742950"/>
            <a:ext cx="714375" cy="413947"/>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2743200" y="2485370"/>
            <a:ext cx="685800" cy="695980"/>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0" y="1962150"/>
            <a:ext cx="2743200" cy="523220"/>
          </a:xfrm>
          <a:prstGeom prst="rect">
            <a:avLst/>
          </a:prstGeom>
          <a:noFill/>
          <a:ln w="15875">
            <a:solidFill>
              <a:schemeClr val="accent1">
                <a:shade val="95000"/>
                <a:satMod val="105000"/>
              </a:schemeClr>
            </a:solidFill>
          </a:ln>
        </p:spPr>
        <p:txBody>
          <a:bodyPr wrap="square" rtlCol="0">
            <a:spAutoFit/>
          </a:bodyPr>
          <a:lstStyle/>
          <a:p>
            <a:r>
              <a:rPr lang="en-US" dirty="0" smtClean="0"/>
              <a:t>Add the Dublin Core Metadata goes </a:t>
            </a:r>
            <a:r>
              <a:rPr lang="en-US" dirty="0"/>
              <a:t>h</a:t>
            </a:r>
            <a:r>
              <a:rPr lang="en-US" dirty="0" smtClean="0"/>
              <a:t>ere</a:t>
            </a:r>
          </a:p>
        </p:txBody>
      </p:sp>
      <p:cxnSp>
        <p:nvCxnSpPr>
          <p:cNvPr id="16" name="Straight Arrow Connector 15"/>
          <p:cNvCxnSpPr>
            <a:endCxn id="15" idx="3"/>
          </p:cNvCxnSpPr>
          <p:nvPr/>
        </p:nvCxnSpPr>
        <p:spPr>
          <a:xfrm flipH="1" flipV="1">
            <a:off x="2895600" y="2223760"/>
            <a:ext cx="914400" cy="261610"/>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8747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81" y="1428750"/>
            <a:ext cx="7828319" cy="208121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28600" y="57150"/>
            <a:ext cx="8229600" cy="625078"/>
          </a:xfrm>
        </p:spPr>
        <p:txBody>
          <a:bodyPr/>
          <a:lstStyle/>
          <a:p>
            <a:r>
              <a:rPr lang="en-US" sz="2800" dirty="0" smtClean="0"/>
              <a:t>What did you create?</a:t>
            </a:r>
            <a:endParaRPr lang="en-US" sz="2800" dirty="0"/>
          </a:p>
        </p:txBody>
      </p:sp>
      <p:cxnSp>
        <p:nvCxnSpPr>
          <p:cNvPr id="7" name="Straight Arrow Connector 6"/>
          <p:cNvCxnSpPr>
            <a:endCxn id="8" idx="1"/>
          </p:cNvCxnSpPr>
          <p:nvPr/>
        </p:nvCxnSpPr>
        <p:spPr>
          <a:xfrm flipV="1">
            <a:off x="3124200" y="918180"/>
            <a:ext cx="2752725" cy="1779538"/>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76925" y="656570"/>
            <a:ext cx="2133600" cy="523220"/>
          </a:xfrm>
          <a:prstGeom prst="rect">
            <a:avLst/>
          </a:prstGeom>
          <a:noFill/>
          <a:ln w="15875">
            <a:solidFill>
              <a:schemeClr val="accent1">
                <a:shade val="95000"/>
                <a:satMod val="105000"/>
              </a:schemeClr>
            </a:solidFill>
          </a:ln>
        </p:spPr>
        <p:txBody>
          <a:bodyPr wrap="square" rtlCol="0">
            <a:spAutoFit/>
          </a:bodyPr>
          <a:lstStyle/>
          <a:p>
            <a:r>
              <a:rPr lang="en-US" dirty="0" smtClean="0"/>
              <a:t>New copy of your migrated collection.</a:t>
            </a:r>
            <a:endParaRPr lang="en-US" dirty="0"/>
          </a:p>
        </p:txBody>
      </p:sp>
      <p:cxnSp>
        <p:nvCxnSpPr>
          <p:cNvPr id="11" name="Straight Arrow Connector 10"/>
          <p:cNvCxnSpPr>
            <a:endCxn id="14" idx="1"/>
          </p:cNvCxnSpPr>
          <p:nvPr/>
        </p:nvCxnSpPr>
        <p:spPr>
          <a:xfrm>
            <a:off x="3657600" y="3110091"/>
            <a:ext cx="2209800" cy="1131333"/>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7400" y="4087535"/>
            <a:ext cx="1676400" cy="307777"/>
          </a:xfrm>
          <a:prstGeom prst="rect">
            <a:avLst/>
          </a:prstGeom>
          <a:solidFill>
            <a:schemeClr val="bg1"/>
          </a:solidFill>
          <a:ln w="15875">
            <a:solidFill>
              <a:schemeClr val="accent1">
                <a:shade val="95000"/>
                <a:satMod val="105000"/>
              </a:schemeClr>
            </a:solidFill>
          </a:ln>
        </p:spPr>
        <p:txBody>
          <a:bodyPr wrap="square" rtlCol="0">
            <a:spAutoFit/>
          </a:bodyPr>
          <a:lstStyle/>
          <a:p>
            <a:r>
              <a:rPr lang="en-US" dirty="0" smtClean="0"/>
              <a:t>XML Metadata file</a:t>
            </a:r>
            <a:endParaRPr lang="en-US" dirty="0"/>
          </a:p>
        </p:txBody>
      </p:sp>
      <p:sp>
        <p:nvSpPr>
          <p:cNvPr id="15" name="TextBox 14"/>
          <p:cNvSpPr txBox="1"/>
          <p:nvPr/>
        </p:nvSpPr>
        <p:spPr>
          <a:xfrm>
            <a:off x="419100" y="3585686"/>
            <a:ext cx="1371600" cy="738664"/>
          </a:xfrm>
          <a:prstGeom prst="rect">
            <a:avLst/>
          </a:prstGeom>
          <a:solidFill>
            <a:schemeClr val="bg1"/>
          </a:solidFill>
          <a:ln w="15875">
            <a:solidFill>
              <a:schemeClr val="accent1">
                <a:shade val="95000"/>
                <a:satMod val="105000"/>
              </a:schemeClr>
            </a:solidFill>
          </a:ln>
        </p:spPr>
        <p:txBody>
          <a:bodyPr wrap="square" rtlCol="0">
            <a:spAutoFit/>
          </a:bodyPr>
          <a:lstStyle/>
          <a:p>
            <a:r>
              <a:rPr lang="en-US" dirty="0" smtClean="0"/>
              <a:t>Located in the </a:t>
            </a:r>
          </a:p>
          <a:p>
            <a:r>
              <a:rPr lang="en-US" dirty="0" smtClean="0"/>
              <a:t>Directory that </a:t>
            </a:r>
          </a:p>
          <a:p>
            <a:r>
              <a:rPr lang="en-US" dirty="0" smtClean="0"/>
              <a:t>you specified</a:t>
            </a:r>
            <a:endParaRPr lang="en-US" dirty="0"/>
          </a:p>
        </p:txBody>
      </p:sp>
      <p:cxnSp>
        <p:nvCxnSpPr>
          <p:cNvPr id="16" name="Straight Arrow Connector 15"/>
          <p:cNvCxnSpPr>
            <a:stCxn id="20" idx="2"/>
            <a:endCxn id="15" idx="0"/>
          </p:cNvCxnSpPr>
          <p:nvPr/>
        </p:nvCxnSpPr>
        <p:spPr>
          <a:xfrm flipH="1">
            <a:off x="1104900" y="1809750"/>
            <a:ext cx="1333500" cy="1775936"/>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2667000" y="4324350"/>
            <a:ext cx="3429000" cy="625078"/>
          </a:xfrm>
          <a:prstGeom prst="rect">
            <a:avLst/>
          </a:prstGeom>
        </p:spPr>
        <p:txBody>
          <a:bodyPr lIns="91425" tIns="91425" rIns="91425" bIns="91425" anchor="b" anchorCtr="0"/>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US" sz="2400" dirty="0" smtClean="0"/>
              <a:t>You. Are. AWESOME.</a:t>
            </a:r>
            <a:endParaRPr lang="en-US" sz="2400" dirty="0"/>
          </a:p>
        </p:txBody>
      </p:sp>
      <p:sp>
        <p:nvSpPr>
          <p:cNvPr id="20" name="Oval 19"/>
          <p:cNvSpPr/>
          <p:nvPr/>
        </p:nvSpPr>
        <p:spPr>
          <a:xfrm>
            <a:off x="2438400" y="1515802"/>
            <a:ext cx="3505200" cy="5878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235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97" y="987175"/>
            <a:ext cx="8872950" cy="3519487"/>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4800600" y="2419350"/>
            <a:ext cx="2743200" cy="1815882"/>
          </a:xfrm>
          <a:prstGeom prst="rect">
            <a:avLst/>
          </a:prstGeom>
          <a:solidFill>
            <a:schemeClr val="accent1">
              <a:lumMod val="20000"/>
              <a:lumOff val="80000"/>
              <a:alpha val="88000"/>
            </a:schemeClr>
          </a:solidFill>
          <a:ln w="15875">
            <a:solidFill>
              <a:schemeClr val="accent1"/>
            </a:solidFill>
          </a:ln>
        </p:spPr>
        <p:txBody>
          <a:bodyPr wrap="square" rtlCol="0">
            <a:spAutoFit/>
          </a:bodyPr>
          <a:lstStyle/>
          <a:p>
            <a:pPr algn="ctr"/>
            <a:r>
              <a:rPr lang="en-US" sz="1600" dirty="0" smtClean="0">
                <a:cs typeface="Arial" panose="020B0604020202020204" pitchFamily="34" charset="0"/>
              </a:rPr>
              <a:t>Make a copy of the Master, place in the  Access Copies folder, and don’t touch the Master Copy again unless a new derivative is needed or until you move it into a preservation system!!</a:t>
            </a:r>
            <a:endParaRPr lang="en-US" sz="1600" dirty="0">
              <a:cs typeface="Arial" panose="020B0604020202020204" pitchFamily="34" charset="0"/>
            </a:endParaRPr>
          </a:p>
        </p:txBody>
      </p:sp>
      <p:sp>
        <p:nvSpPr>
          <p:cNvPr id="17" name="TextBox 16"/>
          <p:cNvSpPr txBox="1"/>
          <p:nvPr/>
        </p:nvSpPr>
        <p:spPr>
          <a:xfrm>
            <a:off x="197997" y="231653"/>
            <a:ext cx="3087705" cy="461665"/>
          </a:xfrm>
          <a:prstGeom prst="rect">
            <a:avLst/>
          </a:prstGeom>
          <a:noFill/>
        </p:spPr>
        <p:txBody>
          <a:bodyPr wrap="none" rtlCol="0">
            <a:spAutoFit/>
          </a:bodyPr>
          <a:lstStyle/>
          <a:p>
            <a:r>
              <a:rPr lang="en-US" sz="2400" b="1" dirty="0" smtClean="0"/>
              <a:t>Not quite finished…</a:t>
            </a:r>
            <a:endParaRPr lang="en-US" sz="2400" b="1" dirty="0"/>
          </a:p>
        </p:txBody>
      </p:sp>
      <p:cxnSp>
        <p:nvCxnSpPr>
          <p:cNvPr id="21" name="Straight Arrow Connector 20"/>
          <p:cNvCxnSpPr/>
          <p:nvPr/>
        </p:nvCxnSpPr>
        <p:spPr>
          <a:xfrm flipV="1">
            <a:off x="1524000" y="2647952"/>
            <a:ext cx="3276600" cy="1219198"/>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845395" y="1128495"/>
            <a:ext cx="1314144" cy="54849"/>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447800" y="3600450"/>
            <a:ext cx="3352800" cy="647700"/>
          </a:xfrm>
          <a:prstGeom prst="straightConnector1">
            <a:avLst/>
          </a:prstGeom>
          <a:ln w="1905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948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050" name="Picture 2" descr="http://www.digitalpreservation.gov/ndsa/working_groups/images/levels_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797"/>
            <a:ext cx="5172406" cy="5116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DSA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9822"/>
            <a:ext cx="1486793" cy="338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10200" y="4857750"/>
            <a:ext cx="3640587" cy="230832"/>
          </a:xfrm>
          <a:prstGeom prst="rect">
            <a:avLst/>
          </a:prstGeom>
          <a:solidFill>
            <a:schemeClr val="tx2"/>
          </a:solidFill>
          <a:ln>
            <a:solidFill>
              <a:schemeClr val="accent1"/>
            </a:solidFill>
          </a:ln>
        </p:spPr>
        <p:txBody>
          <a:bodyPr wrap="square">
            <a:spAutoFit/>
          </a:bodyPr>
          <a:lstStyle/>
          <a:p>
            <a:r>
              <a:rPr lang="en-US" sz="900" b="1" dirty="0"/>
              <a:t>http://www.digitalpreservation.gov/ndsa/activities/levels.html</a:t>
            </a: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35" y="1809750"/>
            <a:ext cx="8886065" cy="2184180"/>
          </a:xfrm>
          <a:prstGeom prst="rect">
            <a:avLst/>
          </a:prstGeom>
        </p:spPr>
      </p:pic>
      <p:sp>
        <p:nvSpPr>
          <p:cNvPr id="6" name="Oval 5"/>
          <p:cNvSpPr/>
          <p:nvPr/>
        </p:nvSpPr>
        <p:spPr>
          <a:xfrm>
            <a:off x="7391400" y="2457450"/>
            <a:ext cx="1741653" cy="148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9000" y="3221746"/>
            <a:ext cx="1371600" cy="7978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56441" y="895350"/>
            <a:ext cx="6843934" cy="646331"/>
          </a:xfrm>
          <a:prstGeom prst="rect">
            <a:avLst/>
          </a:prstGeom>
        </p:spPr>
        <p:txBody>
          <a:bodyPr wrap="square">
            <a:spAutoFit/>
          </a:bodyPr>
          <a:lstStyle/>
          <a:p>
            <a:pPr algn="ctr"/>
            <a:r>
              <a:rPr lang="en-US" sz="1800" dirty="0"/>
              <a:t>And finally…update your Inventory to reflect the location of the Access Copy. Note addition of XML file after processing.</a:t>
            </a:r>
          </a:p>
        </p:txBody>
      </p:sp>
      <p:sp>
        <p:nvSpPr>
          <p:cNvPr id="9" name="TextBox 8"/>
          <p:cNvSpPr txBox="1"/>
          <p:nvPr/>
        </p:nvSpPr>
        <p:spPr>
          <a:xfrm>
            <a:off x="197997" y="282401"/>
            <a:ext cx="3087705" cy="461665"/>
          </a:xfrm>
          <a:prstGeom prst="rect">
            <a:avLst/>
          </a:prstGeom>
          <a:noFill/>
        </p:spPr>
        <p:txBody>
          <a:bodyPr wrap="none" rtlCol="0">
            <a:spAutoFit/>
          </a:bodyPr>
          <a:lstStyle/>
          <a:p>
            <a:r>
              <a:rPr lang="en-US" sz="2400" b="1" dirty="0" smtClean="0"/>
              <a:t>Not quite finished…</a:t>
            </a:r>
            <a:endParaRPr lang="en-US" sz="2400" b="1" dirty="0"/>
          </a:p>
        </p:txBody>
      </p:sp>
    </p:spTree>
    <p:extLst>
      <p:ext uri="{BB962C8B-B14F-4D97-AF65-F5344CB8AC3E}">
        <p14:creationId xmlns:p14="http://schemas.microsoft.com/office/powerpoint/2010/main" val="42786431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1752600" y="418950"/>
            <a:ext cx="5562600" cy="857400"/>
          </a:xfrm>
          <a:prstGeom prst="rect">
            <a:avLst/>
          </a:prstGeom>
        </p:spPr>
        <p:txBody>
          <a:bodyPr lIns="91425" tIns="91425" rIns="91425" bIns="91425" anchor="b" anchorCtr="0">
            <a:noAutofit/>
          </a:bodyPr>
          <a:lstStyle/>
          <a:p>
            <a:pPr>
              <a:buNone/>
            </a:pPr>
            <a:r>
              <a:rPr lang="en" dirty="0" smtClean="0"/>
              <a:t>CONGRATULATIONS!</a:t>
            </a:r>
            <a:endParaRPr lang="en" dirty="0"/>
          </a:p>
        </p:txBody>
      </p:sp>
      <p:sp>
        <p:nvSpPr>
          <p:cNvPr id="304" name="Shape 304"/>
          <p:cNvSpPr txBox="1">
            <a:spLocks noGrp="1"/>
          </p:cNvSpPr>
          <p:nvPr>
            <p:ph type="body" idx="1"/>
          </p:nvPr>
        </p:nvSpPr>
        <p:spPr>
          <a:xfrm>
            <a:off x="228600" y="1733550"/>
            <a:ext cx="8686800" cy="1066798"/>
          </a:xfrm>
          <a:prstGeom prst="rect">
            <a:avLst/>
          </a:prstGeom>
        </p:spPr>
        <p:txBody>
          <a:bodyPr lIns="91425" tIns="91425" rIns="91425" bIns="91425" anchor="t" anchorCtr="0">
            <a:noAutofit/>
          </a:bodyPr>
          <a:lstStyle/>
          <a:p>
            <a:pPr algn="ctr"/>
            <a:r>
              <a:rPr lang="en-US" sz="2800" b="1" dirty="0" smtClean="0"/>
              <a:t>We call this “Digital Preservation in Your Office”</a:t>
            </a:r>
            <a:endParaRPr sz="2800" b="1" dirty="0"/>
          </a:p>
        </p:txBody>
      </p:sp>
      <p:sp>
        <p:nvSpPr>
          <p:cNvPr id="4" name="Shape 304"/>
          <p:cNvSpPr txBox="1">
            <a:spLocks/>
          </p:cNvSpPr>
          <p:nvPr/>
        </p:nvSpPr>
        <p:spPr>
          <a:xfrm>
            <a:off x="228600" y="3105152"/>
            <a:ext cx="8686800" cy="1066798"/>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L="742950" marR="0" indent="4572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9144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L="1600200" marR="0" indent="13716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algn="ctr"/>
            <a:r>
              <a:rPr lang="en-US" sz="2800" b="1" dirty="0" smtClean="0"/>
              <a:t>There are things that need to happen </a:t>
            </a:r>
            <a:r>
              <a:rPr lang="en-US" sz="2800" b="1" i="1" dirty="0" smtClean="0"/>
              <a:t>outside</a:t>
            </a:r>
            <a:r>
              <a:rPr lang="en-US" sz="2800" b="1" dirty="0" smtClean="0"/>
              <a:t> of your office as well….</a:t>
            </a:r>
            <a:endParaRPr lang="en-US" sz="2800" b="1" dirty="0"/>
          </a:p>
        </p:txBody>
      </p:sp>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52400" y="-171450"/>
            <a:ext cx="8229600" cy="857400"/>
          </a:xfrm>
          <a:prstGeom prst="rect">
            <a:avLst/>
          </a:prstGeom>
        </p:spPr>
        <p:txBody>
          <a:bodyPr lIns="91425" tIns="91425" rIns="91425" bIns="91425" anchor="b" anchorCtr="0">
            <a:noAutofit/>
          </a:bodyPr>
          <a:lstStyle/>
          <a:p>
            <a:pPr>
              <a:buNone/>
            </a:pPr>
            <a:r>
              <a:rPr lang="en" sz="3200" dirty="0"/>
              <a:t>Outside </a:t>
            </a:r>
            <a:r>
              <a:rPr lang="en" sz="3200" dirty="0" smtClean="0"/>
              <a:t>Your </a:t>
            </a:r>
            <a:r>
              <a:rPr lang="en" sz="3200" dirty="0"/>
              <a:t>O</a:t>
            </a:r>
            <a:r>
              <a:rPr lang="en" sz="3200" dirty="0" smtClean="0"/>
              <a:t>ffice</a:t>
            </a:r>
            <a:endParaRPr lang="en" sz="3200" dirty="0"/>
          </a:p>
        </p:txBody>
      </p:sp>
      <p:sp>
        <p:nvSpPr>
          <p:cNvPr id="2" name="TextBox 1"/>
          <p:cNvSpPr txBox="1"/>
          <p:nvPr/>
        </p:nvSpPr>
        <p:spPr>
          <a:xfrm>
            <a:off x="228600" y="753636"/>
            <a:ext cx="4648200" cy="4093428"/>
          </a:xfrm>
          <a:prstGeom prst="rect">
            <a:avLst/>
          </a:prstGeom>
          <a:noFill/>
        </p:spPr>
        <p:txBody>
          <a:bodyPr wrap="square" rtlCol="0">
            <a:spAutoFit/>
          </a:bodyPr>
          <a:lstStyle/>
          <a:p>
            <a:r>
              <a:rPr lang="en-US" sz="2000" dirty="0" smtClean="0"/>
              <a:t>Digital Preservation is not sustainable by just using a tool or selecting a service. Sustainability takes funding and people. </a:t>
            </a:r>
            <a:br>
              <a:rPr lang="en-US" sz="2000" dirty="0" smtClean="0"/>
            </a:br>
            <a:endParaRPr lang="en-US" sz="2000" dirty="0" smtClean="0"/>
          </a:p>
          <a:p>
            <a:r>
              <a:rPr lang="en-US" sz="2000" dirty="0" smtClean="0"/>
              <a:t>You cannot do this alone. </a:t>
            </a:r>
            <a:r>
              <a:rPr lang="en-US" sz="2000" b="1" dirty="0" smtClean="0"/>
              <a:t>You will need to talk to other people</a:t>
            </a:r>
            <a:r>
              <a:rPr lang="en-US" sz="2000" dirty="0" smtClean="0"/>
              <a:t>… because you are not the only boss </a:t>
            </a:r>
            <a:r>
              <a:rPr lang="en-US" sz="2000" dirty="0"/>
              <a:t>o</a:t>
            </a:r>
            <a:r>
              <a:rPr lang="en-US" sz="2000" dirty="0" smtClean="0"/>
              <a:t>f this.</a:t>
            </a:r>
            <a:br>
              <a:rPr lang="en-US" sz="2000" dirty="0" smtClean="0"/>
            </a:br>
            <a:endParaRPr lang="en-US" sz="2000" dirty="0" smtClean="0"/>
          </a:p>
          <a:p>
            <a:r>
              <a:rPr lang="en-US" sz="2000" dirty="0" smtClean="0"/>
              <a:t>Successful Digital Preservation programs take a team of people at multiple administrative levels.</a:t>
            </a:r>
            <a:endParaRPr lang="en-US" sz="2000" dirty="0"/>
          </a:p>
        </p:txBody>
      </p:sp>
      <p:pic>
        <p:nvPicPr>
          <p:cNvPr id="1026" name="Picture 2" descr="technology, organization, and resources are the three legs of digital preser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353" y="1287036"/>
            <a:ext cx="3536602" cy="250391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462155" y="3636571"/>
            <a:ext cx="3429000" cy="992579"/>
          </a:xfrm>
          <a:prstGeom prst="rect">
            <a:avLst/>
          </a:prstGeom>
        </p:spPr>
        <p:txBody>
          <a:bodyPr wrap="square">
            <a:spAutoFit/>
          </a:bodyPr>
          <a:lstStyle/>
          <a:p>
            <a:pPr algn="r"/>
            <a:r>
              <a:rPr lang="en-US" sz="1200" dirty="0" smtClean="0"/>
              <a:t/>
            </a:r>
            <a:br>
              <a:rPr lang="en-US" sz="1200" dirty="0" smtClean="0"/>
            </a:br>
            <a:r>
              <a:rPr lang="en-US" sz="1200" dirty="0" smtClean="0"/>
              <a:t>Anne </a:t>
            </a:r>
            <a:r>
              <a:rPr lang="en-US" sz="1200" dirty="0"/>
              <a:t>R. </a:t>
            </a:r>
            <a:r>
              <a:rPr lang="en-US" sz="1200" dirty="0" smtClean="0"/>
              <a:t>Kenney</a:t>
            </a:r>
          </a:p>
          <a:p>
            <a:pPr algn="r"/>
            <a:r>
              <a:rPr lang="en-US" sz="1200" dirty="0" smtClean="0"/>
              <a:t>Nancy McGovern </a:t>
            </a:r>
          </a:p>
          <a:p>
            <a:pPr algn="r"/>
            <a:r>
              <a:rPr lang="en-US" sz="1200" i="1" dirty="0" smtClean="0">
                <a:solidFill>
                  <a:schemeClr val="tx1"/>
                </a:solidFill>
              </a:rPr>
              <a:t>Digital </a:t>
            </a:r>
            <a:r>
              <a:rPr lang="en-US" sz="1200" i="1" dirty="0">
                <a:solidFill>
                  <a:schemeClr val="tx1"/>
                </a:solidFill>
              </a:rPr>
              <a:t>Preservation Management </a:t>
            </a:r>
            <a:r>
              <a:rPr lang="en-US" sz="1200" i="1" dirty="0" smtClean="0">
                <a:solidFill>
                  <a:schemeClr val="tx1"/>
                </a:solidFill>
              </a:rPr>
              <a:t>Workshop</a:t>
            </a:r>
          </a:p>
          <a:p>
            <a:pPr algn="r"/>
            <a:r>
              <a:rPr lang="en-US" sz="1000" dirty="0">
                <a:solidFill>
                  <a:schemeClr val="tx1"/>
                </a:solidFill>
                <a:hlinkClick r:id="rId4"/>
              </a:rPr>
              <a:t>http://www.dpworkshop.org/</a:t>
            </a:r>
            <a:endParaRPr lang="en-US" sz="1000" dirty="0">
              <a:solidFill>
                <a:schemeClr val="tx1"/>
              </a:solidFill>
            </a:endParaRPr>
          </a:p>
        </p:txBody>
      </p:sp>
      <p:sp>
        <p:nvSpPr>
          <p:cNvPr id="4" name="Rectangle 3"/>
          <p:cNvSpPr/>
          <p:nvPr/>
        </p:nvSpPr>
        <p:spPr>
          <a:xfrm>
            <a:off x="5181600" y="895350"/>
            <a:ext cx="3861955" cy="307777"/>
          </a:xfrm>
          <a:prstGeom prst="rect">
            <a:avLst/>
          </a:prstGeom>
        </p:spPr>
        <p:txBody>
          <a:bodyPr wrap="none">
            <a:spAutoFit/>
          </a:bodyPr>
          <a:lstStyle/>
          <a:p>
            <a:r>
              <a:rPr lang="en-US" b="1" dirty="0"/>
              <a:t>Three-Legged Stool of Digital Preservation </a:t>
            </a:r>
            <a:endParaRPr lang="en-US" dirty="0"/>
          </a:p>
        </p:txBody>
      </p:sp>
      <p:cxnSp>
        <p:nvCxnSpPr>
          <p:cNvPr id="6" name="Straight Connector 5"/>
          <p:cNvCxnSpPr/>
          <p:nvPr/>
        </p:nvCxnSpPr>
        <p:spPr>
          <a:xfrm>
            <a:off x="4876800" y="816173"/>
            <a:ext cx="0" cy="3889177"/>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981200" y="-19050"/>
            <a:ext cx="5181600" cy="857400"/>
          </a:xfrm>
          <a:prstGeom prst="rect">
            <a:avLst/>
          </a:prstGeom>
        </p:spPr>
        <p:txBody>
          <a:bodyPr lIns="91425" tIns="91425" rIns="91425" bIns="91425" anchor="b" anchorCtr="0">
            <a:noAutofit/>
          </a:bodyPr>
          <a:lstStyle/>
          <a:p>
            <a:pPr>
              <a:buNone/>
            </a:pPr>
            <a:r>
              <a:rPr lang="en" dirty="0"/>
              <a:t>Assemble Your Team!</a:t>
            </a:r>
          </a:p>
        </p:txBody>
      </p:sp>
      <p:sp>
        <p:nvSpPr>
          <p:cNvPr id="316" name="Shape 316"/>
          <p:cNvSpPr txBox="1">
            <a:spLocks noGrp="1"/>
          </p:cNvSpPr>
          <p:nvPr>
            <p:ph type="body" idx="1"/>
          </p:nvPr>
        </p:nvSpPr>
        <p:spPr>
          <a:xfrm>
            <a:off x="457200" y="1200152"/>
            <a:ext cx="8229600" cy="3725699"/>
          </a:xfrm>
          <a:prstGeom prst="rect">
            <a:avLst/>
          </a:prstGeom>
        </p:spPr>
        <p:txBody>
          <a:bodyPr lIns="91425" tIns="91425" rIns="91425" bIns="91425" anchor="t" anchorCtr="0">
            <a:noAutofit/>
          </a:bodyPr>
          <a:lstStyle/>
          <a:p>
            <a:pPr lvl="0" rtl="0">
              <a:buNone/>
            </a:pPr>
            <a:r>
              <a:rPr lang="en" sz="1800" dirty="0"/>
              <a:t>
</a:t>
            </a:r>
          </a:p>
          <a:p>
            <a:endParaRPr dirty="0"/>
          </a:p>
          <a:p>
            <a:endParaRPr dirty="0"/>
          </a:p>
          <a:p>
            <a:endParaRPr dirty="0"/>
          </a:p>
          <a:p>
            <a:endParaRPr dirty="0"/>
          </a:p>
          <a:p>
            <a:endParaRPr dirty="0"/>
          </a:p>
          <a:p>
            <a:endParaRPr dirty="0"/>
          </a:p>
        </p:txBody>
      </p:sp>
      <p:pic>
        <p:nvPicPr>
          <p:cNvPr id="317" name="Shape 317"/>
          <p:cNvPicPr preferRelativeResize="0"/>
          <p:nvPr/>
        </p:nvPicPr>
        <p:blipFill>
          <a:blip r:embed="rId3"/>
          <a:stretch>
            <a:fillRect/>
          </a:stretch>
        </p:blipFill>
        <p:spPr>
          <a:xfrm>
            <a:off x="1524000" y="895350"/>
            <a:ext cx="5864225" cy="3612499"/>
          </a:xfrm>
          <a:prstGeom prst="rect">
            <a:avLst/>
          </a:prstGeom>
          <a:noFill/>
          <a:ln>
            <a:solidFill>
              <a:schemeClr val="accent1"/>
            </a:solidFill>
          </a:ln>
        </p:spPr>
      </p:pic>
      <p:sp>
        <p:nvSpPr>
          <p:cNvPr id="5" name="Rectangle 4"/>
          <p:cNvSpPr/>
          <p:nvPr/>
        </p:nvSpPr>
        <p:spPr>
          <a:xfrm>
            <a:off x="1447800" y="4476750"/>
            <a:ext cx="4572000" cy="276999"/>
          </a:xfrm>
          <a:prstGeom prst="rect">
            <a:avLst/>
          </a:prstGeom>
        </p:spPr>
        <p:txBody>
          <a:bodyPr>
            <a:spAutoFit/>
          </a:bodyPr>
          <a:lstStyle/>
          <a:p>
            <a:pPr lvl="0"/>
            <a:r>
              <a:rPr lang="en" sz="1200" dirty="0"/>
              <a:t>Image: </a:t>
            </a:r>
            <a:r>
              <a:rPr lang="en" sz="1200" dirty="0" smtClean="0"/>
              <a:t>Flickr </a:t>
            </a:r>
            <a:r>
              <a:rPr lang="en" sz="1200" dirty="0"/>
              <a:t>Commons</a:t>
            </a:r>
          </a:p>
        </p:txBody>
      </p:sp>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152400" y="342750"/>
            <a:ext cx="8229600" cy="857400"/>
          </a:xfrm>
          <a:prstGeom prst="rect">
            <a:avLst/>
          </a:prstGeom>
        </p:spPr>
        <p:txBody>
          <a:bodyPr lIns="91425" tIns="91425" rIns="91425" bIns="91425" anchor="b" anchorCtr="0">
            <a:noAutofit/>
          </a:bodyPr>
          <a:lstStyle/>
          <a:p>
            <a:pPr lvl="0" rtl="0">
              <a:buNone/>
            </a:pPr>
            <a:r>
              <a:rPr lang="en" sz="3200" dirty="0"/>
              <a:t>Outside Y</a:t>
            </a:r>
            <a:r>
              <a:rPr lang="en" sz="3200" dirty="0" smtClean="0"/>
              <a:t>our </a:t>
            </a:r>
            <a:r>
              <a:rPr lang="en" sz="3200" dirty="0"/>
              <a:t>O</a:t>
            </a:r>
            <a:r>
              <a:rPr lang="en" sz="3200" dirty="0" smtClean="0"/>
              <a:t>ffice</a:t>
            </a:r>
            <a:br>
              <a:rPr lang="en" sz="3200" dirty="0" smtClean="0"/>
            </a:br>
            <a:r>
              <a:rPr lang="en" sz="2800" i="1" dirty="0" smtClean="0"/>
              <a:t>Group Activity: 3-3-3 </a:t>
            </a:r>
            <a:r>
              <a:rPr lang="en" sz="2800" i="1" dirty="0"/>
              <a:t>Action Plan</a:t>
            </a:r>
            <a:endParaRPr lang="en" sz="3200" i="1" dirty="0"/>
          </a:p>
        </p:txBody>
      </p:sp>
      <p:sp>
        <p:nvSpPr>
          <p:cNvPr id="2" name="TextBox 1"/>
          <p:cNvSpPr txBox="1"/>
          <p:nvPr/>
        </p:nvSpPr>
        <p:spPr>
          <a:xfrm>
            <a:off x="304800" y="2145090"/>
            <a:ext cx="8610600" cy="1569660"/>
          </a:xfrm>
          <a:prstGeom prst="rect">
            <a:avLst/>
          </a:prstGeom>
          <a:noFill/>
        </p:spPr>
        <p:txBody>
          <a:bodyPr wrap="square" rtlCol="0">
            <a:spAutoFit/>
          </a:bodyPr>
          <a:lstStyle/>
          <a:p>
            <a:r>
              <a:rPr lang="en-US" sz="2400" dirty="0" smtClean="0"/>
              <a:t>Create a list of all roles in an organization that should play a part in some aspect of digital preservation</a:t>
            </a:r>
            <a:br>
              <a:rPr lang="en-US" sz="2400" dirty="0" smtClean="0"/>
            </a:br>
            <a:r>
              <a:rPr lang="en-US" sz="2400" dirty="0" smtClean="0"/>
              <a:t/>
            </a:r>
            <a:br>
              <a:rPr lang="en-US" sz="2400" dirty="0" smtClean="0"/>
            </a:br>
            <a:endParaRPr lang="en-US" sz="2400" dirty="0"/>
          </a:p>
        </p:txBody>
      </p:sp>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76200" y="-323850"/>
            <a:ext cx="8229600" cy="857400"/>
          </a:xfrm>
          <a:prstGeom prst="rect">
            <a:avLst/>
          </a:prstGeom>
        </p:spPr>
        <p:txBody>
          <a:bodyPr lIns="91425" tIns="91425" rIns="91425" bIns="91425" anchor="b" anchorCtr="0">
            <a:noAutofit/>
          </a:bodyPr>
          <a:lstStyle/>
          <a:p>
            <a:pPr>
              <a:buNone/>
            </a:pPr>
            <a:r>
              <a:rPr lang="en" sz="2400" dirty="0"/>
              <a:t>3-3-3 Action Plan: Build Your Team</a:t>
            </a:r>
          </a:p>
        </p:txBody>
      </p:sp>
      <p:sp>
        <p:nvSpPr>
          <p:cNvPr id="2" name="TextBox 1"/>
          <p:cNvSpPr txBox="1"/>
          <p:nvPr/>
        </p:nvSpPr>
        <p:spPr>
          <a:xfrm>
            <a:off x="457200" y="433685"/>
            <a:ext cx="4584909" cy="400110"/>
          </a:xfrm>
          <a:prstGeom prst="rect">
            <a:avLst/>
          </a:prstGeom>
          <a:noFill/>
        </p:spPr>
        <p:txBody>
          <a:bodyPr wrap="none" rtlCol="0">
            <a:spAutoFit/>
          </a:bodyPr>
          <a:lstStyle/>
          <a:p>
            <a:r>
              <a:rPr lang="en-US" sz="2000" dirty="0" smtClean="0"/>
              <a:t>Now let’s move from roles to people….</a:t>
            </a:r>
            <a:endParaRPr lang="en-US" sz="2000" dirty="0"/>
          </a:p>
        </p:txBody>
      </p:sp>
      <p:sp>
        <p:nvSpPr>
          <p:cNvPr id="3" name="TextBox 2"/>
          <p:cNvSpPr txBox="1"/>
          <p:nvPr/>
        </p:nvSpPr>
        <p:spPr>
          <a:xfrm>
            <a:off x="838200" y="873026"/>
            <a:ext cx="7696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 your 3-3-3 Action Plan handout, list 3 individuals at your institution in these roles that you already have a working relationship with.</a:t>
            </a:r>
            <a:br>
              <a:rPr lang="en-US" dirty="0" smtClean="0"/>
            </a:br>
            <a:endParaRPr lang="en-US" dirty="0" smtClean="0"/>
          </a:p>
          <a:p>
            <a:pPr marL="285750" indent="-285750">
              <a:buFont typeface="Arial" panose="020B0604020202020204" pitchFamily="34" charset="0"/>
              <a:buChar char="•"/>
            </a:pPr>
            <a:r>
              <a:rPr lang="en-US" dirty="0" smtClean="0"/>
              <a:t>Which of these folks are you willing to contact in the next 2 weeks?</a:t>
            </a:r>
            <a:br>
              <a:rPr lang="en-US" dirty="0" smtClean="0"/>
            </a:br>
            <a:r>
              <a:rPr lang="en-US" dirty="0" smtClean="0"/>
              <a:t>	…in the following month?</a:t>
            </a:r>
            <a:br>
              <a:rPr lang="en-US" dirty="0" smtClean="0"/>
            </a:br>
            <a:r>
              <a:rPr lang="en-US" dirty="0" smtClean="0"/>
              <a:t>	…in the following 3 months?</a:t>
            </a:r>
            <a:br>
              <a:rPr lang="en-US" dirty="0" smtClean="0"/>
            </a:br>
            <a:endParaRPr lang="en-US" dirty="0" smtClean="0"/>
          </a:p>
          <a:p>
            <a:pPr marL="285750" indent="-285750">
              <a:buFont typeface="Arial" panose="020B0604020202020204" pitchFamily="34" charset="0"/>
              <a:buChar char="•"/>
            </a:pPr>
            <a:r>
              <a:rPr lang="en-US" dirty="0" smtClean="0"/>
              <a:t>After bringing these colleagues on board, what are 3 concrete, small steps that you can take together to move your burgeoning DP program forward?</a:t>
            </a:r>
            <a:endParaRPr lang="en-US" dirty="0"/>
          </a:p>
        </p:txBody>
      </p:sp>
      <p:sp>
        <p:nvSpPr>
          <p:cNvPr id="11" name="Rectangle 10"/>
          <p:cNvSpPr/>
          <p:nvPr/>
        </p:nvSpPr>
        <p:spPr>
          <a:xfrm>
            <a:off x="914400" y="3257550"/>
            <a:ext cx="7367272" cy="1600438"/>
          </a:xfrm>
          <a:prstGeom prst="rect">
            <a:avLst/>
          </a:prstGeom>
          <a:noFill/>
          <a:ln>
            <a:solidFill>
              <a:schemeClr val="tx1"/>
            </a:solidFill>
          </a:ln>
        </p:spPr>
        <p:txBody>
          <a:bodyPr wrap="square">
            <a:spAutoFit/>
          </a:bodyPr>
          <a:lstStyle/>
          <a:p>
            <a:pPr algn="ctr"/>
            <a:r>
              <a:rPr lang="en-US" b="1" dirty="0" smtClean="0"/>
              <a:t>~Conversations/Meetings  </a:t>
            </a:r>
            <a:r>
              <a:rPr lang="en-US" b="1" dirty="0"/>
              <a:t> </a:t>
            </a:r>
            <a:r>
              <a:rPr lang="en-US" b="1" dirty="0" smtClean="0"/>
              <a:t>   ~Inventory </a:t>
            </a:r>
            <a:r>
              <a:rPr lang="en-US" b="1" dirty="0"/>
              <a:t>what you already have</a:t>
            </a:r>
          </a:p>
          <a:p>
            <a:pPr algn="ctr"/>
            <a:r>
              <a:rPr lang="en-US" b="1" dirty="0" smtClean="0">
                <a:solidFill>
                  <a:schemeClr val="bg2">
                    <a:lumMod val="75000"/>
                  </a:schemeClr>
                </a:solidFill>
              </a:rPr>
              <a:t>~Enhance the metadata of the records you already have</a:t>
            </a:r>
          </a:p>
          <a:p>
            <a:pPr algn="ctr"/>
            <a:r>
              <a:rPr lang="en-US" b="1" dirty="0" smtClean="0"/>
              <a:t>~Look at how current policies address digital materials (ex. collection development)</a:t>
            </a:r>
          </a:p>
          <a:p>
            <a:pPr algn="ctr"/>
            <a:r>
              <a:rPr lang="en-US" b="1" dirty="0" smtClean="0">
                <a:solidFill>
                  <a:schemeClr val="bg2">
                    <a:lumMod val="75000"/>
                  </a:schemeClr>
                </a:solidFill>
              </a:rPr>
              <a:t>~Tool investigation: Dig a little deeper on tools that piqued your interest today</a:t>
            </a:r>
          </a:p>
          <a:p>
            <a:pPr algn="ctr"/>
            <a:r>
              <a:rPr lang="en-US" b="1" dirty="0" smtClean="0"/>
              <a:t>~Look at other institutions’ DP policies with an eye to crafting your own</a:t>
            </a:r>
          </a:p>
          <a:p>
            <a:pPr algn="ctr"/>
            <a:r>
              <a:rPr lang="en-US" b="1" dirty="0" smtClean="0">
                <a:solidFill>
                  <a:schemeClr val="bg2">
                    <a:lumMod val="75000"/>
                  </a:schemeClr>
                </a:solidFill>
              </a:rPr>
              <a:t>~Engage in some outreach/education activities…host a Brown Bag!</a:t>
            </a:r>
          </a:p>
          <a:p>
            <a:pPr algn="ctr"/>
            <a:r>
              <a:rPr lang="en-US" b="1" dirty="0" smtClean="0"/>
              <a:t>~Download </a:t>
            </a:r>
            <a:r>
              <a:rPr lang="en-US" b="1" dirty="0"/>
              <a:t>DDA and play with it some more!  </a:t>
            </a:r>
            <a:r>
              <a:rPr lang="en-US" b="1" dirty="0" smtClean="0"/>
              <a:t>   ~Read </a:t>
            </a:r>
            <a:r>
              <a:rPr lang="en-US" b="1" dirty="0"/>
              <a:t>the POWRR white </a:t>
            </a:r>
            <a:r>
              <a:rPr lang="en-US" b="1" dirty="0" smtClean="0"/>
              <a:t>paper</a:t>
            </a:r>
          </a:p>
        </p:txBody>
      </p:sp>
    </p:spTree>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152400" y="-114450"/>
            <a:ext cx="8229600" cy="857400"/>
          </a:xfrm>
          <a:prstGeom prst="rect">
            <a:avLst/>
          </a:prstGeom>
        </p:spPr>
        <p:txBody>
          <a:bodyPr lIns="91425" tIns="91425" rIns="91425" bIns="91425" anchor="b" anchorCtr="0">
            <a:noAutofit/>
          </a:bodyPr>
          <a:lstStyle/>
          <a:p>
            <a:pPr>
              <a:buNone/>
            </a:pPr>
            <a:r>
              <a:rPr lang="en" sz="3200" dirty="0"/>
              <a:t>Now </a:t>
            </a:r>
            <a:r>
              <a:rPr lang="en" sz="3200" dirty="0" smtClean="0"/>
              <a:t>Let’s </a:t>
            </a:r>
            <a:r>
              <a:rPr lang="en" sz="3200" dirty="0"/>
              <a:t>A</a:t>
            </a:r>
            <a:r>
              <a:rPr lang="en" sz="3200" dirty="0" smtClean="0"/>
              <a:t>ssess</a:t>
            </a:r>
            <a:r>
              <a:rPr lang="en" sz="3200" dirty="0"/>
              <a:t>...</a:t>
            </a:r>
          </a:p>
        </p:txBody>
      </p:sp>
      <p:sp>
        <p:nvSpPr>
          <p:cNvPr id="2" name="TextBox 1"/>
          <p:cNvSpPr txBox="1"/>
          <p:nvPr/>
        </p:nvSpPr>
        <p:spPr>
          <a:xfrm>
            <a:off x="685800" y="971550"/>
            <a:ext cx="7462299" cy="461665"/>
          </a:xfrm>
          <a:prstGeom prst="rect">
            <a:avLst/>
          </a:prstGeom>
          <a:noFill/>
        </p:spPr>
        <p:txBody>
          <a:bodyPr wrap="none" rtlCol="0">
            <a:spAutoFit/>
          </a:bodyPr>
          <a:lstStyle/>
          <a:p>
            <a:r>
              <a:rPr lang="en-US" sz="2400" b="1" dirty="0" smtClean="0"/>
              <a:t>How will you know if your 3 activities succeeded?</a:t>
            </a:r>
            <a:endParaRPr lang="en-US" sz="2400" b="1" dirty="0"/>
          </a:p>
        </p:txBody>
      </p:sp>
      <p:sp>
        <p:nvSpPr>
          <p:cNvPr id="3" name="TextBox 2"/>
          <p:cNvSpPr txBox="1"/>
          <p:nvPr/>
        </p:nvSpPr>
        <p:spPr>
          <a:xfrm>
            <a:off x="1828800" y="1581150"/>
            <a:ext cx="4673074" cy="280532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000" dirty="0" smtClean="0"/>
              <a:t>Added people to team?</a:t>
            </a:r>
          </a:p>
          <a:p>
            <a:pPr marL="285750" indent="-285750">
              <a:lnSpc>
                <a:spcPct val="150000"/>
              </a:lnSpc>
              <a:buFont typeface="Arial" panose="020B0604020202020204" pitchFamily="34" charset="0"/>
              <a:buChar char="•"/>
            </a:pPr>
            <a:r>
              <a:rPr lang="en-US" sz="2000" dirty="0" smtClean="0"/>
              <a:t>Number of people newly educated?</a:t>
            </a:r>
          </a:p>
          <a:p>
            <a:pPr marL="285750" indent="-285750">
              <a:lnSpc>
                <a:spcPct val="150000"/>
              </a:lnSpc>
              <a:buFont typeface="Arial" panose="020B0604020202020204" pitchFamily="34" charset="0"/>
              <a:buChar char="•"/>
            </a:pPr>
            <a:r>
              <a:rPr lang="en-US" sz="2000" dirty="0" smtClean="0"/>
              <a:t>Number of items added to inventory?</a:t>
            </a:r>
          </a:p>
          <a:p>
            <a:pPr marL="285750" indent="-285750">
              <a:lnSpc>
                <a:spcPct val="150000"/>
              </a:lnSpc>
              <a:buFont typeface="Arial" panose="020B0604020202020204" pitchFamily="34" charset="0"/>
              <a:buChar char="•"/>
            </a:pPr>
            <a:r>
              <a:rPr lang="en-US" sz="2000" dirty="0" smtClean="0"/>
              <a:t>Number of tools investigated?</a:t>
            </a:r>
          </a:p>
          <a:p>
            <a:pPr marL="285750" indent="-285750">
              <a:lnSpc>
                <a:spcPct val="150000"/>
              </a:lnSpc>
              <a:buFont typeface="Arial" panose="020B0604020202020204" pitchFamily="34" charset="0"/>
              <a:buChar char="•"/>
            </a:pPr>
            <a:r>
              <a:rPr lang="en-US" sz="2000" dirty="0" smtClean="0"/>
              <a:t>Number of DP policies looked at?</a:t>
            </a:r>
          </a:p>
          <a:p>
            <a:pPr marL="285750" indent="-285750">
              <a:lnSpc>
                <a:spcPct val="150000"/>
              </a:lnSpc>
              <a:buFont typeface="Arial" panose="020B0604020202020204" pitchFamily="34" charset="0"/>
              <a:buChar char="•"/>
            </a:pPr>
            <a:r>
              <a:rPr lang="en-US" sz="2000" dirty="0" smtClean="0"/>
              <a:t>Revised standing policies?</a:t>
            </a:r>
            <a:endParaRPr lang="en-US" sz="2000" dirty="0"/>
          </a:p>
        </p:txBody>
      </p:sp>
    </p:spTree>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743200" y="590550"/>
            <a:ext cx="3352800" cy="857400"/>
          </a:xfrm>
          <a:prstGeom prst="rect">
            <a:avLst/>
          </a:prstGeom>
        </p:spPr>
        <p:txBody>
          <a:bodyPr lIns="91425" tIns="91425" rIns="91425" bIns="91425" anchor="b" anchorCtr="0">
            <a:noAutofit/>
          </a:bodyPr>
          <a:lstStyle/>
          <a:p>
            <a:pPr algn="ctr">
              <a:buNone/>
            </a:pPr>
            <a:r>
              <a:rPr lang="en" sz="3200" dirty="0"/>
              <a:t>BREAK TIME</a:t>
            </a:r>
            <a:r>
              <a:rPr lang="en" sz="3200" dirty="0" smtClean="0"/>
              <a:t>!</a:t>
            </a:r>
            <a:br>
              <a:rPr lang="en" sz="3200" dirty="0" smtClean="0"/>
            </a:br>
            <a:r>
              <a:rPr lang="en" sz="2000" dirty="0" smtClean="0"/>
              <a:t>Back by 2:45, please</a:t>
            </a:r>
            <a:endParaRPr lang="en" sz="2000" dirty="0"/>
          </a:p>
        </p:txBody>
      </p:sp>
      <p:sp>
        <p:nvSpPr>
          <p:cNvPr id="136" name="Shape 136"/>
          <p:cNvSpPr txBox="1">
            <a:spLocks noGrp="1"/>
          </p:cNvSpPr>
          <p:nvPr>
            <p:ph type="body" idx="1"/>
          </p:nvPr>
        </p:nvSpPr>
        <p:spPr>
          <a:xfrm>
            <a:off x="381000" y="2724150"/>
            <a:ext cx="8610600" cy="1143000"/>
          </a:xfrm>
          <a:prstGeom prst="rect">
            <a:avLst/>
          </a:prstGeom>
        </p:spPr>
        <p:txBody>
          <a:bodyPr lIns="91425" tIns="91425" rIns="91425" bIns="91425" anchor="t" anchorCtr="0">
            <a:noAutofit/>
          </a:bodyPr>
          <a:lstStyle/>
          <a:p>
            <a:pPr>
              <a:buNone/>
            </a:pPr>
            <a:r>
              <a:rPr lang="en" dirty="0" smtClean="0"/>
              <a:t>Advocacy, Policy, and Potential Solution Models</a:t>
            </a:r>
            <a:endParaRPr lang="en" dirty="0"/>
          </a:p>
        </p:txBody>
      </p:sp>
      <p:sp>
        <p:nvSpPr>
          <p:cNvPr id="2" name="Rectangle 1"/>
          <p:cNvSpPr/>
          <p:nvPr/>
        </p:nvSpPr>
        <p:spPr>
          <a:xfrm>
            <a:off x="3352800" y="2114550"/>
            <a:ext cx="2279791" cy="553998"/>
          </a:xfrm>
          <a:prstGeom prst="rect">
            <a:avLst/>
          </a:prstGeom>
        </p:spPr>
        <p:txBody>
          <a:bodyPr wrap="none">
            <a:spAutoFit/>
          </a:bodyPr>
          <a:lstStyle/>
          <a:p>
            <a:r>
              <a:rPr lang="en" sz="3000" dirty="0" smtClean="0"/>
              <a:t>Next Steps: </a:t>
            </a:r>
            <a:endParaRPr lang="en-US" sz="3000" dirty="0"/>
          </a:p>
        </p:txBody>
      </p:sp>
    </p:spTree>
    <p:extLst>
      <p:ext uri="{BB962C8B-B14F-4D97-AF65-F5344CB8AC3E}">
        <p14:creationId xmlns:p14="http://schemas.microsoft.com/office/powerpoint/2010/main" val="729297504"/>
      </p:ext>
    </p:extLst>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04800" y="-114450"/>
            <a:ext cx="5105400" cy="857400"/>
          </a:xfrm>
          <a:prstGeom prst="rect">
            <a:avLst/>
          </a:prstGeom>
        </p:spPr>
        <p:txBody>
          <a:bodyPr lIns="91425" tIns="91425" rIns="91425" bIns="91425" anchor="b" anchorCtr="0">
            <a:noAutofit/>
          </a:bodyPr>
          <a:lstStyle/>
          <a:p>
            <a:pPr lvl="0"/>
            <a:r>
              <a:rPr lang="en" sz="3200" dirty="0"/>
              <a:t>Next Steps: Advocacy</a:t>
            </a:r>
          </a:p>
        </p:txBody>
      </p:sp>
      <p:sp>
        <p:nvSpPr>
          <p:cNvPr id="2" name="TextBox 1"/>
          <p:cNvSpPr txBox="1"/>
          <p:nvPr/>
        </p:nvSpPr>
        <p:spPr>
          <a:xfrm>
            <a:off x="533400" y="895350"/>
            <a:ext cx="7696200"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Advocacy is valuable because you’re educating people about why digital preservation is also THEIR problem.</a:t>
            </a:r>
          </a:p>
          <a:p>
            <a:r>
              <a:rPr lang="en-US" sz="1800" dirty="0"/>
              <a:t>	</a:t>
            </a:r>
            <a:r>
              <a:rPr lang="en-US" sz="1800" dirty="0" smtClean="0"/>
              <a:t>- Our one-pagers may help you frame why digital preservation is 	   important to different jobs/function.</a:t>
            </a:r>
          </a:p>
          <a:p>
            <a:r>
              <a:rPr lang="en-US" sz="1800" dirty="0"/>
              <a:t>	</a:t>
            </a:r>
            <a:r>
              <a:rPr lang="en-US" sz="1800" dirty="0" smtClean="0"/>
              <a:t>- The risks of doing nothing are a lot greater than they may think.</a:t>
            </a:r>
            <a:br>
              <a:rPr lang="en-US" sz="1800" dirty="0" smtClean="0"/>
            </a:br>
            <a:endParaRPr lang="en-US" sz="1800" dirty="0" smtClean="0"/>
          </a:p>
          <a:p>
            <a:pPr marL="285750" indent="-285750">
              <a:buFont typeface="Arial" panose="020B0604020202020204" pitchFamily="34" charset="0"/>
              <a:buChar char="•"/>
            </a:pPr>
            <a:r>
              <a:rPr lang="en-US" sz="1800" dirty="0" smtClean="0"/>
              <a:t>Good policies incorporate multiple viewpoints.</a:t>
            </a:r>
            <a:br>
              <a:rPr lang="en-US" sz="1800" dirty="0" smtClean="0"/>
            </a:br>
            <a:endParaRPr lang="en-US" sz="1800" dirty="0" smtClean="0"/>
          </a:p>
          <a:p>
            <a:pPr marL="285750" indent="-285750">
              <a:buFont typeface="Arial" panose="020B0604020202020204" pitchFamily="34" charset="0"/>
              <a:buChar char="•"/>
            </a:pPr>
            <a:r>
              <a:rPr lang="en-US" sz="1800" dirty="0" smtClean="0"/>
              <a:t>Other people at your institutions will bring up issues – and possible solutions – you may have missed.</a:t>
            </a:r>
            <a:br>
              <a:rPr lang="en-US" sz="1800" dirty="0" smtClean="0"/>
            </a:br>
            <a:endParaRPr lang="en-US" sz="1800" dirty="0" smtClean="0"/>
          </a:p>
          <a:p>
            <a:pPr marL="285750" indent="-285750">
              <a:buFont typeface="Arial" panose="020B0604020202020204" pitchFamily="34" charset="0"/>
              <a:buChar char="•"/>
            </a:pPr>
            <a:r>
              <a:rPr lang="en-US" sz="1800" dirty="0" smtClean="0"/>
              <a:t>You will discover many things that you don’t directly control that still directly affect your work. This will lead you to more people to add to your team.</a:t>
            </a:r>
            <a:endParaRPr lang="en-US" sz="1800" dirty="0"/>
          </a:p>
        </p:txBody>
      </p:sp>
    </p:spTree>
    <p:extLst>
      <p:ext uri="{BB962C8B-B14F-4D97-AF65-F5344CB8AC3E}">
        <p14:creationId xmlns:p14="http://schemas.microsoft.com/office/powerpoint/2010/main" val="513275885"/>
      </p:ext>
    </p:extLst>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228600" y="-114450"/>
            <a:ext cx="8229600" cy="857400"/>
          </a:xfrm>
          <a:prstGeom prst="rect">
            <a:avLst/>
          </a:prstGeom>
        </p:spPr>
        <p:txBody>
          <a:bodyPr lIns="91425" tIns="91425" rIns="91425" bIns="91425" anchor="b" anchorCtr="0">
            <a:noAutofit/>
          </a:bodyPr>
          <a:lstStyle/>
          <a:p>
            <a:pPr>
              <a:buNone/>
            </a:pPr>
            <a:r>
              <a:rPr lang="en" sz="3200" dirty="0"/>
              <a:t>Next Steps: </a:t>
            </a:r>
            <a:r>
              <a:rPr lang="en" sz="3200" dirty="0" smtClean="0"/>
              <a:t>Towards </a:t>
            </a:r>
            <a:r>
              <a:rPr lang="en" sz="3200" dirty="0"/>
              <a:t>a </a:t>
            </a:r>
            <a:r>
              <a:rPr lang="en" sz="3200" dirty="0" smtClean="0"/>
              <a:t>Policy</a:t>
            </a:r>
            <a:endParaRPr lang="en" sz="3200" dirty="0"/>
          </a:p>
        </p:txBody>
      </p:sp>
      <p:sp>
        <p:nvSpPr>
          <p:cNvPr id="366" name="Shape 366"/>
          <p:cNvSpPr txBox="1">
            <a:spLocks noGrp="1"/>
          </p:cNvSpPr>
          <p:nvPr>
            <p:ph type="body" idx="1"/>
          </p:nvPr>
        </p:nvSpPr>
        <p:spPr>
          <a:xfrm>
            <a:off x="533400" y="2038350"/>
            <a:ext cx="8229600" cy="2667000"/>
          </a:xfrm>
          <a:prstGeom prst="rect">
            <a:avLst/>
          </a:prstGeom>
        </p:spPr>
        <p:txBody>
          <a:bodyPr lIns="91425" tIns="91425" rIns="91425" bIns="91425" anchor="t" anchorCtr="0">
            <a:noAutofit/>
          </a:bodyPr>
          <a:lstStyle/>
          <a:p>
            <a:pPr marL="914400" lvl="1" indent="-381000" rtl="0">
              <a:buClr>
                <a:schemeClr val="dk1"/>
              </a:buClr>
              <a:buSzPct val="80000"/>
              <a:buFont typeface="Courier New"/>
              <a:buChar char="o"/>
            </a:pPr>
            <a:r>
              <a:rPr lang="en" sz="2000" dirty="0" smtClean="0"/>
              <a:t>Where </a:t>
            </a:r>
            <a:r>
              <a:rPr lang="en" sz="2000" dirty="0"/>
              <a:t>are you now</a:t>
            </a:r>
            <a:r>
              <a:rPr lang="en" sz="2000" dirty="0" smtClean="0"/>
              <a:t>?</a:t>
            </a:r>
            <a:br>
              <a:rPr lang="en" sz="2000" dirty="0" smtClean="0"/>
            </a:br>
            <a:endParaRPr lang="en" sz="2000" dirty="0" smtClean="0"/>
          </a:p>
          <a:p>
            <a:pPr marL="914400" lvl="1" indent="-381000" rtl="0">
              <a:buClr>
                <a:schemeClr val="dk1"/>
              </a:buClr>
              <a:buSzPct val="80000"/>
              <a:buFont typeface="Courier New"/>
              <a:buChar char="o"/>
            </a:pPr>
            <a:r>
              <a:rPr lang="en" sz="2000" dirty="0" smtClean="0"/>
              <a:t>Where would you ideally like to be?</a:t>
            </a:r>
            <a:br>
              <a:rPr lang="en" sz="2000" dirty="0" smtClean="0"/>
            </a:br>
            <a:r>
              <a:rPr lang="en" sz="2000" dirty="0" smtClean="0"/>
              <a:t> </a:t>
            </a:r>
          </a:p>
          <a:p>
            <a:pPr marL="914400" lvl="1" indent="-381000" rtl="0">
              <a:buClr>
                <a:schemeClr val="dk1"/>
              </a:buClr>
              <a:buSzPct val="80000"/>
              <a:buFont typeface="Courier New"/>
              <a:buChar char="o"/>
            </a:pPr>
            <a:r>
              <a:rPr lang="en" sz="2000" dirty="0" smtClean="0"/>
              <a:t>What </a:t>
            </a:r>
            <a:r>
              <a:rPr lang="en" sz="2000" dirty="0"/>
              <a:t>is keeping your institution from moving in that direction</a:t>
            </a:r>
            <a:r>
              <a:rPr lang="en" sz="2000" dirty="0" smtClean="0"/>
              <a:t>?</a:t>
            </a:r>
            <a:br>
              <a:rPr lang="en" sz="2000" dirty="0" smtClean="0"/>
            </a:br>
            <a:endParaRPr lang="en" sz="2000" dirty="0"/>
          </a:p>
          <a:p>
            <a:pPr marL="914400" lvl="1" indent="-381000" rtl="0">
              <a:buClr>
                <a:schemeClr val="dk1"/>
              </a:buClr>
              <a:buSzPct val="80000"/>
              <a:buFont typeface="Courier New"/>
              <a:buChar char="o"/>
            </a:pPr>
            <a:r>
              <a:rPr lang="en" sz="2000" dirty="0"/>
              <a:t>What are some interim steps you can take to move in the right direction?</a:t>
            </a:r>
          </a:p>
          <a:p>
            <a:endParaRPr sz="2800" dirty="0"/>
          </a:p>
        </p:txBody>
      </p:sp>
      <p:sp>
        <p:nvSpPr>
          <p:cNvPr id="4" name="TextBox 3"/>
          <p:cNvSpPr txBox="1"/>
          <p:nvPr/>
        </p:nvSpPr>
        <p:spPr>
          <a:xfrm>
            <a:off x="533400" y="742950"/>
            <a:ext cx="7978466" cy="461665"/>
          </a:xfrm>
          <a:prstGeom prst="rect">
            <a:avLst/>
          </a:prstGeom>
          <a:noFill/>
        </p:spPr>
        <p:txBody>
          <a:bodyPr wrap="none" rtlCol="0">
            <a:spAutoFit/>
          </a:bodyPr>
          <a:lstStyle/>
          <a:p>
            <a:r>
              <a:rPr lang="en-US" sz="2400" b="1" dirty="0" smtClean="0"/>
              <a:t>You have started assembling your team….now what?</a:t>
            </a:r>
            <a:endParaRPr lang="en-US" sz="2400" b="1" dirty="0"/>
          </a:p>
        </p:txBody>
      </p:sp>
      <p:sp>
        <p:nvSpPr>
          <p:cNvPr id="5" name="TextBox 4"/>
          <p:cNvSpPr txBox="1"/>
          <p:nvPr/>
        </p:nvSpPr>
        <p:spPr>
          <a:xfrm>
            <a:off x="600473" y="1500485"/>
            <a:ext cx="5458546" cy="461665"/>
          </a:xfrm>
          <a:prstGeom prst="rect">
            <a:avLst/>
          </a:prstGeom>
          <a:noFill/>
        </p:spPr>
        <p:txBody>
          <a:bodyPr wrap="none" rtlCol="0">
            <a:spAutoFit/>
          </a:bodyPr>
          <a:lstStyle/>
          <a:p>
            <a:r>
              <a:rPr lang="en-US" sz="2400" dirty="0" smtClean="0"/>
              <a:t>We found a gap analysis </a:t>
            </a:r>
            <a:r>
              <a:rPr lang="en-US" sz="2400" i="1" dirty="0" smtClean="0"/>
              <a:t>really</a:t>
            </a:r>
            <a:r>
              <a:rPr lang="en-US" sz="2400" dirty="0" smtClean="0"/>
              <a:t> helpful:</a:t>
            </a:r>
            <a:endParaRPr lang="en-US" sz="2400" dirty="0"/>
          </a:p>
        </p:txBody>
      </p:sp>
    </p:spTree>
    <p:extLst>
      <p:ext uri="{BB962C8B-B14F-4D97-AF65-F5344CB8AC3E}">
        <p14:creationId xmlns:p14="http://schemas.microsoft.com/office/powerpoint/2010/main" val="4011547885"/>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133350"/>
            <a:ext cx="8382000" cy="762000"/>
          </a:xfrm>
          <a:prstGeom prst="rect">
            <a:avLst/>
          </a:prstGeom>
        </p:spPr>
        <p:txBody>
          <a:bodyPr lIns="91425" tIns="91425" rIns="91425" bIns="91425" anchor="b" anchorCtr="0">
            <a:noAutofit/>
          </a:bodyPr>
          <a:lstStyle/>
          <a:p>
            <a:pPr lvl="0" rtl="0">
              <a:buNone/>
            </a:pPr>
            <a:r>
              <a:rPr lang="en" sz="3200" dirty="0"/>
              <a:t>
</a:t>
            </a:r>
          </a:p>
          <a:p>
            <a:endParaRPr sz="3200" dirty="0"/>
          </a:p>
          <a:p>
            <a:endParaRPr sz="3200" dirty="0"/>
          </a:p>
          <a:p>
            <a:endParaRPr sz="3200" dirty="0"/>
          </a:p>
          <a:p>
            <a:pPr lvl="0" rtl="0">
              <a:buNone/>
            </a:pPr>
            <a:r>
              <a:rPr lang="en" sz="3200" dirty="0" smtClean="0"/>
              <a:t>So……How </a:t>
            </a:r>
            <a:r>
              <a:rPr lang="en" sz="3200" dirty="0"/>
              <a:t>do we get from </a:t>
            </a:r>
            <a:r>
              <a:rPr lang="en" sz="3200" dirty="0" smtClean="0"/>
              <a:t>here </a:t>
            </a:r>
            <a:r>
              <a:rPr lang="en" sz="3200" dirty="0"/>
              <a:t>to </a:t>
            </a:r>
            <a:r>
              <a:rPr lang="en" sz="3200" dirty="0" smtClean="0"/>
              <a:t>there?</a:t>
            </a:r>
            <a:endParaRPr lang="en" sz="3200" b="0" dirty="0"/>
          </a:p>
        </p:txBody>
      </p:sp>
      <p:sp>
        <p:nvSpPr>
          <p:cNvPr id="2" name="TextBox 1"/>
          <p:cNvSpPr txBox="1"/>
          <p:nvPr/>
        </p:nvSpPr>
        <p:spPr>
          <a:xfrm>
            <a:off x="801702" y="1134130"/>
            <a:ext cx="3084498" cy="523220"/>
          </a:xfrm>
          <a:prstGeom prst="rect">
            <a:avLst/>
          </a:prstGeom>
          <a:noFill/>
        </p:spPr>
        <p:txBody>
          <a:bodyPr wrap="none" rtlCol="0">
            <a:spAutoFit/>
          </a:bodyPr>
          <a:lstStyle/>
          <a:p>
            <a:pPr algn="ctr"/>
            <a:r>
              <a:rPr lang="en" sz="2800" dirty="0"/>
              <a:t>Solution in </a:t>
            </a:r>
            <a:r>
              <a:rPr lang="en" sz="2800" dirty="0" smtClean="0"/>
              <a:t>Theory</a:t>
            </a:r>
          </a:p>
        </p:txBody>
      </p:sp>
      <p:pic>
        <p:nvPicPr>
          <p:cNvPr id="4" name="Shape 90"/>
          <p:cNvPicPr preferRelativeResize="0"/>
          <p:nvPr/>
        </p:nvPicPr>
        <p:blipFill>
          <a:blip r:embed="rId3"/>
          <a:stretch>
            <a:fillRect/>
          </a:stretch>
        </p:blipFill>
        <p:spPr>
          <a:xfrm>
            <a:off x="0" y="1581150"/>
            <a:ext cx="4495800" cy="3257550"/>
          </a:xfrm>
          <a:prstGeom prst="rect">
            <a:avLst/>
          </a:prstGeom>
          <a:noFill/>
          <a:ln>
            <a:noFill/>
          </a:ln>
        </p:spPr>
      </p:pic>
      <p:sp>
        <p:nvSpPr>
          <p:cNvPr id="6" name="TextBox 5"/>
          <p:cNvSpPr txBox="1"/>
          <p:nvPr/>
        </p:nvSpPr>
        <p:spPr>
          <a:xfrm>
            <a:off x="4267200" y="1885950"/>
            <a:ext cx="643126" cy="523220"/>
          </a:xfrm>
          <a:prstGeom prst="rect">
            <a:avLst/>
          </a:prstGeom>
          <a:noFill/>
        </p:spPr>
        <p:txBody>
          <a:bodyPr wrap="none" rtlCol="0">
            <a:spAutoFit/>
          </a:bodyPr>
          <a:lstStyle/>
          <a:p>
            <a:pPr algn="ctr"/>
            <a:r>
              <a:rPr lang="en-US" sz="2800" dirty="0"/>
              <a:t>v</a:t>
            </a:r>
            <a:r>
              <a:rPr lang="en" sz="2800" dirty="0" smtClean="0"/>
              <a:t>s.</a:t>
            </a:r>
          </a:p>
        </p:txBody>
      </p:sp>
      <p:sp>
        <p:nvSpPr>
          <p:cNvPr id="7" name="TextBox 6"/>
          <p:cNvSpPr txBox="1"/>
          <p:nvPr/>
        </p:nvSpPr>
        <p:spPr>
          <a:xfrm>
            <a:off x="5410200" y="1123950"/>
            <a:ext cx="3262433" cy="523220"/>
          </a:xfrm>
          <a:prstGeom prst="rect">
            <a:avLst/>
          </a:prstGeom>
          <a:noFill/>
        </p:spPr>
        <p:txBody>
          <a:bodyPr wrap="none" rtlCol="0">
            <a:spAutoFit/>
          </a:bodyPr>
          <a:lstStyle/>
          <a:p>
            <a:pPr algn="ctr"/>
            <a:r>
              <a:rPr lang="en" sz="2800" dirty="0"/>
              <a:t>Solution in </a:t>
            </a:r>
            <a:r>
              <a:rPr lang="en" sz="2800" dirty="0" smtClean="0"/>
              <a:t>Practice</a:t>
            </a:r>
          </a:p>
        </p:txBody>
      </p:sp>
      <p:sp>
        <p:nvSpPr>
          <p:cNvPr id="8" name="TextBox 7"/>
          <p:cNvSpPr txBox="1"/>
          <p:nvPr/>
        </p:nvSpPr>
        <p:spPr>
          <a:xfrm>
            <a:off x="1410499" y="4781550"/>
            <a:ext cx="2018501" cy="253916"/>
          </a:xfrm>
          <a:prstGeom prst="rect">
            <a:avLst/>
          </a:prstGeom>
          <a:noFill/>
        </p:spPr>
        <p:txBody>
          <a:bodyPr wrap="none" rtlCol="0">
            <a:spAutoFit/>
          </a:bodyPr>
          <a:lstStyle/>
          <a:p>
            <a:pPr algn="ctr"/>
            <a:r>
              <a:rPr lang="en" sz="1050" dirty="0" smtClean="0"/>
              <a:t>Scary OAIS Spaghetti Monster</a:t>
            </a:r>
          </a:p>
        </p:txBody>
      </p:sp>
      <p:pic>
        <p:nvPicPr>
          <p:cNvPr id="3" name="Picture 2" descr="C:\Users\library\Documents\GroupWise\girl comput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184" y="1857375"/>
            <a:ext cx="1076816"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ibrary\AppData\Local\Temp\XPgrpwise\Group Talk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154" y="2114550"/>
            <a:ext cx="1685446" cy="1269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ibrary\AppData\Local\Temp\XPgrpwise\group work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6331" y="3552825"/>
            <a:ext cx="1748869" cy="1304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609600" y="647550"/>
            <a:ext cx="8229600" cy="857400"/>
          </a:xfrm>
          <a:prstGeom prst="rect">
            <a:avLst/>
          </a:prstGeom>
        </p:spPr>
        <p:txBody>
          <a:bodyPr lIns="91425" tIns="91425" rIns="91425" bIns="91425" anchor="b" anchorCtr="0">
            <a:noAutofit/>
          </a:bodyPr>
          <a:lstStyle/>
          <a:p>
            <a:pPr>
              <a:buNone/>
            </a:pPr>
            <a:r>
              <a:rPr lang="en" sz="2400" b="0" dirty="0" smtClean="0"/>
              <a:t>We also found that Gap </a:t>
            </a:r>
            <a:r>
              <a:rPr lang="en" sz="2400" b="0" dirty="0"/>
              <a:t>A</a:t>
            </a:r>
            <a:r>
              <a:rPr lang="en" sz="2400" b="0" dirty="0" smtClean="0"/>
              <a:t>nalyses </a:t>
            </a:r>
            <a:r>
              <a:rPr lang="en" sz="2400" b="0" dirty="0"/>
              <a:t>can be </a:t>
            </a:r>
            <a:r>
              <a:rPr lang="en" sz="2400" b="0" dirty="0" smtClean="0"/>
              <a:t>challenging…</a:t>
            </a:r>
            <a:endParaRPr lang="en" sz="2400" b="0" dirty="0"/>
          </a:p>
        </p:txBody>
      </p:sp>
      <p:sp>
        <p:nvSpPr>
          <p:cNvPr id="4" name="Shape 365"/>
          <p:cNvSpPr txBox="1">
            <a:spLocks/>
          </p:cNvSpPr>
          <p:nvPr/>
        </p:nvSpPr>
        <p:spPr>
          <a:xfrm>
            <a:off x="228600" y="-114450"/>
            <a:ext cx="8229600" cy="857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3200" dirty="0" smtClean="0"/>
              <a:t>Next Steps: Towards a Policy</a:t>
            </a:r>
            <a:endParaRPr lang="en" sz="3200" dirty="0"/>
          </a:p>
        </p:txBody>
      </p:sp>
      <p:sp>
        <p:nvSpPr>
          <p:cNvPr id="5" name="Shape 366"/>
          <p:cNvSpPr txBox="1">
            <a:spLocks/>
          </p:cNvSpPr>
          <p:nvPr/>
        </p:nvSpPr>
        <p:spPr>
          <a:xfrm>
            <a:off x="381000" y="1657350"/>
            <a:ext cx="8686800" cy="26670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L="742950" marR="0" indent="4572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9144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L="1600200" marR="0" indent="13716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pPr marL="914400" lvl="1" indent="-381000">
              <a:buSzPct val="80000"/>
              <a:buFont typeface="Courier New"/>
              <a:buChar char="o"/>
            </a:pPr>
            <a:r>
              <a:rPr lang="en-US" sz="2000" dirty="0" smtClean="0"/>
              <a:t>Be brutally honest. It’s the only way to move forward.</a:t>
            </a:r>
            <a:br>
              <a:rPr lang="en-US" sz="2000" dirty="0" smtClean="0"/>
            </a:br>
            <a:endParaRPr lang="en-US" sz="2000" dirty="0" smtClean="0"/>
          </a:p>
          <a:p>
            <a:pPr marL="914400" lvl="1" indent="-381000">
              <a:buSzPct val="80000"/>
              <a:buFont typeface="Courier New"/>
              <a:buChar char="o"/>
            </a:pPr>
            <a:r>
              <a:rPr lang="en-US" sz="2000" dirty="0" smtClean="0"/>
              <a:t>Look closely at risk: What is the cost of doing nothing?</a:t>
            </a:r>
            <a:br>
              <a:rPr lang="en-US" sz="2000" dirty="0" smtClean="0"/>
            </a:br>
            <a:endParaRPr lang="en-US" sz="2000" dirty="0" smtClean="0"/>
          </a:p>
          <a:p>
            <a:pPr marL="914400" lvl="1" indent="-381000">
              <a:buSzPct val="80000"/>
              <a:buFont typeface="Courier New"/>
              <a:buChar char="o"/>
            </a:pPr>
            <a:r>
              <a:rPr lang="en-US" sz="2000" dirty="0" smtClean="0"/>
              <a:t>Documenting what you know will tell you what you don’t know.</a:t>
            </a:r>
            <a:br>
              <a:rPr lang="en-US" sz="2000" dirty="0" smtClean="0"/>
            </a:br>
            <a:endParaRPr lang="en-US" sz="2000" dirty="0" smtClean="0"/>
          </a:p>
          <a:p>
            <a:pPr marL="914400" lvl="1" indent="-381000">
              <a:buSzPct val="80000"/>
              <a:buFont typeface="Courier New"/>
              <a:buChar char="o"/>
            </a:pPr>
            <a:r>
              <a:rPr lang="en-US" sz="2000" dirty="0" smtClean="0"/>
              <a:t>Feel free to look at our case studies and see how it worked. Our wiki has the case studies of all 5 of the POWRR </a:t>
            </a:r>
            <a:r>
              <a:rPr lang="en-US" sz="2000" dirty="0"/>
              <a:t>partner institutions.</a:t>
            </a:r>
            <a:br>
              <a:rPr lang="en-US" sz="2000" dirty="0"/>
            </a:br>
            <a:r>
              <a:rPr lang="en-US" sz="1400" dirty="0">
                <a:hlinkClick r:id="rId3"/>
              </a:rPr>
              <a:t>http://powrr-wiki.lib.niu.edu/index.php/Main_Page </a:t>
            </a:r>
            <a:endParaRPr lang="en-US" sz="2000" dirty="0" smtClean="0"/>
          </a:p>
          <a:p>
            <a:endParaRPr lang="en-US" sz="2800" dirty="0"/>
          </a:p>
        </p:txBody>
      </p:sp>
    </p:spTree>
    <p:extLst>
      <p:ext uri="{BB962C8B-B14F-4D97-AF65-F5344CB8AC3E}">
        <p14:creationId xmlns:p14="http://schemas.microsoft.com/office/powerpoint/2010/main" val="2614563783"/>
      </p:ext>
    </p:extLst>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4" name="TextBox 3"/>
          <p:cNvSpPr txBox="1"/>
          <p:nvPr/>
        </p:nvSpPr>
        <p:spPr>
          <a:xfrm>
            <a:off x="533400" y="685145"/>
            <a:ext cx="8229600" cy="4462760"/>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Policy is where the ideal leads to actual workflows within your organization.</a:t>
            </a:r>
            <a:br>
              <a:rPr lang="en-US" sz="1800" dirty="0" smtClean="0"/>
            </a:br>
            <a:endParaRPr lang="en-US" sz="1800" dirty="0" smtClean="0"/>
          </a:p>
          <a:p>
            <a:pPr marL="285750" indent="-285750">
              <a:buFont typeface="Arial" panose="020B0604020202020204" pitchFamily="34" charset="0"/>
              <a:buChar char="•"/>
            </a:pPr>
            <a:r>
              <a:rPr lang="en" sz="1800" dirty="0" smtClean="0"/>
              <a:t>We’ve </a:t>
            </a:r>
            <a:r>
              <a:rPr lang="en" sz="1800" dirty="0"/>
              <a:t>collected links to resources on our website for getting started. </a:t>
            </a:r>
            <a:r>
              <a:rPr lang="en" sz="1800" dirty="0" smtClean="0"/>
              <a:t/>
            </a:r>
            <a:br>
              <a:rPr lang="en" sz="1800" dirty="0" smtClean="0"/>
            </a:br>
            <a:r>
              <a:rPr lang="en-US" dirty="0">
                <a:hlinkClick r:id="rId3"/>
              </a:rPr>
              <a:t>http://digitalpowrr.niu.edu/digital-preservation-101/</a:t>
            </a:r>
            <a:r>
              <a:rPr lang="en" dirty="0" smtClean="0"/>
              <a:t/>
            </a:r>
            <a:br>
              <a:rPr lang="en" dirty="0" smtClean="0"/>
            </a:br>
            <a:endParaRPr lang="en" dirty="0" smtClean="0"/>
          </a:p>
          <a:p>
            <a:pPr marL="285750" indent="-285750">
              <a:buFont typeface="Arial" panose="020B0604020202020204" pitchFamily="34" charset="0"/>
              <a:buChar char="•"/>
            </a:pPr>
            <a:r>
              <a:rPr lang="en-US" sz="1800" dirty="0" smtClean="0"/>
              <a:t>Iterative is TOTALLY OKAY.</a:t>
            </a:r>
            <a:br>
              <a:rPr lang="en-US" sz="1800" dirty="0" smtClean="0"/>
            </a:br>
            <a:endParaRPr lang="en-US" sz="1800" dirty="0" smtClean="0"/>
          </a:p>
          <a:p>
            <a:pPr marL="285750" indent="-285750">
              <a:buFont typeface="Arial" panose="020B0604020202020204" pitchFamily="34" charset="0"/>
              <a:buChar char="•"/>
            </a:pPr>
            <a:r>
              <a:rPr lang="en-US" sz="1800" dirty="0" smtClean="0"/>
              <a:t>Begin with how you would LIKE your workflow to run: tool selection may come out of that.</a:t>
            </a:r>
            <a:br>
              <a:rPr lang="en-US" sz="1800" dirty="0" smtClean="0"/>
            </a:br>
            <a:endParaRPr lang="en-US" sz="1800" dirty="0" smtClean="0"/>
          </a:p>
          <a:p>
            <a:pPr marL="285750" indent="-285750">
              <a:buFont typeface="Arial" panose="020B0604020202020204" pitchFamily="34" charset="0"/>
              <a:buChar char="•"/>
            </a:pPr>
            <a:r>
              <a:rPr lang="en-US" sz="1800" dirty="0" smtClean="0"/>
              <a:t>Does it work with your already existing policies?</a:t>
            </a:r>
            <a:br>
              <a:rPr lang="en-US" sz="1800" dirty="0" smtClean="0"/>
            </a:br>
            <a:endParaRPr lang="en-US" sz="1800" dirty="0" smtClean="0"/>
          </a:p>
          <a:p>
            <a:pPr marL="285750" indent="-285750">
              <a:buFont typeface="Arial" panose="020B0604020202020204" pitchFamily="34" charset="0"/>
              <a:buChar char="•"/>
            </a:pPr>
            <a:r>
              <a:rPr lang="en-US" sz="1800" dirty="0" smtClean="0"/>
              <a:t>It’s better to have a draft policy ready if resources show up than random resources with no policy.</a:t>
            </a:r>
            <a:br>
              <a:rPr lang="en-US" sz="1800" dirty="0" smtClean="0"/>
            </a:br>
            <a:endParaRPr lang="en-US" sz="1800" dirty="0" smtClean="0"/>
          </a:p>
          <a:p>
            <a:pPr marL="285750" indent="-285750">
              <a:buFont typeface="Arial" panose="020B0604020202020204" pitchFamily="34" charset="0"/>
              <a:buChar char="•"/>
            </a:pPr>
            <a:r>
              <a:rPr lang="en-US" sz="1800" dirty="0" smtClean="0"/>
              <a:t>DOCUMENT what you do….future you will be deeply grateful.</a:t>
            </a:r>
            <a:endParaRPr lang="en-US" sz="1800" dirty="0"/>
          </a:p>
        </p:txBody>
      </p:sp>
      <p:sp>
        <p:nvSpPr>
          <p:cNvPr id="9" name="Shape 365"/>
          <p:cNvSpPr txBox="1">
            <a:spLocks/>
          </p:cNvSpPr>
          <p:nvPr/>
        </p:nvSpPr>
        <p:spPr>
          <a:xfrm>
            <a:off x="152400" y="-190650"/>
            <a:ext cx="8229600" cy="857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3200" dirty="0" smtClean="0"/>
              <a:t>Next Steps: Towards a Policy</a:t>
            </a:r>
            <a:endParaRPr lang="en" sz="3200" dirty="0"/>
          </a:p>
        </p:txBody>
      </p:sp>
    </p:spTree>
    <p:extLst>
      <p:ext uri="{BB962C8B-B14F-4D97-AF65-F5344CB8AC3E}">
        <p14:creationId xmlns:p14="http://schemas.microsoft.com/office/powerpoint/2010/main" val="3419164734"/>
      </p:ext>
    </p:extLst>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9" name="Shape 365"/>
          <p:cNvSpPr txBox="1">
            <a:spLocks/>
          </p:cNvSpPr>
          <p:nvPr/>
        </p:nvSpPr>
        <p:spPr>
          <a:xfrm>
            <a:off x="762000" y="1657350"/>
            <a:ext cx="8229600" cy="857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3200" dirty="0" smtClean="0"/>
              <a:t>Next Steps: Potential Solution Models</a:t>
            </a:r>
            <a:endParaRPr lang="en" sz="3200" dirty="0"/>
          </a:p>
        </p:txBody>
      </p:sp>
    </p:spTree>
    <p:extLst>
      <p:ext uri="{BB962C8B-B14F-4D97-AF65-F5344CB8AC3E}">
        <p14:creationId xmlns:p14="http://schemas.microsoft.com/office/powerpoint/2010/main" val="3688878097"/>
      </p:ext>
    </p:extLst>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514350"/>
            <a:ext cx="2350323" cy="400110"/>
          </a:xfrm>
          <a:prstGeom prst="rect">
            <a:avLst/>
          </a:prstGeom>
          <a:noFill/>
        </p:spPr>
        <p:txBody>
          <a:bodyPr wrap="none" rtlCol="0">
            <a:spAutoFit/>
          </a:bodyPr>
          <a:lstStyle/>
          <a:p>
            <a:r>
              <a:rPr lang="en-US" sz="2000" dirty="0" smtClean="0"/>
              <a:t>Things to consider:</a:t>
            </a:r>
            <a:endParaRPr lang="en-US" sz="2000" dirty="0"/>
          </a:p>
        </p:txBody>
      </p:sp>
      <p:sp>
        <p:nvSpPr>
          <p:cNvPr id="6" name="Shape 285"/>
          <p:cNvSpPr txBox="1">
            <a:spLocks noGrp="1"/>
          </p:cNvSpPr>
          <p:nvPr>
            <p:ph type="title"/>
          </p:nvPr>
        </p:nvSpPr>
        <p:spPr>
          <a:xfrm>
            <a:off x="228600" y="-15629"/>
            <a:ext cx="8229600" cy="682379"/>
          </a:xfrm>
          <a:prstGeom prst="rect">
            <a:avLst/>
          </a:prstGeom>
        </p:spPr>
        <p:txBody>
          <a:bodyPr lIns="91425" tIns="91425" rIns="91425" bIns="91425" anchor="b" anchorCtr="0">
            <a:noAutofit/>
          </a:bodyPr>
          <a:lstStyle/>
          <a:p>
            <a:pPr>
              <a:buNone/>
            </a:pPr>
            <a:r>
              <a:rPr lang="en" sz="3200" dirty="0" smtClean="0"/>
              <a:t>How to Decide? Results May Vary…</a:t>
            </a:r>
            <a:endParaRPr lang="en" sz="3200" dirty="0"/>
          </a:p>
        </p:txBody>
      </p:sp>
      <p:sp>
        <p:nvSpPr>
          <p:cNvPr id="7" name="TextBox 6"/>
          <p:cNvSpPr txBox="1"/>
          <p:nvPr/>
        </p:nvSpPr>
        <p:spPr>
          <a:xfrm>
            <a:off x="694342" y="895350"/>
            <a:ext cx="8221058"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How many staff members will be actively engaged in the digital curation lifecycle? Are they tech-savvy?</a:t>
            </a:r>
            <a:br>
              <a:rPr lang="en-US" dirty="0" smtClean="0"/>
            </a:br>
            <a:endParaRPr lang="en-US" dirty="0" smtClean="0"/>
          </a:p>
          <a:p>
            <a:pPr marL="285750" indent="-285750">
              <a:buFont typeface="Arial" panose="020B0604020202020204" pitchFamily="34" charset="0"/>
              <a:buChar char="•"/>
            </a:pPr>
            <a:r>
              <a:rPr lang="en-US" dirty="0" smtClean="0"/>
              <a:t>How robust and supportive is your technical/systems group? Do you even have one? How about some developers/programmers…have any of those on staff?</a:t>
            </a:r>
            <a:br>
              <a:rPr lang="en-US" dirty="0" smtClean="0"/>
            </a:br>
            <a:endParaRPr lang="en-US" dirty="0" smtClean="0"/>
          </a:p>
          <a:p>
            <a:pPr marL="285750" indent="-285750">
              <a:buFont typeface="Arial" panose="020B0604020202020204" pitchFamily="34" charset="0"/>
              <a:buChar char="•"/>
            </a:pPr>
            <a:r>
              <a:rPr lang="en-US" dirty="0" smtClean="0"/>
              <a:t>Is your institution already using archival management software or an Institutional Repository (like ARCHON/</a:t>
            </a:r>
            <a:r>
              <a:rPr lang="en-US" dirty="0" err="1" smtClean="0"/>
              <a:t>ArchivesSpace</a:t>
            </a:r>
            <a:r>
              <a:rPr lang="en-US" dirty="0" smtClean="0"/>
              <a:t>, </a:t>
            </a:r>
            <a:r>
              <a:rPr lang="en-US" dirty="0" err="1" smtClean="0"/>
              <a:t>BePress</a:t>
            </a:r>
            <a:r>
              <a:rPr lang="en-US" dirty="0" smtClean="0"/>
              <a:t>, Fedora etc.)? You’ll want to select tools/services that work well with what you have.</a:t>
            </a:r>
            <a:br>
              <a:rPr lang="en-US" dirty="0" smtClean="0"/>
            </a:br>
            <a:endParaRPr lang="en-US" dirty="0" smtClean="0"/>
          </a:p>
          <a:p>
            <a:pPr marL="285750" indent="-285750">
              <a:buFont typeface="Arial" panose="020B0604020202020204" pitchFamily="34" charset="0"/>
              <a:buChar char="•"/>
            </a:pPr>
            <a:r>
              <a:rPr lang="en-US" dirty="0" smtClean="0"/>
              <a:t>Do you have digital collections unique to your institution that are irreplaceable? Consider </a:t>
            </a:r>
            <a:r>
              <a:rPr lang="en-US" dirty="0"/>
              <a:t>organizing collections along the lines of those that warrant more robust preservation services than others. For </a:t>
            </a:r>
            <a:r>
              <a:rPr lang="en-US" dirty="0" smtClean="0"/>
              <a:t>example:</a:t>
            </a:r>
            <a:br>
              <a:rPr lang="en-US" dirty="0" smtClean="0"/>
            </a:br>
            <a:r>
              <a:rPr lang="en-US" dirty="0" smtClean="0"/>
              <a:t/>
            </a:r>
            <a:br>
              <a:rPr lang="en-US" dirty="0" smtClean="0"/>
            </a:br>
            <a:r>
              <a:rPr lang="en-US" dirty="0" smtClean="0"/>
              <a:t>	1 TB (High Value) 	</a:t>
            </a:r>
            <a:r>
              <a:rPr lang="en-US" dirty="0" smtClean="0">
                <a:sym typeface="Wingdings" panose="05000000000000000000" pitchFamily="2" charset="2"/>
              </a:rPr>
              <a:t>	</a:t>
            </a:r>
            <a:r>
              <a:rPr lang="en-US" dirty="0" err="1" smtClean="0"/>
              <a:t>MetaArchive</a:t>
            </a:r>
            <a:r>
              <a:rPr lang="en-US" dirty="0" smtClean="0"/>
              <a:t> (gold standard)</a:t>
            </a:r>
            <a:br>
              <a:rPr lang="en-US" dirty="0" smtClean="0"/>
            </a:br>
            <a:r>
              <a:rPr lang="en-US" dirty="0" smtClean="0"/>
              <a:t>	3 TB (Medium Value)  	</a:t>
            </a:r>
            <a:r>
              <a:rPr lang="en-US" dirty="0" smtClean="0">
                <a:sym typeface="Wingdings" panose="05000000000000000000" pitchFamily="2" charset="2"/>
              </a:rPr>
              <a:t></a:t>
            </a:r>
            <a:r>
              <a:rPr lang="en-US" dirty="0" smtClean="0"/>
              <a:t> 	Amazon Glacier (cheapest storage with fixity checking)</a:t>
            </a:r>
            <a:br>
              <a:rPr lang="en-US" dirty="0" smtClean="0"/>
            </a:br>
            <a:r>
              <a:rPr lang="en-US" dirty="0" smtClean="0"/>
              <a:t>	Rest (Replaceable) 	</a:t>
            </a:r>
            <a:r>
              <a:rPr lang="en-US" dirty="0" smtClean="0">
                <a:sym typeface="Wingdings" panose="05000000000000000000" pitchFamily="2" charset="2"/>
              </a:rPr>
              <a:t>	Tape Drive Backups </a:t>
            </a:r>
            <a:r>
              <a:rPr lang="en-US" dirty="0" smtClean="0"/>
              <a:t/>
            </a:r>
            <a:br>
              <a:rPr lang="en-US" dirty="0" smtClean="0"/>
            </a:br>
            <a:r>
              <a:rPr lang="en-US" b="1" dirty="0" smtClean="0"/>
              <a:t/>
            </a:r>
            <a:br>
              <a:rPr lang="en-US" b="1" dirty="0" smtClean="0"/>
            </a:br>
            <a:r>
              <a:rPr lang="en-US" sz="1800" b="1" dirty="0" smtClean="0"/>
              <a:t>In other words: One tool/service will not be your only solution.</a:t>
            </a:r>
          </a:p>
        </p:txBody>
      </p:sp>
    </p:spTree>
    <p:extLst>
      <p:ext uri="{BB962C8B-B14F-4D97-AF65-F5344CB8AC3E}">
        <p14:creationId xmlns:p14="http://schemas.microsoft.com/office/powerpoint/2010/main" val="41347358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190650"/>
            <a:ext cx="8229600" cy="857400"/>
          </a:xfrm>
          <a:prstGeom prst="rect">
            <a:avLst/>
          </a:prstGeom>
        </p:spPr>
        <p:txBody>
          <a:bodyPr lIns="91425" tIns="91425" rIns="91425" bIns="91425" anchor="b" anchorCtr="0">
            <a:noAutofit/>
          </a:bodyPr>
          <a:lstStyle/>
          <a:p>
            <a:pPr>
              <a:buNone/>
            </a:pPr>
            <a:r>
              <a:rPr lang="en" sz="3200" dirty="0" smtClean="0"/>
              <a:t>How to Decide? Results May Vary…</a:t>
            </a:r>
            <a:endParaRPr lang="en" sz="3200" dirty="0"/>
          </a:p>
        </p:txBody>
      </p:sp>
      <p:sp>
        <p:nvSpPr>
          <p:cNvPr id="3" name="TextBox 2"/>
          <p:cNvSpPr txBox="1"/>
          <p:nvPr/>
        </p:nvSpPr>
        <p:spPr>
          <a:xfrm>
            <a:off x="491351" y="539175"/>
            <a:ext cx="7662049" cy="646331"/>
          </a:xfrm>
          <a:prstGeom prst="rect">
            <a:avLst/>
          </a:prstGeom>
          <a:noFill/>
        </p:spPr>
        <p:txBody>
          <a:bodyPr wrap="square" rtlCol="0">
            <a:spAutoFit/>
          </a:bodyPr>
          <a:lstStyle/>
          <a:p>
            <a:r>
              <a:rPr lang="en-US" sz="1800" dirty="0" smtClean="0"/>
              <a:t>Remember: Smaller institutions with less resources  may also have unique advantages like….</a:t>
            </a:r>
          </a:p>
        </p:txBody>
      </p:sp>
      <p:sp>
        <p:nvSpPr>
          <p:cNvPr id="4" name="TextBox 3"/>
          <p:cNvSpPr txBox="1"/>
          <p:nvPr/>
        </p:nvSpPr>
        <p:spPr>
          <a:xfrm>
            <a:off x="1351253" y="2038350"/>
            <a:ext cx="7487947" cy="2169825"/>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800" dirty="0" smtClean="0"/>
              <a:t>Less red tape for getting things done</a:t>
            </a:r>
          </a:p>
          <a:p>
            <a:pPr marL="285750" indent="-285750">
              <a:lnSpc>
                <a:spcPct val="150000"/>
              </a:lnSpc>
              <a:buFont typeface="Arial" panose="020B0604020202020204" pitchFamily="34" charset="0"/>
              <a:buChar char="•"/>
            </a:pPr>
            <a:r>
              <a:rPr lang="en-US" sz="1800" dirty="0" smtClean="0"/>
              <a:t>Fewer levels to push requests for additional resources through</a:t>
            </a:r>
          </a:p>
          <a:p>
            <a:pPr marL="285750" indent="-285750">
              <a:lnSpc>
                <a:spcPct val="150000"/>
              </a:lnSpc>
              <a:buFont typeface="Arial" panose="020B0604020202020204" pitchFamily="34" charset="0"/>
              <a:buChar char="•"/>
            </a:pPr>
            <a:r>
              <a:rPr lang="en-US" sz="1800" dirty="0" smtClean="0"/>
              <a:t>Self-administered workstations (aka no IT administrative lock downs)</a:t>
            </a:r>
          </a:p>
          <a:p>
            <a:pPr marL="285750" indent="-285750">
              <a:lnSpc>
                <a:spcPct val="150000"/>
              </a:lnSpc>
              <a:buFont typeface="Arial" panose="020B0604020202020204" pitchFamily="34" charset="0"/>
              <a:buChar char="•"/>
            </a:pPr>
            <a:r>
              <a:rPr lang="en-US" sz="1800" dirty="0" smtClean="0"/>
              <a:t>Personnel-heavy operating model (usually has smaller cash flow)</a:t>
            </a:r>
          </a:p>
          <a:p>
            <a:pPr marL="285750" indent="-285750">
              <a:lnSpc>
                <a:spcPct val="150000"/>
              </a:lnSpc>
              <a:buFont typeface="Arial" panose="020B0604020202020204" pitchFamily="34" charset="0"/>
              <a:buChar char="•"/>
            </a:pPr>
            <a:r>
              <a:rPr lang="en-US" sz="1800" dirty="0" smtClean="0"/>
              <a:t>Higher cash flows and less data (like small, private institution)</a:t>
            </a:r>
            <a:endParaRPr lang="en-US" sz="1800" dirty="0"/>
          </a:p>
        </p:txBody>
      </p:sp>
      <p:sp>
        <p:nvSpPr>
          <p:cNvPr id="7" name="Rectangle 6"/>
          <p:cNvSpPr/>
          <p:nvPr/>
        </p:nvSpPr>
        <p:spPr>
          <a:xfrm>
            <a:off x="325383" y="1392019"/>
            <a:ext cx="2036817" cy="646331"/>
          </a:xfrm>
          <a:prstGeom prst="rect">
            <a:avLst/>
          </a:prstGeom>
          <a:noFill/>
          <a:ln>
            <a:solidFill>
              <a:schemeClr val="tx1"/>
            </a:solidFill>
          </a:ln>
        </p:spPr>
        <p:txBody>
          <a:bodyPr wrap="square">
            <a:spAutoFit/>
          </a:bodyPr>
          <a:lstStyle/>
          <a:p>
            <a:pPr algn="ctr"/>
            <a:r>
              <a:rPr lang="en" sz="1200" dirty="0" smtClean="0">
                <a:solidFill>
                  <a:schemeClr val="tx1"/>
                </a:solidFill>
              </a:rPr>
              <a:t>It doesn’t take years to set up an account with somethi</a:t>
            </a:r>
            <a:r>
              <a:rPr lang="en-US" sz="1200" dirty="0" smtClean="0">
                <a:solidFill>
                  <a:schemeClr val="tx1"/>
                </a:solidFill>
              </a:rPr>
              <a:t>ng</a:t>
            </a:r>
            <a:r>
              <a:rPr lang="en" sz="1200" dirty="0" smtClean="0">
                <a:solidFill>
                  <a:schemeClr val="tx1"/>
                </a:solidFill>
              </a:rPr>
              <a:t> like DuraCloud.</a:t>
            </a:r>
            <a:endParaRPr lang="en-US" sz="1200" dirty="0">
              <a:solidFill>
                <a:schemeClr val="tx1"/>
              </a:solidFill>
            </a:endParaRPr>
          </a:p>
        </p:txBody>
      </p:sp>
      <p:cxnSp>
        <p:nvCxnSpPr>
          <p:cNvPr id="6" name="Straight Arrow Connector 5"/>
          <p:cNvCxnSpPr/>
          <p:nvPr/>
        </p:nvCxnSpPr>
        <p:spPr>
          <a:xfrm>
            <a:off x="719951" y="2038350"/>
            <a:ext cx="1032649" cy="285065"/>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800600" y="1276350"/>
            <a:ext cx="2036817" cy="646331"/>
          </a:xfrm>
          <a:prstGeom prst="rect">
            <a:avLst/>
          </a:prstGeom>
          <a:noFill/>
          <a:ln>
            <a:solidFill>
              <a:schemeClr val="tx1"/>
            </a:solidFill>
          </a:ln>
        </p:spPr>
        <p:txBody>
          <a:bodyPr wrap="square">
            <a:spAutoFit/>
          </a:bodyPr>
          <a:lstStyle/>
          <a:p>
            <a:pPr algn="ctr"/>
            <a:r>
              <a:rPr lang="en-US" sz="1200" dirty="0" smtClean="0">
                <a:solidFill>
                  <a:schemeClr val="tx1"/>
                </a:solidFill>
              </a:rPr>
              <a:t>You only need to convince the person one level above you to get what you need.</a:t>
            </a:r>
            <a:endParaRPr lang="en-US" sz="1200" dirty="0">
              <a:solidFill>
                <a:schemeClr val="tx1"/>
              </a:solidFill>
            </a:endParaRPr>
          </a:p>
        </p:txBody>
      </p:sp>
      <p:cxnSp>
        <p:nvCxnSpPr>
          <p:cNvPr id="12" name="Straight Arrow Connector 11"/>
          <p:cNvCxnSpPr/>
          <p:nvPr/>
        </p:nvCxnSpPr>
        <p:spPr>
          <a:xfrm flipH="1">
            <a:off x="5715000" y="1922681"/>
            <a:ext cx="682292" cy="649069"/>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391400" y="1849219"/>
            <a:ext cx="1676400" cy="646331"/>
          </a:xfrm>
          <a:prstGeom prst="rect">
            <a:avLst/>
          </a:prstGeom>
          <a:noFill/>
          <a:ln>
            <a:solidFill>
              <a:schemeClr val="tx1"/>
            </a:solidFill>
          </a:ln>
        </p:spPr>
        <p:txBody>
          <a:bodyPr wrap="square">
            <a:spAutoFit/>
          </a:bodyPr>
          <a:lstStyle/>
          <a:p>
            <a:pPr algn="ctr"/>
            <a:r>
              <a:rPr lang="en-US" sz="1200" dirty="0" smtClean="0">
                <a:solidFill>
                  <a:schemeClr val="tx1"/>
                </a:solidFill>
              </a:rPr>
              <a:t>Want to install a simple open source tool? Go for it!</a:t>
            </a:r>
            <a:endParaRPr lang="en-US" sz="1200" dirty="0">
              <a:solidFill>
                <a:schemeClr val="tx1"/>
              </a:solidFill>
            </a:endParaRPr>
          </a:p>
        </p:txBody>
      </p:sp>
      <p:cxnSp>
        <p:nvCxnSpPr>
          <p:cNvPr id="16" name="Straight Arrow Connector 15"/>
          <p:cNvCxnSpPr/>
          <p:nvPr/>
        </p:nvCxnSpPr>
        <p:spPr>
          <a:xfrm flipH="1">
            <a:off x="8001000" y="2495550"/>
            <a:ext cx="493546" cy="53340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200" y="4255353"/>
            <a:ext cx="2819400" cy="830997"/>
          </a:xfrm>
          <a:prstGeom prst="rect">
            <a:avLst/>
          </a:prstGeom>
          <a:noFill/>
          <a:ln>
            <a:solidFill>
              <a:schemeClr val="tx1"/>
            </a:solidFill>
          </a:ln>
        </p:spPr>
        <p:txBody>
          <a:bodyPr wrap="square">
            <a:spAutoFit/>
          </a:bodyPr>
          <a:lstStyle/>
          <a:p>
            <a:pPr algn="ctr"/>
            <a:r>
              <a:rPr lang="en-US" sz="1200" dirty="0" smtClean="0">
                <a:solidFill>
                  <a:schemeClr val="tx1"/>
                </a:solidFill>
              </a:rPr>
              <a:t>This is ideal for running a  *free* robust tool that requires a developer and server administrator like </a:t>
            </a:r>
            <a:r>
              <a:rPr lang="en-US" sz="1200" dirty="0" err="1" smtClean="0">
                <a:solidFill>
                  <a:schemeClr val="tx1"/>
                </a:solidFill>
              </a:rPr>
              <a:t>Archivematica</a:t>
            </a:r>
            <a:r>
              <a:rPr lang="en-US" sz="1200" dirty="0" smtClean="0">
                <a:solidFill>
                  <a:schemeClr val="tx1"/>
                </a:solidFill>
              </a:rPr>
              <a:t>.</a:t>
            </a:r>
            <a:endParaRPr lang="en-US" sz="1200" dirty="0">
              <a:solidFill>
                <a:schemeClr val="tx1"/>
              </a:solidFill>
            </a:endParaRPr>
          </a:p>
        </p:txBody>
      </p:sp>
      <p:cxnSp>
        <p:nvCxnSpPr>
          <p:cNvPr id="20" name="Straight Arrow Connector 19"/>
          <p:cNvCxnSpPr/>
          <p:nvPr/>
        </p:nvCxnSpPr>
        <p:spPr>
          <a:xfrm flipV="1">
            <a:off x="533400" y="3638550"/>
            <a:ext cx="1371600" cy="61680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096000" y="4400550"/>
            <a:ext cx="2133600" cy="646331"/>
          </a:xfrm>
          <a:prstGeom prst="rect">
            <a:avLst/>
          </a:prstGeom>
          <a:noFill/>
          <a:ln>
            <a:solidFill>
              <a:schemeClr val="tx1"/>
            </a:solidFill>
          </a:ln>
        </p:spPr>
        <p:txBody>
          <a:bodyPr wrap="square">
            <a:spAutoFit/>
          </a:bodyPr>
          <a:lstStyle/>
          <a:p>
            <a:pPr algn="ctr"/>
            <a:r>
              <a:rPr lang="en-US" sz="1200" dirty="0" smtClean="0">
                <a:solidFill>
                  <a:schemeClr val="tx1"/>
                </a:solidFill>
              </a:rPr>
              <a:t>You can purchase a reasonably-priced, hosted soup-to-nuts solution.</a:t>
            </a:r>
            <a:endParaRPr lang="en-US" sz="1200" dirty="0">
              <a:solidFill>
                <a:schemeClr val="tx1"/>
              </a:solidFill>
            </a:endParaRPr>
          </a:p>
        </p:txBody>
      </p:sp>
      <p:cxnSp>
        <p:nvCxnSpPr>
          <p:cNvPr id="27" name="Straight Arrow Connector 26"/>
          <p:cNvCxnSpPr/>
          <p:nvPr/>
        </p:nvCxnSpPr>
        <p:spPr>
          <a:xfrm flipH="1" flipV="1">
            <a:off x="3352800" y="4095750"/>
            <a:ext cx="2703346" cy="76200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535902"/>
      </p:ext>
    </p:extLst>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735" y="2471471"/>
            <a:ext cx="4506362" cy="338554"/>
          </a:xfrm>
          <a:prstGeom prst="rect">
            <a:avLst/>
          </a:prstGeom>
          <a:noFill/>
        </p:spPr>
        <p:txBody>
          <a:bodyPr wrap="none" rtlCol="0">
            <a:spAutoFit/>
          </a:bodyPr>
          <a:lstStyle/>
          <a:p>
            <a:r>
              <a:rPr lang="en-US" sz="1600" dirty="0">
                <a:hlinkClick r:id="rId3"/>
              </a:rPr>
              <a:t>http://commons.lib.niu.edu/handle/10843/13610</a:t>
            </a:r>
            <a:endParaRPr lang="en-US" sz="16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056" y="171450"/>
            <a:ext cx="3716344" cy="476250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hape 365"/>
          <p:cNvSpPr txBox="1">
            <a:spLocks/>
          </p:cNvSpPr>
          <p:nvPr/>
        </p:nvSpPr>
        <p:spPr>
          <a:xfrm>
            <a:off x="228600" y="1581150"/>
            <a:ext cx="5181600" cy="85740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2000" dirty="0" smtClean="0">
                <a:solidFill>
                  <a:srgbClr val="0070C0"/>
                </a:solidFill>
              </a:rPr>
              <a:t>POWRR White Paper available at:</a:t>
            </a:r>
            <a:endParaRPr lang="en" sz="2000" dirty="0">
              <a:solidFill>
                <a:srgbClr val="0070C0"/>
              </a:solidFill>
            </a:endParaRPr>
          </a:p>
        </p:txBody>
      </p:sp>
      <p:sp>
        <p:nvSpPr>
          <p:cNvPr id="9" name="Shape 365"/>
          <p:cNvSpPr txBox="1">
            <a:spLocks/>
          </p:cNvSpPr>
          <p:nvPr/>
        </p:nvSpPr>
        <p:spPr>
          <a:xfrm>
            <a:off x="152400" y="0"/>
            <a:ext cx="8229600" cy="685950"/>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2000" dirty="0" smtClean="0"/>
              <a:t>Next Steps: Potential Solution Models</a:t>
            </a:r>
            <a:endParaRPr lang="en" sz="2000" dirty="0"/>
          </a:p>
        </p:txBody>
      </p:sp>
    </p:spTree>
    <p:extLst>
      <p:ext uri="{BB962C8B-B14F-4D97-AF65-F5344CB8AC3E}">
        <p14:creationId xmlns:p14="http://schemas.microsoft.com/office/powerpoint/2010/main" val="10672902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152400" y="57150"/>
            <a:ext cx="3657600" cy="609600"/>
          </a:xfrm>
          <a:prstGeom prst="rect">
            <a:avLst/>
          </a:prstGeom>
        </p:spPr>
        <p:txBody>
          <a:bodyPr lIns="91425" tIns="91425" rIns="91425" bIns="91425" anchor="b" anchorCtr="0">
            <a:noAutofit/>
          </a:bodyPr>
          <a:lstStyle/>
          <a:p>
            <a:pPr>
              <a:buNone/>
            </a:pPr>
            <a:r>
              <a:rPr lang="en" sz="3200" dirty="0"/>
              <a:t>Wrapping U</a:t>
            </a:r>
            <a:r>
              <a:rPr lang="en" sz="3200" dirty="0" smtClean="0"/>
              <a:t>p</a:t>
            </a:r>
            <a:endParaRPr lang="en" sz="3200" dirty="0">
              <a:solidFill>
                <a:srgbClr val="FF0000"/>
              </a:solidFill>
            </a:endParaRPr>
          </a:p>
        </p:txBody>
      </p:sp>
      <p:sp>
        <p:nvSpPr>
          <p:cNvPr id="2" name="Rectangle 1"/>
          <p:cNvSpPr/>
          <p:nvPr/>
        </p:nvSpPr>
        <p:spPr>
          <a:xfrm>
            <a:off x="990600" y="676930"/>
            <a:ext cx="5698996" cy="461665"/>
          </a:xfrm>
          <a:prstGeom prst="rect">
            <a:avLst/>
          </a:prstGeom>
        </p:spPr>
        <p:txBody>
          <a:bodyPr wrap="none">
            <a:spAutoFit/>
          </a:bodyPr>
          <a:lstStyle/>
          <a:p>
            <a:r>
              <a:rPr lang="en" sz="2400" b="1" dirty="0"/>
              <a:t>Our Final </a:t>
            </a:r>
            <a:r>
              <a:rPr lang="en" sz="2400" b="1" dirty="0" smtClean="0"/>
              <a:t>Thoughts </a:t>
            </a:r>
            <a:r>
              <a:rPr lang="en" sz="2400" b="1" dirty="0">
                <a:solidFill>
                  <a:schemeClr val="tx1"/>
                </a:solidFill>
              </a:rPr>
              <a:t>&amp;</a:t>
            </a:r>
            <a:r>
              <a:rPr lang="en" sz="2400" b="1" dirty="0" smtClean="0">
                <a:solidFill>
                  <a:schemeClr val="tx1"/>
                </a:solidFill>
              </a:rPr>
              <a:t> </a:t>
            </a:r>
            <a:r>
              <a:rPr lang="en" sz="2400" b="1" dirty="0">
                <a:solidFill>
                  <a:schemeClr val="tx1"/>
                </a:solidFill>
              </a:rPr>
              <a:t>Your Questions</a:t>
            </a:r>
            <a:endParaRPr lang="en-US" sz="2400" b="1" dirty="0">
              <a:solidFill>
                <a:schemeClr val="tx1"/>
              </a:solidFill>
            </a:endParaRPr>
          </a:p>
        </p:txBody>
      </p:sp>
      <p:sp>
        <p:nvSpPr>
          <p:cNvPr id="5" name="TextBox 4"/>
          <p:cNvSpPr txBox="1"/>
          <p:nvPr/>
        </p:nvSpPr>
        <p:spPr>
          <a:xfrm>
            <a:off x="1676400" y="1289030"/>
            <a:ext cx="7315200" cy="3416320"/>
          </a:xfrm>
          <a:prstGeom prst="rect">
            <a:avLst/>
          </a:prstGeom>
          <a:noFill/>
        </p:spPr>
        <p:txBody>
          <a:bodyPr wrap="square" rtlCol="0">
            <a:spAutoFit/>
          </a:bodyPr>
          <a:lstStyle/>
          <a:p>
            <a:r>
              <a:rPr lang="en-US" sz="2000" dirty="0" smtClean="0"/>
              <a:t>I survived the POWRR workshop! Now what?</a:t>
            </a:r>
            <a:br>
              <a:rPr lang="en-US" sz="2000" dirty="0" smtClean="0"/>
            </a:br>
            <a:r>
              <a:rPr lang="en-US" sz="2000" dirty="0" smtClean="0"/>
              <a:t>	</a:t>
            </a:r>
            <a:r>
              <a:rPr lang="en-US" dirty="0" smtClean="0">
                <a:solidFill>
                  <a:schemeClr val="tx1"/>
                </a:solidFill>
                <a:hlinkClick r:id="rId3"/>
              </a:rPr>
              <a:t>https://digitalPOWRR.niu.edu/survived-powrr-wkshp/</a:t>
            </a:r>
            <a:r>
              <a:rPr lang="en-US" dirty="0" smtClean="0">
                <a:solidFill>
                  <a:schemeClr val="tx1"/>
                </a:solidFill>
              </a:rPr>
              <a:t/>
            </a:r>
            <a:br>
              <a:rPr lang="en-US" dirty="0" smtClean="0">
                <a:solidFill>
                  <a:schemeClr val="tx1"/>
                </a:solidFill>
              </a:rPr>
            </a:br>
            <a:r>
              <a:rPr lang="en-US" sz="1600" dirty="0" smtClean="0"/>
              <a:t/>
            </a:r>
            <a:br>
              <a:rPr lang="en-US" sz="1600" dirty="0" smtClean="0"/>
            </a:br>
            <a:endParaRPr lang="en-US" sz="1600" dirty="0" smtClean="0"/>
          </a:p>
          <a:p>
            <a:r>
              <a:rPr lang="en-US" sz="1600" dirty="0" smtClean="0">
                <a:solidFill>
                  <a:schemeClr val="tx1"/>
                </a:solidFill>
              </a:rPr>
              <a:t>We’re here to help. Seriously.</a:t>
            </a:r>
            <a:br>
              <a:rPr lang="en-US" sz="1600" dirty="0" smtClean="0">
                <a:solidFill>
                  <a:schemeClr val="tx1"/>
                </a:solidFill>
              </a:rPr>
            </a:br>
            <a:r>
              <a:rPr lang="en-US" sz="1600" dirty="0" smtClean="0">
                <a:solidFill>
                  <a:schemeClr val="tx1"/>
                </a:solidFill>
              </a:rPr>
              <a:t/>
            </a:r>
            <a:br>
              <a:rPr lang="en-US" sz="1600" dirty="0" smtClean="0">
                <a:solidFill>
                  <a:schemeClr val="tx1"/>
                </a:solidFill>
              </a:rPr>
            </a:br>
            <a:endParaRPr lang="en-US" sz="1600" dirty="0" smtClean="0">
              <a:solidFill>
                <a:schemeClr val="tx1"/>
              </a:solidFill>
            </a:endParaRPr>
          </a:p>
          <a:p>
            <a:r>
              <a:rPr lang="en-US" sz="1600" dirty="0" smtClean="0">
                <a:solidFill>
                  <a:schemeClr val="tx1"/>
                </a:solidFill>
              </a:rPr>
              <a:t>YOU CAN DO THIS. Really. But not alone. So bring some friends.</a:t>
            </a:r>
          </a:p>
          <a:p>
            <a:r>
              <a:rPr lang="en-US" sz="1600" dirty="0">
                <a:solidFill>
                  <a:schemeClr val="tx1"/>
                </a:solidFill>
              </a:rPr>
              <a:t>	</a:t>
            </a:r>
            <a:r>
              <a:rPr lang="en-US" sz="1600" i="1" dirty="0" smtClean="0">
                <a:solidFill>
                  <a:schemeClr val="tx1"/>
                </a:solidFill>
              </a:rPr>
              <a:t>“If </a:t>
            </a:r>
            <a:r>
              <a:rPr lang="en-US" sz="1600" i="1" dirty="0">
                <a:solidFill>
                  <a:schemeClr val="tx1"/>
                </a:solidFill>
              </a:rPr>
              <a:t>you want to go fast…go alone. If you want to go far…go </a:t>
            </a:r>
            <a:r>
              <a:rPr lang="en-US" sz="1600" i="1" dirty="0" smtClean="0">
                <a:solidFill>
                  <a:schemeClr val="tx1"/>
                </a:solidFill>
              </a:rPr>
              <a:t>	together</a:t>
            </a:r>
            <a:r>
              <a:rPr lang="en-US" sz="1600" i="1" dirty="0">
                <a:solidFill>
                  <a:schemeClr val="tx1"/>
                </a:solidFill>
              </a:rPr>
              <a:t>.” </a:t>
            </a:r>
            <a:r>
              <a:rPr lang="en-US" sz="1600" dirty="0" smtClean="0">
                <a:solidFill>
                  <a:schemeClr val="tx1"/>
                </a:solidFill>
              </a:rPr>
              <a:t>— African Proverb</a:t>
            </a:r>
            <a:br>
              <a:rPr lang="en-US" sz="1600" dirty="0" smtClean="0">
                <a:solidFill>
                  <a:schemeClr val="tx1"/>
                </a:solidFill>
              </a:rPr>
            </a:br>
            <a:r>
              <a:rPr lang="en-US" sz="1600" dirty="0">
                <a:solidFill>
                  <a:schemeClr val="tx1"/>
                </a:solidFill>
              </a:rPr>
              <a:t/>
            </a:r>
            <a:br>
              <a:rPr lang="en-US" sz="1600" dirty="0">
                <a:solidFill>
                  <a:schemeClr val="tx1"/>
                </a:solidFill>
              </a:rPr>
            </a:br>
            <a:endParaRPr lang="en-US" sz="1600" dirty="0" smtClean="0">
              <a:solidFill>
                <a:schemeClr val="tx1"/>
              </a:solidFill>
            </a:endParaRPr>
          </a:p>
          <a:p>
            <a:r>
              <a:rPr lang="en-US" sz="1600" dirty="0" smtClean="0">
                <a:solidFill>
                  <a:schemeClr val="tx1"/>
                </a:solidFill>
              </a:rPr>
              <a:t>Remember: Baby steps still move you forward!</a:t>
            </a:r>
            <a:endParaRPr lang="en-US" sz="1800" dirty="0" smtClean="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381000" y="117722"/>
            <a:ext cx="8229600" cy="701428"/>
          </a:xfrm>
          <a:prstGeom prst="rect">
            <a:avLst/>
          </a:prstGeom>
        </p:spPr>
        <p:txBody>
          <a:bodyPr lIns="91425" tIns="91425" rIns="91425" bIns="91425" anchor="b" anchorCtr="0">
            <a:noAutofit/>
          </a:bodyPr>
          <a:lstStyle/>
          <a:p>
            <a:pPr>
              <a:buNone/>
            </a:pPr>
            <a:r>
              <a:rPr lang="en" sz="3200" dirty="0"/>
              <a:t>Evaluation </a:t>
            </a:r>
            <a:r>
              <a:rPr lang="en" sz="3200" dirty="0" smtClean="0"/>
              <a:t>Time</a:t>
            </a:r>
            <a:r>
              <a:rPr lang="en" sz="3200" dirty="0"/>
              <a:t>! (</a:t>
            </a:r>
            <a:r>
              <a:rPr lang="en" sz="3200" dirty="0" smtClean="0"/>
              <a:t>10 </a:t>
            </a:r>
            <a:r>
              <a:rPr lang="en" sz="3200" dirty="0"/>
              <a:t>minutes)</a:t>
            </a:r>
          </a:p>
        </p:txBody>
      </p:sp>
      <p:sp>
        <p:nvSpPr>
          <p:cNvPr id="4" name="TextBox 3"/>
          <p:cNvSpPr txBox="1"/>
          <p:nvPr/>
        </p:nvSpPr>
        <p:spPr>
          <a:xfrm>
            <a:off x="685800" y="791111"/>
            <a:ext cx="82296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Post-Test</a:t>
            </a:r>
            <a:br>
              <a:rPr lang="en-US" sz="2000" dirty="0" smtClean="0"/>
            </a:br>
            <a:endParaRPr lang="en-US" sz="2000" dirty="0" smtClean="0"/>
          </a:p>
          <a:p>
            <a:pPr marL="285750" indent="-285750">
              <a:buFont typeface="Arial" panose="020B0604020202020204" pitchFamily="34" charset="0"/>
              <a:buChar char="•"/>
            </a:pPr>
            <a:r>
              <a:rPr lang="en-US" sz="2000" dirty="0" smtClean="0"/>
              <a:t>Workshop evaluation…tells us about pace, style of presenting, etc.</a:t>
            </a:r>
            <a:br>
              <a:rPr lang="en-US" sz="2000" dirty="0" smtClean="0"/>
            </a:br>
            <a:endParaRPr lang="en-US" sz="2000" dirty="0" smtClean="0"/>
          </a:p>
        </p:txBody>
      </p:sp>
      <p:sp>
        <p:nvSpPr>
          <p:cNvPr id="5" name="Shape 407"/>
          <p:cNvSpPr txBox="1">
            <a:spLocks/>
          </p:cNvSpPr>
          <p:nvPr/>
        </p:nvSpPr>
        <p:spPr>
          <a:xfrm>
            <a:off x="457200" y="2113805"/>
            <a:ext cx="8229600" cy="701428"/>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en" sz="3200" dirty="0" smtClean="0"/>
              <a:t>In 3 Months…</a:t>
            </a:r>
            <a:endParaRPr lang="en" sz="3200" dirty="0"/>
          </a:p>
        </p:txBody>
      </p:sp>
      <p:sp>
        <p:nvSpPr>
          <p:cNvPr id="6" name="TextBox 5"/>
          <p:cNvSpPr txBox="1"/>
          <p:nvPr/>
        </p:nvSpPr>
        <p:spPr>
          <a:xfrm>
            <a:off x="685800" y="2769334"/>
            <a:ext cx="82296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E</a:t>
            </a:r>
            <a:r>
              <a:rPr lang="en-US" sz="2000" dirty="0" smtClean="0"/>
              <a:t>mailing you a brief survey around your 3-3-3 Action Plan</a:t>
            </a:r>
            <a:br>
              <a:rPr lang="en-US" sz="2000" dirty="0" smtClean="0"/>
            </a:br>
            <a:endParaRPr lang="en-US" sz="2000" dirty="0" smtClean="0"/>
          </a:p>
          <a:p>
            <a:pPr marL="285750" indent="-285750">
              <a:buFont typeface="Arial" panose="020B0604020202020204" pitchFamily="34" charset="0"/>
              <a:buChar char="•"/>
            </a:pPr>
            <a:r>
              <a:rPr lang="en-US" sz="2000" dirty="0" smtClean="0"/>
              <a:t>There may be a phone call too (if we don’t hear back from you or if we need further details)</a:t>
            </a:r>
            <a:br>
              <a:rPr lang="en-US" sz="2000" dirty="0" smtClean="0"/>
            </a:br>
            <a:endParaRPr lang="en-US" sz="2000" dirty="0" smtClean="0"/>
          </a:p>
        </p:txBody>
      </p:sp>
      <p:sp>
        <p:nvSpPr>
          <p:cNvPr id="3" name="TextBox 2"/>
          <p:cNvSpPr txBox="1"/>
          <p:nvPr/>
        </p:nvSpPr>
        <p:spPr>
          <a:xfrm>
            <a:off x="533400" y="4324350"/>
            <a:ext cx="8229600" cy="584775"/>
          </a:xfrm>
          <a:prstGeom prst="rect">
            <a:avLst/>
          </a:prstGeom>
          <a:noFill/>
        </p:spPr>
        <p:txBody>
          <a:bodyPr wrap="square" rtlCol="0">
            <a:spAutoFit/>
          </a:bodyPr>
          <a:lstStyle/>
          <a:p>
            <a:pPr algn="ctr"/>
            <a:r>
              <a:rPr lang="en-US" sz="1600" b="1" u="sng" dirty="0" smtClean="0"/>
              <a:t>Please note</a:t>
            </a:r>
            <a:r>
              <a:rPr lang="en-US" sz="1600" b="1" dirty="0" smtClean="0"/>
              <a:t>: The IMLS requires us to do these things…and it helps to make sure these workshops are delivering outcomes that bring tangible results to our peers!</a:t>
            </a:r>
            <a:endParaRPr lang="en-US" sz="1600" b="1" dirty="0"/>
          </a:p>
        </p:txBody>
      </p:sp>
    </p:spTree>
  </p:cSld>
  <p:clrMapOvr>
    <a:masterClrMapping/>
  </p:clrMapOvr>
  <p:transition spd="slow">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sz="3200" dirty="0" smtClean="0"/>
              <a:t>Thank You for Coming</a:t>
            </a:r>
            <a:r>
              <a:rPr lang="en" sz="3200" dirty="0"/>
              <a:t>!</a:t>
            </a:r>
          </a:p>
        </p:txBody>
      </p:sp>
      <p:sp>
        <p:nvSpPr>
          <p:cNvPr id="414" name="Shape 414"/>
          <p:cNvSpPr txBox="1">
            <a:spLocks noGrp="1"/>
          </p:cNvSpPr>
          <p:nvPr>
            <p:ph type="body" idx="1"/>
          </p:nvPr>
        </p:nvSpPr>
        <p:spPr>
          <a:xfrm>
            <a:off x="457200" y="1200153"/>
            <a:ext cx="8229600" cy="2362198"/>
          </a:xfrm>
          <a:prstGeom prst="rect">
            <a:avLst/>
          </a:prstGeom>
        </p:spPr>
        <p:txBody>
          <a:bodyPr lIns="91425" tIns="91425" rIns="91425" bIns="91425" anchor="t" anchorCtr="0">
            <a:noAutofit/>
          </a:bodyPr>
          <a:lstStyle/>
          <a:p>
            <a:pPr>
              <a:buNone/>
            </a:pPr>
            <a:r>
              <a:rPr lang="en" sz="2400" dirty="0" smtClean="0"/>
              <a:t>Please Return:</a:t>
            </a:r>
          </a:p>
          <a:p>
            <a:pPr marL="647700" indent="-457200">
              <a:buFont typeface="Arial" panose="020B0604020202020204" pitchFamily="34" charset="0"/>
              <a:buChar char="•"/>
            </a:pPr>
            <a:r>
              <a:rPr lang="en" sz="2400" dirty="0" smtClean="0"/>
              <a:t>Jump Drives</a:t>
            </a:r>
          </a:p>
          <a:p>
            <a:pPr marL="647700" indent="-457200">
              <a:buFont typeface="Arial" panose="020B0604020202020204" pitchFamily="34" charset="0"/>
              <a:buChar char="•"/>
            </a:pPr>
            <a:r>
              <a:rPr lang="en" sz="2400" dirty="0" smtClean="0"/>
              <a:t>Contact Info Section of 3-3-3 Action Plan (bottom)</a:t>
            </a:r>
          </a:p>
          <a:p>
            <a:pPr marL="647700" indent="-457200">
              <a:buFont typeface="Arial" panose="020B0604020202020204" pitchFamily="34" charset="0"/>
              <a:buChar char="•"/>
            </a:pPr>
            <a:r>
              <a:rPr lang="en" sz="2400" dirty="0" smtClean="0"/>
              <a:t>Pre &amp; Post Tests</a:t>
            </a:r>
          </a:p>
          <a:p>
            <a:pPr marL="647700" indent="-457200">
              <a:buFont typeface="Arial" panose="020B0604020202020204" pitchFamily="34" charset="0"/>
              <a:buChar char="•"/>
            </a:pPr>
            <a:r>
              <a:rPr lang="en" sz="2400" dirty="0" smtClean="0"/>
              <a:t>Workshop Evaluation</a:t>
            </a:r>
          </a:p>
          <a:p>
            <a:pPr marL="590550" lvl="1" indent="0"/>
            <a:endParaRPr lang="en" sz="1800" dirty="0" smtClean="0"/>
          </a:p>
        </p:txBody>
      </p:sp>
      <p:pic>
        <p:nvPicPr>
          <p:cNvPr id="4" name="image00.jpg"/>
          <p:cNvPicPr/>
          <p:nvPr/>
        </p:nvPicPr>
        <p:blipFill>
          <a:blip r:embed="rId3" cstate="print"/>
          <a:srcRect/>
          <a:stretch>
            <a:fillRect/>
          </a:stretch>
        </p:blipFill>
        <p:spPr>
          <a:xfrm>
            <a:off x="1828800" y="4019550"/>
            <a:ext cx="1905000" cy="536893"/>
          </a:xfrm>
          <a:prstGeom prst="rect">
            <a:avLst/>
          </a:prstGeom>
          <a:ln/>
        </p:spPr>
      </p:pic>
      <p:pic>
        <p:nvPicPr>
          <p:cNvPr id="5" name="image02.jpg" descr="IMLS_Logo.jpg"/>
          <p:cNvPicPr/>
          <p:nvPr/>
        </p:nvPicPr>
        <p:blipFill>
          <a:blip r:embed="rId4" cstate="print"/>
          <a:srcRect/>
          <a:stretch>
            <a:fillRect/>
          </a:stretch>
        </p:blipFill>
        <p:spPr>
          <a:xfrm>
            <a:off x="5334000" y="3867150"/>
            <a:ext cx="1676400" cy="762000"/>
          </a:xfrm>
          <a:prstGeom prst="rect">
            <a:avLst/>
          </a:prstGeom>
          <a:ln/>
        </p:spPr>
      </p:pic>
    </p:spTree>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pPr algn="ctr"/>
            <a:r>
              <a:rPr lang="en-US" sz="2800" dirty="0" smtClean="0"/>
              <a:t>POWRR Project Team Members</a:t>
            </a:r>
            <a:br>
              <a:rPr lang="en-US" sz="2800" dirty="0" smtClean="0"/>
            </a:br>
            <a:r>
              <a:rPr lang="en-US" sz="2400" b="0" dirty="0" smtClean="0"/>
              <a:t>Contact us…we are here to help!</a:t>
            </a:r>
            <a:endParaRPr lang="en-US" sz="2400" b="0" dirty="0"/>
          </a:p>
        </p:txBody>
      </p:sp>
      <p:sp>
        <p:nvSpPr>
          <p:cNvPr id="3" name="Text Placeholder 2"/>
          <p:cNvSpPr>
            <a:spLocks noGrp="1"/>
          </p:cNvSpPr>
          <p:nvPr>
            <p:ph type="body" idx="1"/>
          </p:nvPr>
        </p:nvSpPr>
        <p:spPr>
          <a:xfrm>
            <a:off x="0" y="1047750"/>
            <a:ext cx="4572000" cy="3725680"/>
          </a:xfrm>
        </p:spPr>
        <p:txBody>
          <a:bodyPr/>
          <a:lstStyle/>
          <a:p>
            <a:r>
              <a:rPr lang="en-US" sz="1400" i="1" dirty="0" smtClean="0"/>
              <a:t>Northern Illinois University</a:t>
            </a:r>
            <a:r>
              <a:rPr lang="en-US" sz="1400" b="1" i="1" dirty="0" smtClean="0"/>
              <a:t/>
            </a:r>
            <a:br>
              <a:rPr lang="en-US" sz="1400" b="1" i="1" dirty="0" smtClean="0"/>
            </a:br>
            <a:r>
              <a:rPr lang="en-US" sz="1400" b="1" i="1" dirty="0" smtClean="0"/>
              <a:t>*</a:t>
            </a:r>
            <a:r>
              <a:rPr lang="en-US" sz="1400" b="1" dirty="0" smtClean="0"/>
              <a:t>Lynne M. Thomas</a:t>
            </a:r>
            <a:r>
              <a:rPr lang="en-US" sz="1400" dirty="0" smtClean="0"/>
              <a:t>        Curator, RBSC</a:t>
            </a:r>
            <a:br>
              <a:rPr lang="en-US" sz="1400" dirty="0" smtClean="0"/>
            </a:br>
            <a:r>
              <a:rPr lang="en-US" sz="1400" dirty="0" smtClean="0"/>
              <a:t>lmthomas@niu.edu        815.753.0255</a:t>
            </a:r>
          </a:p>
          <a:p>
            <a:r>
              <a:rPr lang="en-US" sz="1400" dirty="0"/>
              <a:t>	</a:t>
            </a:r>
            <a:r>
              <a:rPr lang="en-US" sz="1400" b="1" dirty="0" smtClean="0"/>
              <a:t>Drew </a:t>
            </a:r>
            <a:r>
              <a:rPr lang="en-US" sz="1400" b="1" dirty="0" err="1" smtClean="0"/>
              <a:t>VandeCreek</a:t>
            </a:r>
            <a:r>
              <a:rPr lang="en-US" sz="1400" b="1" dirty="0" smtClean="0"/>
              <a:t>        </a:t>
            </a:r>
            <a:r>
              <a:rPr lang="en-US" sz="1400" dirty="0" smtClean="0"/>
              <a:t>Director Digital Scholarship</a:t>
            </a:r>
            <a:br>
              <a:rPr lang="en-US" sz="1400" dirty="0" smtClean="0"/>
            </a:br>
            <a:r>
              <a:rPr lang="en-US" sz="1400" dirty="0" smtClean="0"/>
              <a:t>drew@niu.edu 	         815.753.7179</a:t>
            </a:r>
          </a:p>
          <a:p>
            <a:r>
              <a:rPr lang="en-US" sz="1400" dirty="0"/>
              <a:t>	</a:t>
            </a:r>
            <a:r>
              <a:rPr lang="en-US" sz="1400" b="1" dirty="0" smtClean="0"/>
              <a:t>*Jaime </a:t>
            </a:r>
            <a:r>
              <a:rPr lang="en-US" sz="1400" b="1" dirty="0" smtClean="0"/>
              <a:t>Schumacher     </a:t>
            </a:r>
            <a:r>
              <a:rPr lang="en-US" sz="1400" dirty="0" smtClean="0"/>
              <a:t>Digital POWRR Director</a:t>
            </a:r>
            <a:br>
              <a:rPr lang="en-US" sz="1400" dirty="0" smtClean="0"/>
            </a:br>
            <a:r>
              <a:rPr lang="en-US" sz="1400" dirty="0" smtClean="0"/>
              <a:t>jschumacher@niu.edu</a:t>
            </a:r>
            <a:r>
              <a:rPr lang="en-US" sz="1400" dirty="0"/>
              <a:t> </a:t>
            </a:r>
            <a:r>
              <a:rPr lang="en-US" sz="1400" dirty="0" smtClean="0"/>
              <a:t>  815.753.0576</a:t>
            </a:r>
          </a:p>
          <a:p>
            <a:r>
              <a:rPr lang="en-US" sz="1400" dirty="0"/>
              <a:t>	</a:t>
            </a:r>
            <a:r>
              <a:rPr lang="en-US" sz="1400" b="1" dirty="0" smtClean="0"/>
              <a:t>Stacey Erdman  	         </a:t>
            </a:r>
            <a:r>
              <a:rPr lang="en-US" sz="1400" dirty="0" smtClean="0"/>
              <a:t>Digital Collections Curator</a:t>
            </a:r>
            <a:br>
              <a:rPr lang="en-US" sz="1400" dirty="0" smtClean="0"/>
            </a:br>
            <a:r>
              <a:rPr lang="en-US" sz="1400" dirty="0" smtClean="0"/>
              <a:t>serdman@niu.edu	         815.753.1004</a:t>
            </a:r>
            <a:endParaRPr lang="en-US" sz="1400" dirty="0"/>
          </a:p>
          <a:p>
            <a:r>
              <a:rPr lang="en-US" sz="1400" dirty="0" smtClean="0"/>
              <a:t>	</a:t>
            </a:r>
            <a:r>
              <a:rPr lang="en-US" sz="1400" b="1" i="1" dirty="0" smtClean="0"/>
              <a:t>*</a:t>
            </a:r>
            <a:r>
              <a:rPr lang="en-US" sz="1400" b="1" dirty="0" smtClean="0"/>
              <a:t>Danielle </a:t>
            </a:r>
            <a:r>
              <a:rPr lang="en-US" sz="1400" b="1" dirty="0" err="1" smtClean="0"/>
              <a:t>Spalenka</a:t>
            </a:r>
            <a:r>
              <a:rPr lang="en-US" sz="1400" dirty="0"/>
              <a:t> </a:t>
            </a:r>
            <a:r>
              <a:rPr lang="en-US" sz="1400" dirty="0" smtClean="0"/>
              <a:t>      Regional </a:t>
            </a:r>
            <a:r>
              <a:rPr lang="en-US" sz="1400" dirty="0" err="1" smtClean="0"/>
              <a:t>Hist</a:t>
            </a:r>
            <a:r>
              <a:rPr lang="en-US" sz="1400" dirty="0" smtClean="0"/>
              <a:t> </a:t>
            </a:r>
            <a:r>
              <a:rPr lang="en-US" sz="1400" dirty="0" err="1" smtClean="0"/>
              <a:t>Cntr</a:t>
            </a:r>
            <a:r>
              <a:rPr lang="en-US" sz="1400" dirty="0" smtClean="0"/>
              <a:t> Curator</a:t>
            </a:r>
            <a:br>
              <a:rPr lang="en-US" sz="1400" dirty="0" smtClean="0"/>
            </a:br>
            <a:r>
              <a:rPr lang="en-US" sz="1400" dirty="0" smtClean="0"/>
              <a:t>dspalenka@niu.edu</a:t>
            </a:r>
            <a:r>
              <a:rPr lang="en-US" sz="1400" dirty="0"/>
              <a:t> </a:t>
            </a:r>
            <a:r>
              <a:rPr lang="en-US" sz="1400" dirty="0" smtClean="0"/>
              <a:t>       815.753.9394</a:t>
            </a:r>
          </a:p>
          <a:p>
            <a:r>
              <a:rPr lang="en-US" sz="1400" dirty="0"/>
              <a:t>	</a:t>
            </a:r>
            <a:r>
              <a:rPr lang="en-US" sz="1400" b="1" dirty="0" smtClean="0"/>
              <a:t>Matthew Short</a:t>
            </a:r>
            <a:r>
              <a:rPr lang="en-US" sz="1400" dirty="0" smtClean="0"/>
              <a:t>	          Metadata Librarian</a:t>
            </a:r>
            <a:br>
              <a:rPr lang="en-US" sz="1400" dirty="0" smtClean="0"/>
            </a:br>
            <a:r>
              <a:rPr lang="en-US" sz="1400" dirty="0" smtClean="0"/>
              <a:t>mshort@niu.edu	          815.753.9868</a:t>
            </a:r>
          </a:p>
          <a:p>
            <a:r>
              <a:rPr lang="en-US" sz="1400" dirty="0"/>
              <a:t>	</a:t>
            </a:r>
            <a:r>
              <a:rPr lang="en-US" sz="1400" b="1" dirty="0" smtClean="0"/>
              <a:t>Nathan Books</a:t>
            </a:r>
            <a:r>
              <a:rPr lang="en-US" sz="1400" dirty="0" smtClean="0"/>
              <a:t>	          Technical Associate</a:t>
            </a:r>
            <a:br>
              <a:rPr lang="en-US" sz="1400" dirty="0" smtClean="0"/>
            </a:br>
            <a:r>
              <a:rPr lang="en-US" sz="1400" dirty="0" smtClean="0"/>
              <a:t>nbooks@niu.edu	          815.753.9653</a:t>
            </a:r>
            <a:endParaRPr lang="en-US" sz="1400" dirty="0"/>
          </a:p>
        </p:txBody>
      </p:sp>
      <p:cxnSp>
        <p:nvCxnSpPr>
          <p:cNvPr id="6" name="Straight Connector 5"/>
          <p:cNvCxnSpPr/>
          <p:nvPr/>
        </p:nvCxnSpPr>
        <p:spPr>
          <a:xfrm>
            <a:off x="4648200" y="135255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4572000" y="1047750"/>
            <a:ext cx="4572000" cy="3725680"/>
          </a:xfrm>
          <a:prstGeom prst="rect">
            <a:avLst/>
          </a:prstGeom>
        </p:spPr>
        <p:txBody>
          <a:bodyPr lIns="91425" tIns="91425" rIns="91425" bIns="91425" anchor="t" anchorCtr="0"/>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a:ea typeface="Arial"/>
                <a:cs typeface="Arial"/>
                <a:sym typeface="Arial"/>
              </a:defRPr>
            </a:lvl1pPr>
            <a:lvl2pPr marL="742950" marR="0" indent="4572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2pPr>
            <a:lvl3pPr marL="1143000" marR="0" indent="91440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defRPr>
            </a:lvl3pPr>
            <a:lvl4pPr marL="1600200" marR="0" indent="13716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4pPr>
            <a:lvl5pPr marL="20574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5pPr>
            <a:lvl6pPr marL="25146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6pPr>
            <a:lvl7pPr marL="29718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7pPr>
            <a:lvl8pPr marL="34290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8pPr>
            <a:lvl9pPr marL="3886200" marR="0" indent="-11430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defRPr>
            </a:lvl9pPr>
          </a:lstStyle>
          <a:p>
            <a:r>
              <a:rPr lang="en-US" sz="1400" i="1" dirty="0" smtClean="0"/>
              <a:t>Chicago State University</a:t>
            </a:r>
            <a:r>
              <a:rPr lang="en-US" sz="1400" b="1" dirty="0" smtClean="0"/>
              <a:t/>
            </a:r>
            <a:br>
              <a:rPr lang="en-US" sz="1400" b="1" dirty="0" smtClean="0"/>
            </a:br>
            <a:r>
              <a:rPr lang="en-US" sz="1400" b="1" dirty="0" err="1" smtClean="0"/>
              <a:t>Aaisha</a:t>
            </a:r>
            <a:r>
              <a:rPr lang="en-US" sz="1400" b="1" dirty="0" smtClean="0"/>
              <a:t> </a:t>
            </a:r>
            <a:r>
              <a:rPr lang="en-US" sz="1400" b="1" dirty="0" err="1" smtClean="0"/>
              <a:t>Haykal</a:t>
            </a:r>
            <a:r>
              <a:rPr lang="en-US" sz="1400" dirty="0" smtClean="0"/>
              <a:t>	         University Archivist</a:t>
            </a:r>
            <a:br>
              <a:rPr lang="en-US" sz="1400" dirty="0" smtClean="0"/>
            </a:br>
            <a:r>
              <a:rPr lang="en-US" sz="1400" dirty="0" smtClean="0"/>
              <a:t>ahaykal@csu.edu           773.995.3843</a:t>
            </a:r>
          </a:p>
          <a:p>
            <a:r>
              <a:rPr lang="en-US" sz="1400" dirty="0" smtClean="0"/>
              <a:t>	</a:t>
            </a:r>
            <a:r>
              <a:rPr lang="en-US" sz="1400" b="1" dirty="0" smtClean="0">
                <a:solidFill>
                  <a:schemeClr val="tx1"/>
                </a:solidFill>
              </a:rPr>
              <a:t>Martin Kong</a:t>
            </a:r>
            <a:r>
              <a:rPr lang="en-US" sz="1400" b="1" dirty="0" smtClean="0">
                <a:solidFill>
                  <a:srgbClr val="FF0000"/>
                </a:solidFill>
              </a:rPr>
              <a:t> 	         </a:t>
            </a:r>
            <a:r>
              <a:rPr lang="en-US" sz="1400" dirty="0" smtClean="0">
                <a:solidFill>
                  <a:schemeClr val="tx1"/>
                </a:solidFill>
              </a:rPr>
              <a:t>Systems Librarian</a:t>
            </a:r>
            <a:r>
              <a:rPr lang="en-US" sz="1400" dirty="0" smtClean="0"/>
              <a:t/>
            </a:r>
            <a:br>
              <a:rPr lang="en-US" sz="1400" dirty="0" smtClean="0"/>
            </a:br>
            <a:r>
              <a:rPr lang="en-US" sz="1400" dirty="0" smtClean="0"/>
              <a:t>mkong@csu.edu 	         773.995.3908</a:t>
            </a:r>
          </a:p>
          <a:p>
            <a:r>
              <a:rPr lang="en-US" sz="1400" i="1" dirty="0" smtClean="0"/>
              <a:t>Illinois </a:t>
            </a:r>
            <a:r>
              <a:rPr lang="en-US" sz="1400" i="1" dirty="0"/>
              <a:t>State University</a:t>
            </a:r>
            <a:r>
              <a:rPr lang="en-US" sz="1400" b="1" dirty="0"/>
              <a:t/>
            </a:r>
            <a:br>
              <a:rPr lang="en-US" sz="1400" b="1" dirty="0"/>
            </a:br>
            <a:r>
              <a:rPr lang="en-US" sz="1100" b="1" dirty="0" smtClean="0"/>
              <a:t>Patrice-Andre </a:t>
            </a:r>
            <a:r>
              <a:rPr lang="en-US" sz="1100" b="1" dirty="0" err="1" smtClean="0"/>
              <a:t>Prud’homme</a:t>
            </a:r>
            <a:r>
              <a:rPr lang="en-US" sz="1100" b="1" dirty="0" smtClean="0"/>
              <a:t>   </a:t>
            </a:r>
            <a:r>
              <a:rPr lang="en-US" sz="1400" dirty="0" smtClean="0"/>
              <a:t>Digital Collections Head</a:t>
            </a:r>
            <a:r>
              <a:rPr lang="en-US" sz="1400" dirty="0"/>
              <a:t/>
            </a:r>
            <a:br>
              <a:rPr lang="en-US" sz="1400" dirty="0"/>
            </a:br>
            <a:r>
              <a:rPr lang="en-US" sz="1400" dirty="0" smtClean="0"/>
              <a:t>ppprudh@ilstu.edu        309.438.5385</a:t>
            </a:r>
            <a:endParaRPr lang="en-US" sz="1400" dirty="0"/>
          </a:p>
          <a:p>
            <a:r>
              <a:rPr lang="en-US" sz="1400" i="1" dirty="0" smtClean="0"/>
              <a:t>Illinois Wesleyan </a:t>
            </a:r>
            <a:r>
              <a:rPr lang="en-US" sz="1400" i="1" dirty="0"/>
              <a:t>University</a:t>
            </a:r>
            <a:r>
              <a:rPr lang="en-US" sz="1400" b="1" dirty="0"/>
              <a:t/>
            </a:r>
            <a:br>
              <a:rPr lang="en-US" sz="1400" b="1" dirty="0"/>
            </a:br>
            <a:r>
              <a:rPr lang="en-US" sz="1400" b="1" dirty="0" smtClean="0"/>
              <a:t>Meg Miner</a:t>
            </a:r>
            <a:r>
              <a:rPr lang="en-US" sz="1400" dirty="0"/>
              <a:t>	         </a:t>
            </a:r>
            <a:r>
              <a:rPr lang="en-US" sz="1400" dirty="0" smtClean="0"/>
              <a:t>University Archivist</a:t>
            </a:r>
            <a:r>
              <a:rPr lang="en-US" sz="1400" dirty="0"/>
              <a:t/>
            </a:r>
            <a:br>
              <a:rPr lang="en-US" sz="1400" dirty="0"/>
            </a:br>
            <a:r>
              <a:rPr lang="en-US" sz="1400" dirty="0" smtClean="0"/>
              <a:t>mminer@iwu.edu           309.556.1538</a:t>
            </a:r>
            <a:endParaRPr lang="en-US" sz="1400" dirty="0"/>
          </a:p>
          <a:p>
            <a:r>
              <a:rPr lang="en-US" sz="1400" i="1" dirty="0" smtClean="0"/>
              <a:t>Western Illinois University</a:t>
            </a:r>
            <a:r>
              <a:rPr lang="en-US" sz="1400" b="1" dirty="0"/>
              <a:t/>
            </a:r>
            <a:br>
              <a:rPr lang="en-US" sz="1400" b="1" dirty="0"/>
            </a:br>
            <a:r>
              <a:rPr lang="en-US" sz="1400" b="1" dirty="0" smtClean="0"/>
              <a:t>*Jeff </a:t>
            </a:r>
            <a:r>
              <a:rPr lang="en-US" sz="1400" b="1" dirty="0" err="1" smtClean="0"/>
              <a:t>Hancks</a:t>
            </a:r>
            <a:r>
              <a:rPr lang="en-US" sz="1400" dirty="0"/>
              <a:t>	         </a:t>
            </a:r>
            <a:r>
              <a:rPr lang="en-US" sz="1400" dirty="0" smtClean="0"/>
              <a:t>Director, Archives and</a:t>
            </a:r>
            <a:br>
              <a:rPr lang="en-US" sz="1400" dirty="0" smtClean="0"/>
            </a:br>
            <a:r>
              <a:rPr lang="en-US" sz="1400" dirty="0" smtClean="0"/>
              <a:t>		         Special Collections</a:t>
            </a:r>
            <a:r>
              <a:rPr lang="en-US" sz="1400" dirty="0"/>
              <a:t/>
            </a:r>
            <a:br>
              <a:rPr lang="en-US" sz="1400" dirty="0"/>
            </a:br>
            <a:r>
              <a:rPr lang="en-US" sz="1400" dirty="0" smtClean="0"/>
              <a:t>jl-hancks@wiu.edu         309.298.2717</a:t>
            </a:r>
            <a:endParaRPr lang="en-US" sz="1400" dirty="0"/>
          </a:p>
          <a:p>
            <a:r>
              <a:rPr lang="en-US" sz="1400" dirty="0" smtClean="0"/>
              <a:t>	</a:t>
            </a:r>
            <a:endParaRPr lang="en-US" sz="1400" dirty="0"/>
          </a:p>
        </p:txBody>
      </p:sp>
      <p:sp>
        <p:nvSpPr>
          <p:cNvPr id="4" name="TextBox 3"/>
          <p:cNvSpPr txBox="1"/>
          <p:nvPr/>
        </p:nvSpPr>
        <p:spPr>
          <a:xfrm>
            <a:off x="7078038" y="4854773"/>
            <a:ext cx="1745991" cy="307777"/>
          </a:xfrm>
          <a:prstGeom prst="rect">
            <a:avLst/>
          </a:prstGeom>
          <a:noFill/>
        </p:spPr>
        <p:txBody>
          <a:bodyPr wrap="none" rtlCol="0">
            <a:spAutoFit/>
          </a:bodyPr>
          <a:lstStyle/>
          <a:p>
            <a:r>
              <a:rPr lang="en-US" b="1" dirty="0" smtClean="0"/>
              <a:t>* Presented Today</a:t>
            </a:r>
            <a:endParaRPr lang="en-US" b="1" dirty="0"/>
          </a:p>
        </p:txBody>
      </p:sp>
    </p:spTree>
    <p:extLst>
      <p:ext uri="{BB962C8B-B14F-4D97-AF65-F5344CB8AC3E}">
        <p14:creationId xmlns:p14="http://schemas.microsoft.com/office/powerpoint/2010/main" val="1759962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28600" y="-110878"/>
            <a:ext cx="8229600" cy="777628"/>
          </a:xfrm>
          <a:prstGeom prst="rect">
            <a:avLst/>
          </a:prstGeom>
        </p:spPr>
        <p:txBody>
          <a:bodyPr lIns="91425" tIns="91425" rIns="91425" bIns="91425" anchor="b" anchorCtr="0">
            <a:noAutofit/>
          </a:bodyPr>
          <a:lstStyle/>
          <a:p>
            <a:pPr>
              <a:buNone/>
            </a:pPr>
            <a:r>
              <a:rPr lang="en" sz="3200" dirty="0"/>
              <a:t>Solution in Theory (</a:t>
            </a:r>
            <a:r>
              <a:rPr lang="en" sz="3200" dirty="0" smtClean="0"/>
              <a:t>riiiiiight</a:t>
            </a:r>
            <a:r>
              <a:rPr lang="en" sz="3200" dirty="0"/>
              <a:t>)</a:t>
            </a:r>
          </a:p>
        </p:txBody>
      </p:sp>
      <p:sp>
        <p:nvSpPr>
          <p:cNvPr id="2" name="TextBox 1"/>
          <p:cNvSpPr txBox="1"/>
          <p:nvPr/>
        </p:nvSpPr>
        <p:spPr>
          <a:xfrm>
            <a:off x="533400" y="590550"/>
            <a:ext cx="7772400"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smtClean="0"/>
              <a:t>OAIS (Open Archival Information Systems) and other scary schematic models</a:t>
            </a:r>
          </a:p>
          <a:p>
            <a:pPr marL="285750" indent="-285750">
              <a:lnSpc>
                <a:spcPct val="150000"/>
              </a:lnSpc>
              <a:buFont typeface="Arial" panose="020B0604020202020204" pitchFamily="34" charset="0"/>
              <a:buChar char="•"/>
            </a:pPr>
            <a:r>
              <a:rPr lang="en-US" sz="1600" dirty="0" smtClean="0"/>
              <a:t>TRAC Certification (Trustworthy Repositories Audit &amp; Certification)</a:t>
            </a:r>
          </a:p>
          <a:p>
            <a:pPr marL="285750" indent="-285750">
              <a:lnSpc>
                <a:spcPct val="150000"/>
              </a:lnSpc>
              <a:buFont typeface="Arial" panose="020B0604020202020204" pitchFamily="34" charset="0"/>
              <a:buChar char="•"/>
            </a:pPr>
            <a:r>
              <a:rPr lang="en-US" sz="1600" dirty="0" smtClean="0"/>
              <a:t>TDR ISO 16363 (Trustworthy Digital Repository ISO Standard)</a:t>
            </a:r>
          </a:p>
          <a:p>
            <a:pPr marL="285750" indent="-285750">
              <a:lnSpc>
                <a:spcPct val="150000"/>
              </a:lnSpc>
              <a:buFont typeface="Arial" panose="020B0604020202020204" pitchFamily="34" charset="0"/>
              <a:buChar char="•"/>
            </a:pPr>
            <a:r>
              <a:rPr lang="en-US" sz="1600" dirty="0" smtClean="0"/>
              <a:t>Complex </a:t>
            </a:r>
            <a:r>
              <a:rPr lang="en-US" sz="1600" dirty="0" err="1" smtClean="0"/>
              <a:t>Curation</a:t>
            </a:r>
            <a:r>
              <a:rPr lang="en-US" sz="1600" dirty="0" smtClean="0"/>
              <a:t> Lifecycles that don’t look a thing like your workflow</a:t>
            </a:r>
          </a:p>
          <a:p>
            <a:pPr marL="285750" indent="-285750">
              <a:lnSpc>
                <a:spcPct val="150000"/>
              </a:lnSpc>
              <a:buFont typeface="Arial" panose="020B0604020202020204" pitchFamily="34" charset="0"/>
              <a:buChar char="•"/>
            </a:pPr>
            <a:r>
              <a:rPr lang="en-US" sz="1600" dirty="0" smtClean="0"/>
              <a:t>…and other things you don’t need to worry about when you </a:t>
            </a:r>
            <a:br>
              <a:rPr lang="en-US" sz="1600" dirty="0" smtClean="0"/>
            </a:br>
            <a:r>
              <a:rPr lang="en-US" sz="1600" dirty="0" smtClean="0"/>
              <a:t>just WANT TO GET STARTED </a:t>
            </a:r>
            <a:r>
              <a:rPr lang="en-US" sz="1600" dirty="0"/>
              <a:t> </a:t>
            </a:r>
            <a:r>
              <a:rPr lang="en-US" sz="1600" dirty="0" smtClean="0"/>
              <a:t>and DO </a:t>
            </a:r>
            <a:r>
              <a:rPr lang="en-US" sz="1600" i="1" dirty="0" smtClean="0"/>
              <a:t>SOMETHING</a:t>
            </a:r>
            <a:r>
              <a:rPr lang="en-US" sz="1600" dirty="0" smtClean="0"/>
              <a:t>!</a:t>
            </a:r>
          </a:p>
        </p:txBody>
      </p:sp>
      <p:sp>
        <p:nvSpPr>
          <p:cNvPr id="5" name="TextBox 4"/>
          <p:cNvSpPr txBox="1"/>
          <p:nvPr/>
        </p:nvSpPr>
        <p:spPr>
          <a:xfrm>
            <a:off x="609600" y="3535799"/>
            <a:ext cx="3810000" cy="1169551"/>
          </a:xfrm>
          <a:prstGeom prst="rect">
            <a:avLst/>
          </a:prstGeom>
          <a:noFill/>
          <a:ln>
            <a:solidFill>
              <a:schemeClr val="accent1"/>
            </a:solidFill>
          </a:ln>
        </p:spPr>
        <p:txBody>
          <a:bodyPr wrap="square" rtlCol="0">
            <a:spAutoFit/>
          </a:bodyPr>
          <a:lstStyle/>
          <a:p>
            <a:r>
              <a:rPr lang="en-US" b="1" dirty="0" smtClean="0"/>
              <a:t>A Note: </a:t>
            </a:r>
            <a:r>
              <a:rPr lang="en-US" dirty="0" smtClean="0"/>
              <a:t>These are all valuable things that benefit the field of digital preservation greatly…. We just don’t want you to become overwhelmed by them and grind to a halt before you take your first steps…like we did!!</a:t>
            </a:r>
            <a:endParaRPr lang="en-US" dirty="0"/>
          </a:p>
        </p:txBody>
      </p:sp>
      <p:pic>
        <p:nvPicPr>
          <p:cNvPr id="6" name="Shape 84"/>
          <p:cNvPicPr preferRelativeResize="0"/>
          <p:nvPr/>
        </p:nvPicPr>
        <p:blipFill>
          <a:blip r:embed="rId3"/>
          <a:stretch>
            <a:fillRect/>
          </a:stretch>
        </p:blipFill>
        <p:spPr>
          <a:xfrm>
            <a:off x="5715000" y="2913279"/>
            <a:ext cx="3124200" cy="2099848"/>
          </a:xfrm>
          <a:prstGeom prst="rect">
            <a:avLst/>
          </a:prstGeom>
          <a:noFill/>
          <a:ln>
            <a:noFill/>
          </a:ln>
        </p:spPr>
      </p:pic>
      <p:sp>
        <p:nvSpPr>
          <p:cNvPr id="4" name="Rectangle 3"/>
          <p:cNvSpPr/>
          <p:nvPr/>
        </p:nvSpPr>
        <p:spPr>
          <a:xfrm>
            <a:off x="6172741" y="2647950"/>
            <a:ext cx="2209259" cy="307777"/>
          </a:xfrm>
          <a:prstGeom prst="rect">
            <a:avLst/>
          </a:prstGeom>
        </p:spPr>
        <p:txBody>
          <a:bodyPr wrap="none">
            <a:spAutoFit/>
          </a:bodyPr>
          <a:lstStyle/>
          <a:p>
            <a:r>
              <a:rPr lang="en-US" i="1" dirty="0"/>
              <a:t>S</a:t>
            </a:r>
            <a:r>
              <a:rPr lang="en-US" i="1" dirty="0" smtClean="0"/>
              <a:t>IPs</a:t>
            </a:r>
            <a:r>
              <a:rPr lang="en-US" i="1" dirty="0"/>
              <a:t>, </a:t>
            </a:r>
            <a:r>
              <a:rPr lang="en-US" i="1" dirty="0" smtClean="0"/>
              <a:t>AIPs</a:t>
            </a:r>
            <a:r>
              <a:rPr lang="en-US" i="1" dirty="0"/>
              <a:t>, DIPs, Oh my!</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gitalPOWRR">
  <a:themeElements>
    <a:clrScheme name="POWRR">
      <a:dk1>
        <a:sysClr val="windowText" lastClr="000000"/>
      </a:dk1>
      <a:lt1>
        <a:sysClr val="window" lastClr="FFFFFF"/>
      </a:lt1>
      <a:dk2>
        <a:srgbClr val="1F497D"/>
      </a:dk2>
      <a:lt2>
        <a:srgbClr val="EEECE1"/>
      </a:lt2>
      <a:accent1>
        <a:srgbClr val="005BF8"/>
      </a:accent1>
      <a:accent2>
        <a:srgbClr val="80C7FC"/>
      </a:accent2>
      <a:accent3>
        <a:srgbClr val="002C4D"/>
      </a:accent3>
      <a:accent4>
        <a:srgbClr val="E8CA3B"/>
      </a:accent4>
      <a:accent5>
        <a:srgbClr val="328F5D"/>
      </a:accent5>
      <a:accent6>
        <a:srgbClr val="C30000"/>
      </a:accent6>
      <a:hlink>
        <a:srgbClr val="0066FF"/>
      </a:hlink>
      <a:folHlink>
        <a:srgbClr val="9900C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3930</TotalTime>
  <Words>4474</Words>
  <Application>Microsoft Office PowerPoint</Application>
  <PresentationFormat>On-screen Show (16:9)</PresentationFormat>
  <Paragraphs>605</Paragraphs>
  <Slides>89</Slides>
  <Notes>89</Notes>
  <HiddenSlides>0</HiddenSlides>
  <MMClips>0</MMClips>
  <ScaleCrop>false</ScaleCrop>
  <HeadingPairs>
    <vt:vector size="4" baseType="variant">
      <vt:variant>
        <vt:lpstr>Theme</vt:lpstr>
      </vt:variant>
      <vt:variant>
        <vt:i4>2</vt:i4>
      </vt:variant>
      <vt:variant>
        <vt:lpstr>Slide Titles</vt:lpstr>
      </vt:variant>
      <vt:variant>
        <vt:i4>89</vt:i4>
      </vt:variant>
    </vt:vector>
  </HeadingPairs>
  <TitlesOfParts>
    <vt:vector size="91" baseType="lpstr">
      <vt:lpstr>simple-light</vt:lpstr>
      <vt:lpstr>1_DigitalPOWRR</vt:lpstr>
      <vt:lpstr>From Theory to Action</vt:lpstr>
      <vt:lpstr>Logistics/Housekeeping</vt:lpstr>
      <vt:lpstr>MORNING</vt:lpstr>
      <vt:lpstr>Expected Outcomes</vt:lpstr>
      <vt:lpstr>Who we are….and how we got here….</vt:lpstr>
      <vt:lpstr>Activity Time! 20 Minutes</vt:lpstr>
      <vt:lpstr>PowerPoint Presentation</vt:lpstr>
      <vt:lpstr>
    So……How do we get from here to there?</vt:lpstr>
      <vt:lpstr>Solution in Theory (riiiiiight)</vt:lpstr>
      <vt:lpstr>Solution in Practice  AKA Good Enough DP for real people!!</vt:lpstr>
      <vt:lpstr>PowerPoint Presentation</vt:lpstr>
      <vt:lpstr>PowerPoint Presentation</vt:lpstr>
      <vt:lpstr>Let’s Talk about Macroservices….</vt:lpstr>
      <vt:lpstr>
Clarification: Preservation vs. Access </vt:lpstr>
      <vt:lpstr>BREAK TIME! Back by 10:30, please</vt:lpstr>
      <vt:lpstr>Everyone’s favorite donor question:</vt:lpstr>
      <vt:lpstr>Don’t Panic - Your Pre-Ingest Workflow aka Wrangling your digital stuff before you can get it into a shiny system </vt:lpstr>
      <vt:lpstr>PowerPoint Presentation</vt:lpstr>
      <vt:lpstr>Pre-Ingest Inventory Spreadsheet Categories</vt:lpstr>
      <vt:lpstr>PowerPoint Presentation</vt:lpstr>
      <vt:lpstr>Data Accessioner</vt:lpstr>
      <vt:lpstr>PowerPoint Presentation</vt:lpstr>
      <vt:lpstr>PowerPoint Presentation</vt:lpstr>
      <vt:lpstr>XML  Output</vt:lpstr>
      <vt:lpstr>PowerPoint Presentation</vt:lpstr>
      <vt:lpstr>Congratulations!</vt:lpstr>
      <vt:lpstr>Macroservices: Doing it all! Sort of.</vt:lpstr>
      <vt:lpstr>Remember this?</vt:lpstr>
      <vt:lpstr>Front-end/Processing: Curator’s Workbench</vt:lpstr>
      <vt:lpstr>Front-end/Processing: Curator’s Workbench</vt:lpstr>
      <vt:lpstr>PowerPoint Presentation</vt:lpstr>
      <vt:lpstr>Front-end/Processing: Archivematica</vt:lpstr>
      <vt:lpstr>Archivematica: Transfer Collection</vt:lpstr>
      <vt:lpstr>Archivematica: Normalization On Ingest</vt:lpstr>
      <vt:lpstr>Archivematica: Add Metadata</vt:lpstr>
      <vt:lpstr>Archivematica: Add AIP to Storage</vt:lpstr>
      <vt:lpstr>Back-end/Preservation: DuraCloud</vt:lpstr>
      <vt:lpstr>Back-end/Preservation: DuraCloud</vt:lpstr>
      <vt:lpstr>DuraCloud.org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INGEST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Front-end &amp;  Back-end:  Internet Archive</vt:lpstr>
      <vt:lpstr>PowerPoint Presentation</vt:lpstr>
      <vt:lpstr>PowerPoint Presentation</vt:lpstr>
      <vt:lpstr>LUNCH</vt:lpstr>
      <vt:lpstr>PowerPoint Presentation</vt:lpstr>
      <vt:lpstr>Create your accession directory: Where you want the collection to go live  Preferably a stable media like your network drive</vt:lpstr>
      <vt:lpstr>Select the collection  you are accessioning</vt:lpstr>
      <vt:lpstr>Populate descriptive metadata and migrate your collection</vt:lpstr>
      <vt:lpstr>What did you create?</vt:lpstr>
      <vt:lpstr>PowerPoint Presentation</vt:lpstr>
      <vt:lpstr>PowerPoint Presentation</vt:lpstr>
      <vt:lpstr>CONGRATULATIONS!</vt:lpstr>
      <vt:lpstr>Outside Your Office</vt:lpstr>
      <vt:lpstr>Assemble Your Team!</vt:lpstr>
      <vt:lpstr>Outside Your Office Group Activity: 3-3-3 Action Plan</vt:lpstr>
      <vt:lpstr>3-3-3 Action Plan: Build Your Team</vt:lpstr>
      <vt:lpstr>Now Let’s Assess...</vt:lpstr>
      <vt:lpstr>BREAK TIME! Back by 2:45, please</vt:lpstr>
      <vt:lpstr>Next Steps: Advocacy</vt:lpstr>
      <vt:lpstr>Next Steps: Towards a Policy</vt:lpstr>
      <vt:lpstr>We also found that Gap Analyses can be challenging…</vt:lpstr>
      <vt:lpstr>PowerPoint Presentation</vt:lpstr>
      <vt:lpstr>PowerPoint Presentation</vt:lpstr>
      <vt:lpstr>How to Decide? Results May Vary…</vt:lpstr>
      <vt:lpstr>How to Decide? Results May Vary…</vt:lpstr>
      <vt:lpstr>PowerPoint Presentation</vt:lpstr>
      <vt:lpstr>Wrapping Up</vt:lpstr>
      <vt:lpstr>Evaluation Time! (10 minutes)</vt:lpstr>
      <vt:lpstr>Thank You for Coming!</vt:lpstr>
      <vt:lpstr>POWRR Project Team Members Contact us…we are here to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Theory to Action</dc:title>
  <dc:creator>a1691665</dc:creator>
  <cp:lastModifiedBy>Jaime</cp:lastModifiedBy>
  <cp:revision>273</cp:revision>
  <cp:lastPrinted>2014-10-21T15:57:36Z</cp:lastPrinted>
  <dcterms:modified xsi:type="dcterms:W3CDTF">2014-10-21T16:45:54Z</dcterms:modified>
</cp:coreProperties>
</file>