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7" r:id="rId2"/>
  </p:sldMasterIdLst>
  <p:notesMasterIdLst>
    <p:notesMasterId r:id="rId89"/>
  </p:notesMasterIdLst>
  <p:handoutMasterIdLst>
    <p:handoutMasterId r:id="rId90"/>
  </p:handoutMasterIdLst>
  <p:sldIdLst>
    <p:sldId id="256" r:id="rId3"/>
    <p:sldId id="260" r:id="rId4"/>
    <p:sldId id="322" r:id="rId5"/>
    <p:sldId id="324" r:id="rId6"/>
    <p:sldId id="262" r:id="rId7"/>
    <p:sldId id="264" r:id="rId8"/>
    <p:sldId id="265" r:id="rId9"/>
    <p:sldId id="272" r:id="rId10"/>
    <p:sldId id="266" r:id="rId11"/>
    <p:sldId id="268" r:id="rId12"/>
    <p:sldId id="398" r:id="rId13"/>
    <p:sldId id="269" r:id="rId14"/>
    <p:sldId id="271" r:id="rId15"/>
    <p:sldId id="275" r:id="rId16"/>
    <p:sldId id="276" r:id="rId17"/>
    <p:sldId id="392" r:id="rId18"/>
    <p:sldId id="278" r:id="rId19"/>
    <p:sldId id="399" r:id="rId20"/>
    <p:sldId id="281" r:id="rId21"/>
    <p:sldId id="400" r:id="rId22"/>
    <p:sldId id="401" r:id="rId23"/>
    <p:sldId id="338" r:id="rId24"/>
    <p:sldId id="391" r:id="rId25"/>
    <p:sldId id="375" r:id="rId26"/>
    <p:sldId id="279" r:id="rId27"/>
    <p:sldId id="286" r:id="rId28"/>
    <p:sldId id="287" r:id="rId29"/>
    <p:sldId id="327" r:id="rId30"/>
    <p:sldId id="394" r:id="rId31"/>
    <p:sldId id="288" r:id="rId32"/>
    <p:sldId id="393" r:id="rId33"/>
    <p:sldId id="291" r:id="rId34"/>
    <p:sldId id="292" r:id="rId35"/>
    <p:sldId id="349" r:id="rId36"/>
    <p:sldId id="350" r:id="rId37"/>
    <p:sldId id="351" r:id="rId38"/>
    <p:sldId id="397" r:id="rId39"/>
    <p:sldId id="293" r:id="rId40"/>
    <p:sldId id="326" r:id="rId41"/>
    <p:sldId id="378" r:id="rId42"/>
    <p:sldId id="376" r:id="rId43"/>
    <p:sldId id="377" r:id="rId44"/>
    <p:sldId id="379" r:id="rId45"/>
    <p:sldId id="380" r:id="rId46"/>
    <p:sldId id="395" r:id="rId47"/>
    <p:sldId id="295" r:id="rId48"/>
    <p:sldId id="296" r:id="rId49"/>
    <p:sldId id="396" r:id="rId50"/>
    <p:sldId id="297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412" r:id="rId62"/>
    <p:sldId id="328" r:id="rId63"/>
    <p:sldId id="357" r:id="rId64"/>
    <p:sldId id="331" r:id="rId65"/>
    <p:sldId id="299" r:id="rId66"/>
    <p:sldId id="409" r:id="rId67"/>
    <p:sldId id="384" r:id="rId68"/>
    <p:sldId id="385" r:id="rId69"/>
    <p:sldId id="386" r:id="rId70"/>
    <p:sldId id="387" r:id="rId71"/>
    <p:sldId id="388" r:id="rId72"/>
    <p:sldId id="410" r:id="rId73"/>
    <p:sldId id="411" r:id="rId74"/>
    <p:sldId id="302" r:id="rId75"/>
    <p:sldId id="303" r:id="rId76"/>
    <p:sldId id="304" r:id="rId77"/>
    <p:sldId id="305" r:id="rId78"/>
    <p:sldId id="306" r:id="rId79"/>
    <p:sldId id="309" r:id="rId80"/>
    <p:sldId id="310" r:id="rId81"/>
    <p:sldId id="312" r:id="rId82"/>
    <p:sldId id="313" r:id="rId83"/>
    <p:sldId id="314" r:id="rId84"/>
    <p:sldId id="316" r:id="rId85"/>
    <p:sldId id="317" r:id="rId86"/>
    <p:sldId id="318" r:id="rId87"/>
    <p:sldId id="330" r:id="rId88"/>
  </p:sldIdLst>
  <p:sldSz cx="9144000" cy="5143500" type="screen16x9"/>
  <p:notesSz cx="6950075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>
        <p:scale>
          <a:sx n="100" d="100"/>
          <a:sy n="100" d="100"/>
        </p:scale>
        <p:origin x="-702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C3EA-1CED-4A9F-80E1-3AE7CF1D1D06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1839-73EB-4B7E-A4E3-086551F2F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4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534760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92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11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475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110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9016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7315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263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352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3356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5580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7488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047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38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63978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24289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700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67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3853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004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8811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61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b="1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3807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66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1400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3491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7448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552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3989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21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514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47997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9658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88618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8683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0083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4176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60167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35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04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69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12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28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80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4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99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16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2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7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5194CB9-4BCD-45BB-A64C-8E8E54589A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CADF04-F1E9-40A0-A09F-1E3B7E5A3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17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5901"/>
            <a:ext cx="8686800" cy="7429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28850"/>
            <a:ext cx="8686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4327239"/>
            <a:ext cx="2057400" cy="70196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465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kern="1200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43300"/>
            <a:ext cx="1752600" cy="886427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628900"/>
            <a:ext cx="2150228" cy="4572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2914650"/>
            <a:ext cx="1634068" cy="1002723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2628900"/>
            <a:ext cx="2608066" cy="4572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3429000"/>
            <a:ext cx="791696" cy="11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78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9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8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7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5/7/2014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6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fy54-5wlyvlx/?utm_campaign=share&amp;utm_medium=copy&amp;rc=ex0share" TargetMode="External"/><Relationship Id="rId2" Type="http://schemas.openxmlformats.org/officeDocument/2006/relationships/hyperlink" Target="http://tinyurl.com/mo27yz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i.illinois.edu/sites/files/digital_collections/documentation/digipres_identify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digitalpreservation.gov/ndsa/activities/levels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pworkshop.org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powrr-wiki.lib.niu.edu/index.php/Main_Page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digital-preservation-101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owrr.niu.edu/survived-powrr-wkshp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61951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From Theory to Action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1657352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 dirty="0">
                <a:solidFill>
                  <a:schemeClr val="tx1"/>
                </a:solidFill>
              </a:rPr>
              <a:t>A pragmatic approach to </a:t>
            </a:r>
            <a:endParaRPr lang="en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800" dirty="0" smtClean="0">
                <a:solidFill>
                  <a:schemeClr val="tx1"/>
                </a:solidFill>
              </a:rPr>
              <a:t>digital </a:t>
            </a:r>
            <a:r>
              <a:rPr lang="en" sz="2800" dirty="0">
                <a:solidFill>
                  <a:schemeClr val="tx1"/>
                </a:solidFill>
              </a:rPr>
              <a:t>preservation strategies and tools</a:t>
            </a:r>
          </a:p>
        </p:txBody>
      </p:sp>
      <p:sp>
        <p:nvSpPr>
          <p:cNvPr id="4" name="Shape 24"/>
          <p:cNvSpPr txBox="1">
            <a:spLocks/>
          </p:cNvSpPr>
          <p:nvPr/>
        </p:nvSpPr>
        <p:spPr>
          <a:xfrm>
            <a:off x="457200" y="3028950"/>
            <a:ext cx="77724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 smtClean="0"/>
              <a:t>A Digital POWRR Workshop</a:t>
            </a:r>
            <a:endParaRPr lang="en" sz="1800" dirty="0"/>
          </a:p>
        </p:txBody>
      </p:sp>
      <p:pic>
        <p:nvPicPr>
          <p:cNvPr id="5" name="image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4019552"/>
            <a:ext cx="1905000" cy="536893"/>
          </a:xfrm>
          <a:prstGeom prst="rect">
            <a:avLst/>
          </a:prstGeom>
          <a:ln/>
        </p:spPr>
      </p:pic>
      <p:pic>
        <p:nvPicPr>
          <p:cNvPr id="6" name="image02.jpg" descr="IMLS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867150"/>
            <a:ext cx="1676400" cy="76200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3505200" y="4824740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hlinkClick r:id="rId3"/>
              </a:rPr>
              <a:t>http://digitalpowrr.niu.edu/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" y="2876550"/>
            <a:ext cx="8382000" cy="121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 algn="ctr">
              <a:buNone/>
            </a:pPr>
            <a:r>
              <a:rPr lang="en" sz="2400" dirty="0" smtClean="0"/>
              <a:t>Our take on some things that need to happen or </a:t>
            </a:r>
            <a:br>
              <a:rPr lang="en" sz="2400" dirty="0" smtClean="0"/>
            </a:br>
            <a:r>
              <a:rPr lang="en" sz="2400" dirty="0" smtClean="0"/>
              <a:t>be considered along the way to this </a:t>
            </a:r>
            <a:br>
              <a:rPr lang="en" sz="2400" dirty="0" smtClean="0"/>
            </a:br>
            <a:r>
              <a:rPr lang="en" sz="2400" i="1" dirty="0" smtClean="0"/>
              <a:t>“Digital Preservation” </a:t>
            </a:r>
            <a:r>
              <a:rPr lang="en" sz="2400" dirty="0" smtClean="0"/>
              <a:t>thing….</a:t>
            </a:r>
            <a:endParaRPr lang="e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8229600" cy="17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19150"/>
            <a:ext cx="8229600" cy="3725680"/>
          </a:xfrm>
        </p:spPr>
        <p:txBody>
          <a:bodyPr/>
          <a:lstStyle/>
          <a:p>
            <a:pPr algn="ctr"/>
            <a:r>
              <a:rPr lang="en-US" dirty="0" smtClean="0"/>
              <a:t>Switch to live presentation of digital preservation lifecycle model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Available online at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://tinyurl.com/mo27yzo</a:t>
            </a:r>
            <a:endParaRPr lang="en-US" sz="1600" dirty="0" smtClean="0"/>
          </a:p>
          <a:p>
            <a:pPr algn="ctr"/>
            <a:r>
              <a:rPr lang="en-US" sz="1600" dirty="0" smtClean="0"/>
              <a:t>or</a:t>
            </a:r>
            <a:endParaRPr lang="en-US" sz="1600" dirty="0"/>
          </a:p>
          <a:p>
            <a:pPr algn="ctr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://prezi.com/fy54-5wlyvlx/?</a:t>
            </a:r>
            <a:r>
              <a:rPr lang="en-US" sz="1600" dirty="0" smtClean="0">
                <a:hlinkClick r:id="rId3"/>
              </a:rPr>
              <a:t>utm_campaign=share&amp;utm_medium=copy&amp;rc=ex0share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1074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 txBox="1">
            <a:spLocks/>
          </p:cNvSpPr>
          <p:nvPr/>
        </p:nvSpPr>
        <p:spPr>
          <a:xfrm>
            <a:off x="152400" y="571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800" dirty="0" smtClean="0"/>
              <a:t>Solution in Practice</a:t>
            </a:r>
            <a:br>
              <a:rPr lang="en" sz="2800" dirty="0" smtClean="0"/>
            </a:br>
            <a:r>
              <a:rPr lang="en" sz="2000" dirty="0"/>
              <a:t>AKA Good Enough DP for real people!!</a:t>
            </a:r>
            <a:r>
              <a:rPr lang="en" sz="2000" dirty="0" smtClean="0"/>
              <a:t> </a:t>
            </a:r>
            <a:endParaRPr lang="en" sz="2800" dirty="0"/>
          </a:p>
        </p:txBody>
      </p:sp>
      <p:sp>
        <p:nvSpPr>
          <p:cNvPr id="6" name="Shape 77"/>
          <p:cNvSpPr txBox="1">
            <a:spLocks/>
          </p:cNvSpPr>
          <p:nvPr/>
        </p:nvSpPr>
        <p:spPr>
          <a:xfrm>
            <a:off x="609600" y="498722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/>
              <a:t>Some things to keep in mind…..</a:t>
            </a:r>
            <a:endParaRPr lang="en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408420"/>
            <a:ext cx="779091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all tools and services are created equal.</a:t>
            </a:r>
            <a:br>
              <a:rPr lang="en-US" sz="1600" dirty="0" smtClean="0"/>
            </a:br>
            <a:r>
              <a:rPr lang="en-US" sz="1600" dirty="0" smtClean="0"/>
              <a:t>	- Some tools/services do specific tasks (</a:t>
            </a:r>
            <a:r>
              <a:rPr lang="en-US" sz="1600" i="1" dirty="0" err="1" smtClean="0"/>
              <a:t>microservices</a:t>
            </a:r>
            <a:r>
              <a:rPr lang="en-US" sz="1600" i="1" dirty="0" smtClean="0"/>
              <a:t>).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- Some tools/services combine multiple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	   (</a:t>
            </a:r>
            <a:r>
              <a:rPr lang="en-US" sz="1600" i="1" dirty="0" smtClean="0"/>
              <a:t>you guessed it….</a:t>
            </a:r>
            <a:r>
              <a:rPr lang="en-US" sz="1600" i="1" dirty="0" err="1" smtClean="0"/>
              <a:t>macroservices</a:t>
            </a:r>
            <a:r>
              <a:rPr lang="en-US" sz="1600" i="1" dirty="0" smtClean="0"/>
              <a:t>!</a:t>
            </a:r>
            <a:r>
              <a:rPr lang="en-US" sz="1600" dirty="0" smtClean="0"/>
              <a:t>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Starting small is good enough!</a:t>
            </a:r>
            <a:br>
              <a:rPr lang="en-US" sz="1600" dirty="0" smtClean="0"/>
            </a:br>
            <a:r>
              <a:rPr lang="en-US" sz="1600" dirty="0" smtClean="0"/>
              <a:t>	- Starting with a simple </a:t>
            </a:r>
            <a:r>
              <a:rPr lang="en-US" sz="1600" dirty="0" err="1" smtClean="0"/>
              <a:t>microservice</a:t>
            </a:r>
            <a:r>
              <a:rPr lang="en-US" sz="1600" dirty="0" smtClean="0"/>
              <a:t> tool will get you closer to your goals</a:t>
            </a:r>
            <a:br>
              <a:rPr lang="en-US" sz="1600" dirty="0" smtClean="0"/>
            </a:br>
            <a:r>
              <a:rPr lang="en-US" sz="1600" dirty="0" smtClean="0"/>
              <a:t>	  AND you can use them NOW!</a:t>
            </a:r>
            <a:br>
              <a:rPr lang="en-US" sz="1600" dirty="0" smtClean="0"/>
            </a:br>
            <a:r>
              <a:rPr lang="en-US" sz="1600" dirty="0" smtClean="0"/>
              <a:t>	- Baby steps still move you forward….. See “Walk This Way”.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Knowing what you have is crucial.</a:t>
            </a:r>
            <a:br>
              <a:rPr lang="en-US" sz="1600" dirty="0" smtClean="0"/>
            </a:br>
            <a:r>
              <a:rPr lang="en-US" sz="1600" dirty="0" smtClean="0"/>
              <a:t>	- Write. It. Down. And maintain it.</a:t>
            </a:r>
            <a:br>
              <a:rPr lang="en-US" sz="1600" dirty="0" smtClean="0"/>
            </a:br>
            <a:r>
              <a:rPr lang="en-US" sz="1600" dirty="0" smtClean="0"/>
              <a:t>	- We’ll show you an easy way to do this in a bit!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62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L</a:t>
            </a:r>
            <a:r>
              <a:rPr lang="en-US" sz="3200" dirty="0" smtClean="0"/>
              <a:t>e</a:t>
            </a:r>
            <a:r>
              <a:rPr lang="en" sz="3200" dirty="0" smtClean="0"/>
              <a:t>t’s Talk about Macroservices….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115020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front-end/processing </a:t>
            </a:r>
            <a:br>
              <a:rPr lang="en-US" b="1" dirty="0" smtClean="0"/>
            </a:br>
            <a:r>
              <a:rPr lang="en-US" b="1" dirty="0" smtClean="0"/>
              <a:t>tools like…..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824247" y="1576685"/>
            <a:ext cx="15921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Archivematica</a:t>
            </a:r>
            <a:br>
              <a:rPr lang="en" sz="1200" i="1" dirty="0" smtClean="0"/>
            </a:br>
            <a:r>
              <a:rPr lang="en" sz="1200" i="1" dirty="0" smtClean="0"/>
              <a:t>Curators </a:t>
            </a:r>
            <a:r>
              <a:rPr lang="en" sz="1200" i="1" dirty="0"/>
              <a:t>Workbench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63209" y="666750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And there are back-end </a:t>
            </a:r>
            <a:br>
              <a:rPr lang="en-US" b="1" dirty="0" smtClean="0"/>
            </a:br>
            <a:r>
              <a:rPr lang="en-US" b="1" dirty="0" smtClean="0"/>
              <a:t>storage/preservation services like…..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82146" y="1301897"/>
            <a:ext cx="156645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MetaArchive</a:t>
            </a:r>
            <a:br>
              <a:rPr lang="en" sz="1200" i="1" dirty="0" smtClean="0"/>
            </a:br>
            <a:r>
              <a:rPr lang="en" sz="1200" i="1" dirty="0" smtClean="0"/>
              <a:t>DuraCloud</a:t>
            </a:r>
            <a:br>
              <a:rPr lang="en" sz="1200" i="1" dirty="0" smtClean="0"/>
            </a:br>
            <a:r>
              <a:rPr lang="en" sz="1200" i="1" dirty="0" smtClean="0"/>
              <a:t>Amazon Glacier</a:t>
            </a:r>
          </a:p>
          <a:p>
            <a:pPr algn="ctr"/>
            <a:r>
              <a:rPr lang="en" sz="800" i="1" dirty="0" smtClean="0"/>
              <a:t>(and Internet A</a:t>
            </a:r>
            <a:r>
              <a:rPr lang="en-US" sz="800" i="1" dirty="0" smtClean="0"/>
              <a:t>r</a:t>
            </a:r>
            <a:r>
              <a:rPr lang="en" sz="800" i="1" dirty="0" smtClean="0"/>
              <a:t>chive…sort of)</a:t>
            </a:r>
            <a:endParaRPr lang="en-US" sz="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8279" y="2800350"/>
            <a:ext cx="577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even some services that will pretty much do it all like….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125831" y="3184327"/>
            <a:ext cx="23920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Preservica</a:t>
            </a:r>
            <a:br>
              <a:rPr lang="en" sz="1200" i="1" dirty="0" smtClean="0"/>
            </a:br>
            <a:r>
              <a:rPr lang="en" sz="1200" i="1" dirty="0" smtClean="0"/>
              <a:t>Dspace Direct (uses DuraCloud)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019550"/>
            <a:ext cx="2895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Note: Yes, there are also CMS’s, IR software, and Forensics tools….ugh. However, these are outside the scope of this workshop!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629150"/>
            <a:ext cx="8991600" cy="372880"/>
          </a:xfrm>
        </p:spPr>
        <p:txBody>
          <a:bodyPr/>
          <a:lstStyle/>
          <a:p>
            <a:r>
              <a:rPr lang="en-US" sz="1400" dirty="0" smtClean="0"/>
              <a:t>AND you have to figure out what works best with what!!! But we have done some of that so you don’t have to!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38540"/>
            <a:ext cx="0" cy="1328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938540"/>
            <a:ext cx="151967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590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15400" y="590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8435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5714" y="37909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763000" y="28435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" y="2346056"/>
            <a:ext cx="8321782" cy="3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Everyone’s favorite donor question: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66800" y="1657350"/>
            <a:ext cx="6553200" cy="20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/>
              <a:t>Hey, do you want </a:t>
            </a:r>
            <a:r>
              <a:rPr lang="en" sz="3600" dirty="0" smtClean="0"/>
              <a:t>this</a:t>
            </a:r>
          </a:p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 smtClean="0"/>
              <a:t>jump </a:t>
            </a:r>
            <a:r>
              <a:rPr lang="en" sz="3600" dirty="0"/>
              <a:t>drive for </a:t>
            </a:r>
            <a:r>
              <a:rPr lang="en" sz="3600" dirty="0" smtClean="0"/>
              <a:t>your collection/archive</a:t>
            </a:r>
            <a:r>
              <a:rPr lang="en" sz="3600" dirty="0"/>
              <a:t>?</a:t>
            </a:r>
          </a:p>
          <a:p>
            <a:pPr algn="ctr"/>
            <a:endParaRPr sz="2000" dirty="0"/>
          </a:p>
        </p:txBody>
      </p:sp>
      <p:sp>
        <p:nvSpPr>
          <p:cNvPr id="4" name="Shape 142"/>
          <p:cNvSpPr txBox="1">
            <a:spLocks/>
          </p:cNvSpPr>
          <p:nvPr/>
        </p:nvSpPr>
        <p:spPr>
          <a:xfrm>
            <a:off x="1066800" y="4175414"/>
            <a:ext cx="7162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algn="ctr">
              <a:spcBef>
                <a:spcPts val="0"/>
              </a:spcBef>
              <a:buSzPct val="50000"/>
            </a:pPr>
            <a:r>
              <a:rPr lang="en-US" sz="2800" i="1" dirty="0" smtClean="0"/>
              <a:t>Demo: Accessioning a digital collection</a:t>
            </a:r>
          </a:p>
          <a:p>
            <a:pPr algn="ctr"/>
            <a:endParaRPr lang="en-US" sz="16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52400" y="135765"/>
            <a:ext cx="8229600" cy="10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2800" dirty="0"/>
              <a:t>Don’t </a:t>
            </a:r>
            <a:r>
              <a:rPr lang="en" sz="2800" dirty="0" smtClean="0"/>
              <a:t>Panic - Your </a:t>
            </a:r>
            <a:r>
              <a:rPr lang="en" sz="2800" dirty="0"/>
              <a:t>Pre-Ingest Workflow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1800" b="0" dirty="0"/>
              <a:t>aka Wrangling your digital stuff before you can get it into a shiny system</a:t>
            </a:r>
            <a:br>
              <a:rPr lang="en" sz="1800" b="0" dirty="0"/>
            </a:br>
            <a:endParaRPr lang="en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722894"/>
            <a:ext cx="69894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Begin an Inventory Spreadsheet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Run accessioning tools (creates basic preservation metadata files in XML for you!)</a:t>
            </a:r>
          </a:p>
          <a:p>
            <a:pPr>
              <a:lnSpc>
                <a:spcPct val="200000"/>
              </a:lnSpc>
            </a:pPr>
            <a:r>
              <a:rPr lang="en-US" dirty="0"/>
              <a:t>	</a:t>
            </a:r>
            <a:r>
              <a:rPr lang="en-US" dirty="0" smtClean="0"/>
              <a:t>- Move everything to </a:t>
            </a:r>
            <a:r>
              <a:rPr lang="en-US" dirty="0"/>
              <a:t>a stable carrier (like a network </a:t>
            </a:r>
            <a:r>
              <a:rPr lang="en-US" dirty="0" smtClean="0"/>
              <a:t>drive)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an Access Copy from your Master Copy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Continue populating Inventory Spreadsheet (if needed)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OPTIONAL: Keep original media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010620"/>
            <a:ext cx="398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Most of these will cost you more time than money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" sz="1200" i="1" dirty="0"/>
              <a:t>Document what you do pre-ingest. For future </a:t>
            </a:r>
            <a:r>
              <a:rPr lang="en" sz="1200" i="1" dirty="0" smtClean="0"/>
              <a:t>you.</a:t>
            </a:r>
            <a:endParaRPr lang="en-US" sz="12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Remember: Good enough is just fine. For now.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29" y="1491879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Starting from scratch: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705600" y="1252776"/>
            <a:ext cx="1576072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100" i="1" dirty="0" smtClean="0"/>
              <a:t>Hang tight for a demo </a:t>
            </a:r>
          </a:p>
          <a:p>
            <a:pPr algn="ctr"/>
            <a:r>
              <a:rPr lang="en-US" sz="1100" i="1" dirty="0"/>
              <a:t>a</a:t>
            </a:r>
            <a:r>
              <a:rPr lang="en" sz="1100" i="1" dirty="0" smtClean="0"/>
              <a:t>nd some hands-on </a:t>
            </a:r>
          </a:p>
          <a:p>
            <a:pPr algn="ctr"/>
            <a:r>
              <a:rPr lang="en" sz="1100" i="1" dirty="0" smtClean="0"/>
              <a:t>practice of this!</a:t>
            </a:r>
            <a:endParaRPr lang="en-US" sz="11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1557576"/>
            <a:ext cx="4191000" cy="8382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999351"/>
            <a:ext cx="61701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NOTE: This is only ONE way to do this… Everyone’s workflow is a little different! </a:t>
            </a:r>
            <a:endParaRPr lang="en-US" sz="12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94" y="0"/>
            <a:ext cx="48371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3955018"/>
            <a:ext cx="2057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Courtesy of: </a:t>
            </a:r>
            <a:br>
              <a:rPr lang="en-US" b="1" dirty="0" smtClean="0"/>
            </a:br>
            <a:r>
              <a:rPr lang="en-US" dirty="0" err="1"/>
              <a:t>Tawnya</a:t>
            </a:r>
            <a:r>
              <a:rPr lang="en-US" dirty="0"/>
              <a:t> </a:t>
            </a:r>
            <a:r>
              <a:rPr lang="en-US" dirty="0" smtClean="0"/>
              <a:t>Keller, </a:t>
            </a:r>
            <a:r>
              <a:rPr lang="en-US" i="1" dirty="0"/>
              <a:t>Digital Preservation Archivist </a:t>
            </a:r>
          </a:p>
          <a:p>
            <a:r>
              <a:rPr lang="en-US" dirty="0" smtClean="0"/>
              <a:t>University </a:t>
            </a:r>
            <a:r>
              <a:rPr lang="en-US" dirty="0"/>
              <a:t>of Utah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2157411" cy="9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Pre-Ingest </a:t>
            </a:r>
            <a:r>
              <a:rPr lang="en" sz="2800" dirty="0" smtClean="0"/>
              <a:t>Inventory Spreadsheet </a:t>
            </a:r>
            <a:r>
              <a:rPr lang="en" sz="2800" dirty="0"/>
              <a:t>Categories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-76200" y="660516"/>
            <a:ext cx="8915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marR="749300" lvl="1" indent="0">
              <a:lnSpc>
                <a:spcPct val="115000"/>
              </a:lnSpc>
              <a:spcBef>
                <a:spcPts val="0"/>
              </a:spcBef>
            </a:pPr>
            <a:r>
              <a:rPr lang="en" sz="1400" dirty="0"/>
              <a:t>These </a:t>
            </a:r>
            <a:r>
              <a:rPr lang="en" sz="1400" dirty="0" smtClean="0"/>
              <a:t>suggestions </a:t>
            </a:r>
            <a:r>
              <a:rPr lang="en" sz="1400" dirty="0"/>
              <a:t>follow the recommended </a:t>
            </a:r>
            <a:r>
              <a:rPr lang="en" sz="1400" dirty="0" smtClean="0"/>
              <a:t>DPOE </a:t>
            </a:r>
            <a:r>
              <a:rPr lang="en" sz="1400" dirty="0"/>
              <a:t>step “</a:t>
            </a:r>
            <a:r>
              <a:rPr lang="en" sz="1400" dirty="0" smtClean="0"/>
              <a:t>Identify” as locally </a:t>
            </a:r>
            <a:r>
              <a:rPr lang="en" sz="1400" dirty="0"/>
              <a:t>defined by </a:t>
            </a:r>
            <a:r>
              <a:rPr lang="en" sz="1400" dirty="0" smtClean="0"/>
              <a:t>curator/archivist. Example at: </a:t>
            </a:r>
            <a:r>
              <a:rPr lang="en" sz="8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www.carli.illinois.edu/sites/files/digital_collections/documentation/digipres_identify.pdf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" sz="1200" dirty="0" smtClean="0"/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Category (digitization project; born digital; university archives)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Title </a:t>
            </a:r>
            <a:r>
              <a:rPr lang="en" sz="1200" dirty="0"/>
              <a:t>and Description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Date(s) </a:t>
            </a:r>
            <a:r>
              <a:rPr lang="en" sz="1200" dirty="0"/>
              <a:t>(date range of what’s IN there or date of creation if born digital)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Location (CD, Jump drive, server location?)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Extent (quantity: 48 journal issues; 106 images; 2 TB of video)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Format (file formats: PDF, .Jpeg, Animated GIF, Wordstar2.0 file</a:t>
            </a:r>
            <a:r>
              <a:rPr lang="en" sz="1200" dirty="0" smtClean="0"/>
              <a:t>)</a:t>
            </a:r>
            <a:endParaRPr lang="en" sz="1200" dirty="0"/>
          </a:p>
          <a:p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8301" y="3105150"/>
            <a:ext cx="7092699" cy="6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3908057"/>
            <a:ext cx="9144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749300" lvl="1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1600" b="1" dirty="0"/>
              <a:t>FILL OUT WHAT YOU CAN  AS YOU WOULD WITH ANY </a:t>
            </a:r>
            <a:r>
              <a:rPr lang="en" sz="1600" b="1" dirty="0" smtClean="0"/>
              <a:t>NORMAL ACCESSION</a:t>
            </a:r>
            <a:endParaRPr lang="en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39192" y="4486930"/>
            <a:ext cx="2146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tx1"/>
                </a:solidFill>
              </a:rPr>
              <a:t>DPOE is a Library of Congress Digital </a:t>
            </a:r>
            <a:br>
              <a:rPr lang="en-US" sz="900" i="1" dirty="0" smtClean="0">
                <a:solidFill>
                  <a:schemeClr val="tx1"/>
                </a:solidFill>
              </a:rPr>
            </a:br>
            <a:r>
              <a:rPr lang="en-US" sz="900" i="1" dirty="0" smtClean="0">
                <a:solidFill>
                  <a:schemeClr val="tx1"/>
                </a:solidFill>
              </a:rPr>
              <a:t>Preservation and </a:t>
            </a:r>
            <a:r>
              <a:rPr lang="en-US" sz="900" i="1" dirty="0">
                <a:solidFill>
                  <a:schemeClr val="tx1"/>
                </a:solidFill>
              </a:rPr>
              <a:t>Outreach Program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700" i="1" dirty="0">
                <a:solidFill>
                  <a:schemeClr val="tx1"/>
                </a:solidFill>
              </a:rPr>
              <a:t>http://www.digitalpreservation.gov/education/ 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7" name="Shape 1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421252" y="4552950"/>
            <a:ext cx="1570348" cy="33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2563" y="1308869"/>
            <a:ext cx="2450437" cy="73866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This is YOUR inventory… YOU get to decide if it needs additional fields, </a:t>
            </a:r>
            <a:r>
              <a:rPr lang="en-US" sz="1050" b="1" dirty="0"/>
              <a:t> </a:t>
            </a:r>
            <a:r>
              <a:rPr lang="en-US" sz="1050" b="1" dirty="0" smtClean="0"/>
              <a:t>if some can be deleted, etc. You are the boss of this!</a:t>
            </a:r>
            <a:endParaRPr lang="en-US" sz="105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2047533"/>
            <a:ext cx="1574164" cy="98141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1550"/>
            <a:ext cx="8962768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Duke Data Accessioner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380" t="21887" r="18432" b="56226"/>
          <a:stretch>
            <a:fillRect/>
          </a:stretch>
        </p:blipFill>
        <p:spPr bwMode="auto">
          <a:xfrm>
            <a:off x="304800" y="1809750"/>
            <a:ext cx="858129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81000" y="-38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Expected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976789"/>
            <a:ext cx="701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understand that different digital preservation tools/services can perform different functions within the digital curation lifecycle, and be able to explain how these tools/services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practice the initial pre-ingest steps necessary to accession a digital collection, as described in the OCLC report “Walk this Way,” and gain the skills necessary to repeat this process at your institution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gain hands on experience with a basic digital preservation tool and understand how it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take away resources that help align communication and advocacy, policymaking, and tool selection/implementation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You will create a 3-3-3 Action Plan to implement in the following 3 months that will move you closer to your digital preservation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569823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Duke 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438150"/>
            <a:ext cx="3939616" cy="17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399" y="4381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4381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15811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2647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0655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3790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26479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7950"/>
            <a:ext cx="463890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841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66750"/>
            <a:ext cx="7467600" cy="3725680"/>
          </a:xfrm>
        </p:spPr>
        <p:txBody>
          <a:bodyPr/>
          <a:lstStyle/>
          <a:p>
            <a:r>
              <a:rPr lang="en-US" dirty="0" smtClean="0"/>
              <a:t>Switch to live Data </a:t>
            </a:r>
            <a:r>
              <a:rPr lang="en-US" dirty="0" err="1" smtClean="0"/>
              <a:t>Accessioner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11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4495800" cy="653742"/>
          </a:xfrm>
        </p:spPr>
        <p:txBody>
          <a:bodyPr/>
          <a:lstStyle/>
          <a:p>
            <a:r>
              <a:rPr lang="en-US" sz="2800" dirty="0" smtClean="0"/>
              <a:t>XML Output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8160"/>
            <a:ext cx="8153400" cy="41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4223" y="148565"/>
            <a:ext cx="3163045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Basic descriptive metadata that you created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124200" y="287065"/>
            <a:ext cx="1810023" cy="8217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6515746" y="425564"/>
            <a:ext cx="266054" cy="10031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4800" y="432489"/>
            <a:ext cx="1600200" cy="14211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2578953"/>
            <a:ext cx="18288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metadata: tree hierarchy of your accession </a:t>
            </a:r>
            <a:br>
              <a:rPr lang="en-US" sz="1200" dirty="0" smtClean="0"/>
            </a:br>
            <a:r>
              <a:rPr lang="en-US" sz="1200" i="1" dirty="0" smtClean="0"/>
              <a:t>(folder names, file names, last modified, size, and more!)</a:t>
            </a:r>
            <a:endParaRPr lang="en-US" sz="1200" i="1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990600" y="1276350"/>
            <a:ext cx="1371600" cy="130260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3"/>
          </p:cNvCxnSpPr>
          <p:nvPr/>
        </p:nvCxnSpPr>
        <p:spPr>
          <a:xfrm flipH="1">
            <a:off x="1905000" y="2266950"/>
            <a:ext cx="1143000" cy="91216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10400" y="3105150"/>
            <a:ext cx="1524000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DROID: Exact profile of file format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95800" y="3181350"/>
            <a:ext cx="2514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914900" y="3409950"/>
            <a:ext cx="20955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62800" y="2114550"/>
            <a:ext cx="1905000" cy="27699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Fixity/Checksum: MD5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934224" y="1962151"/>
            <a:ext cx="2228576" cy="3047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34200" y="4095750"/>
            <a:ext cx="2133600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JHOVE </a:t>
            </a:r>
            <a:r>
              <a:rPr lang="en-US" sz="1200" dirty="0"/>
              <a:t>f</a:t>
            </a:r>
            <a:r>
              <a:rPr lang="en-US" sz="1200" dirty="0" smtClean="0"/>
              <a:t>ile characterization: verifies validity &amp; file format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34224" y="4171950"/>
            <a:ext cx="1999976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1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Trick to Show You….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12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89781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39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Shortcuts for </a:t>
            </a:r>
            <a:r>
              <a:rPr lang="en" sz="2800" dirty="0" smtClean="0"/>
              <a:t>Pre-Ingest…</a:t>
            </a:r>
            <a:r>
              <a:rPr lang="en" sz="2000" b="0" dirty="0" smtClean="0"/>
              <a:t/>
            </a:r>
            <a:br>
              <a:rPr lang="en" sz="2000" b="0" dirty="0" smtClean="0"/>
            </a:br>
            <a:r>
              <a:rPr lang="en" sz="2000" b="0" dirty="0" smtClean="0"/>
              <a:t>….if you are NOT starting from scratch!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1435477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Rather </a:t>
            </a:r>
            <a:r>
              <a:rPr lang="en" sz="1800" dirty="0"/>
              <a:t>than making a new spreadsheet from scratch, can you </a:t>
            </a:r>
            <a:r>
              <a:rPr lang="en" sz="1800" dirty="0" smtClean="0"/>
              <a:t>copy </a:t>
            </a:r>
            <a:r>
              <a:rPr lang="en" sz="1800" dirty="0"/>
              <a:t>metadata from your online catalog or finding aid </a:t>
            </a:r>
            <a:r>
              <a:rPr lang="en" sz="1800" dirty="0" smtClean="0"/>
              <a:t>database? </a:t>
            </a:r>
            <a:r>
              <a:rPr lang="en" sz="1800" dirty="0"/>
              <a:t>(i.e. </a:t>
            </a:r>
            <a:r>
              <a:rPr lang="en" sz="1800" dirty="0" smtClean="0"/>
              <a:t>ARCHON)</a:t>
            </a:r>
            <a:br>
              <a:rPr lang="en" sz="1800" dirty="0" smtClean="0"/>
            </a:br>
            <a:endParaRPr lang="en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" sz="1800" dirty="0"/>
              <a:t>Figure out what standards you’re using (MARC, EAD, DACS, MODS, </a:t>
            </a:r>
            <a:r>
              <a:rPr lang="en" sz="1800" dirty="0" smtClean="0"/>
              <a:t>PREMIS)</a:t>
            </a:r>
            <a:br>
              <a:rPr lang="en" sz="1800" dirty="0" smtClean="0"/>
            </a:br>
            <a:endParaRPr lang="e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/>
              <a:t>Can you map </a:t>
            </a:r>
            <a:r>
              <a:rPr lang="en" sz="1800" dirty="0" smtClean="0"/>
              <a:t>the standards </a:t>
            </a:r>
            <a:r>
              <a:rPr lang="en" sz="1800" dirty="0"/>
              <a:t>to an XML file? Has someone else done </a:t>
            </a:r>
            <a:r>
              <a:rPr lang="en" sz="1800" dirty="0" smtClean="0"/>
              <a:t>this </a:t>
            </a:r>
            <a:r>
              <a:rPr lang="en" sz="1800" dirty="0"/>
              <a:t>already elsewhere</a:t>
            </a:r>
            <a:r>
              <a:rPr lang="en" sz="1800" dirty="0" smtClean="0"/>
              <a:t>?</a:t>
            </a:r>
            <a:br>
              <a:rPr lang="en" sz="1800" dirty="0" smtClean="0"/>
            </a:br>
            <a:endParaRPr lang="e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Document </a:t>
            </a:r>
            <a:r>
              <a:rPr lang="en" sz="1800" dirty="0"/>
              <a:t>what you do pre-ingest. For future you. In your current system (like a note on the </a:t>
            </a:r>
            <a:r>
              <a:rPr lang="en" sz="1800" dirty="0" smtClean="0"/>
              <a:t>ARCHON </a:t>
            </a:r>
            <a:r>
              <a:rPr lang="en" sz="1800" dirty="0"/>
              <a:t>record) is okay, if you have one.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28600" y="-95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Congratulations!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6200" y="742950"/>
            <a:ext cx="89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You just did the first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 smtClean="0">
                <a:solidFill>
                  <a:schemeClr val="tx1"/>
                </a:solidFill>
              </a:rPr>
              <a:t>few</a:t>
            </a:r>
            <a:r>
              <a:rPr lang="en" sz="2400" dirty="0" smtClean="0">
                <a:solidFill>
                  <a:srgbClr val="FF0000"/>
                </a:solidFill>
              </a:rPr>
              <a:t> </a:t>
            </a:r>
            <a:r>
              <a:rPr lang="en" sz="2400" dirty="0"/>
              <a:t>steps in the </a:t>
            </a:r>
            <a:r>
              <a:rPr lang="en" sz="2400" dirty="0" smtClean="0"/>
              <a:t>digital curation </a:t>
            </a:r>
            <a:r>
              <a:rPr lang="en" sz="2400" dirty="0"/>
              <a:t>lifecycle</a:t>
            </a:r>
            <a:r>
              <a:rPr lang="en" sz="2400" dirty="0" smtClean="0"/>
              <a:t>.</a:t>
            </a:r>
          </a:p>
          <a:p>
            <a:pPr lvl="0" rtl="0">
              <a:buNone/>
            </a:pPr>
            <a:endParaRPr lang="en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sz="2400" dirty="0"/>
          </a:p>
          <a:p>
            <a:pPr lvl="0" rtl="0">
              <a:buNone/>
            </a:pPr>
            <a:r>
              <a:rPr lang="en" sz="2400" dirty="0" smtClean="0"/>
              <a:t>Well</a:t>
            </a:r>
            <a:r>
              <a:rPr lang="en" sz="2400" dirty="0"/>
              <a:t>, </a:t>
            </a:r>
            <a:r>
              <a:rPr lang="en" sz="2400" i="1" dirty="0"/>
              <a:t>we</a:t>
            </a:r>
            <a:r>
              <a:rPr lang="en" sz="2400" dirty="0"/>
              <a:t> did it. </a:t>
            </a:r>
            <a:r>
              <a:rPr lang="en" sz="2400" i="1" dirty="0" smtClean="0"/>
              <a:t>Your turn </a:t>
            </a:r>
            <a:r>
              <a:rPr lang="en" sz="2400" dirty="0" smtClean="0"/>
              <a:t>comes </a:t>
            </a:r>
            <a:r>
              <a:rPr lang="en" sz="2400" dirty="0"/>
              <a:t>after </a:t>
            </a:r>
            <a:r>
              <a:rPr lang="en" sz="2400" dirty="0" smtClean="0"/>
              <a:t>lunch</a:t>
            </a:r>
            <a:r>
              <a:rPr lang="en" sz="2400" dirty="0"/>
              <a:t>!</a:t>
            </a:r>
          </a:p>
          <a:p>
            <a:endParaRPr sz="2400" dirty="0"/>
          </a:p>
          <a:p>
            <a:pPr>
              <a:buNone/>
            </a:pPr>
            <a:r>
              <a:rPr lang="en" sz="2400" dirty="0"/>
              <a:t>But first….. Macroservices! WOO!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380" t="22799" r="18783" b="56226"/>
          <a:stretch>
            <a:fillRect/>
          </a:stretch>
        </p:blipFill>
        <p:spPr bwMode="auto">
          <a:xfrm>
            <a:off x="304800" y="142875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Macroservices: Doing it all! Sort of.</a:t>
            </a:r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1371600" y="3943350"/>
            <a:ext cx="5791200" cy="99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indent="-285750">
              <a:buSzPct val="166666"/>
              <a:buFont typeface="Wingdings" panose="05000000000000000000" pitchFamily="2" charset="2"/>
              <a:buChar char="ü"/>
            </a:pPr>
            <a:endParaRPr lang="en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85861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Using simple tools, like DDA, is what you can do while you are petitioning your institution for a more robust solution like…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733550"/>
            <a:ext cx="4923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Archivematica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Curator’s Workbench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DuraCloud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MetaArchive</a:t>
            </a:r>
            <a:endParaRPr lang="en-US" sz="1800" i="1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Preservica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Internet Archive </a:t>
            </a:r>
            <a:r>
              <a:rPr lang="en-US" sz="1800" i="1" dirty="0"/>
              <a:t>(sort of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616189"/>
            <a:ext cx="2819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100">
              <a:buSzPct val="166666"/>
            </a:pPr>
            <a:r>
              <a:rPr lang="en" sz="1200" b="1" dirty="0" smtClean="0"/>
              <a:t>Please Keep In Mind…</a:t>
            </a:r>
            <a:r>
              <a:rPr lang="en" sz="1200" dirty="0" smtClean="0"/>
              <a:t/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/>
              <a:t> </a:t>
            </a:r>
            <a:r>
              <a:rPr lang="en" sz="1200" dirty="0" smtClean="0"/>
              <a:t>       This </a:t>
            </a:r>
            <a:r>
              <a:rPr lang="en" sz="1200" dirty="0"/>
              <a:t>is NOT </a:t>
            </a:r>
            <a:r>
              <a:rPr lang="en" sz="1200" dirty="0" smtClean="0"/>
              <a:t>exhaustive</a:t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 smtClean="0"/>
              <a:t>        Software </a:t>
            </a:r>
            <a:r>
              <a:rPr lang="en" sz="1200" dirty="0"/>
              <a:t>changes quickly</a:t>
            </a:r>
            <a:r>
              <a:rPr lang="en" sz="1200" dirty="0" smtClean="0"/>
              <a:t>!</a:t>
            </a:r>
            <a:br>
              <a:rPr lang="en" sz="1200" dirty="0" smtClean="0"/>
            </a:br>
            <a:endParaRPr lang="en" sz="1200" dirty="0"/>
          </a:p>
          <a:p>
            <a:pPr marL="38100">
              <a:buSzPct val="166666"/>
            </a:pPr>
            <a:r>
              <a:rPr lang="en" sz="1200" dirty="0" smtClean="0"/>
              <a:t>        Based </a:t>
            </a:r>
            <a:r>
              <a:rPr lang="en" sz="1200" dirty="0"/>
              <a:t>on availability at time of </a:t>
            </a:r>
            <a:r>
              <a:rPr lang="en" sz="1200" dirty="0" smtClean="0"/>
              <a:t/>
            </a:r>
            <a:br>
              <a:rPr lang="en" sz="1200" dirty="0" smtClean="0"/>
            </a:br>
            <a:r>
              <a:rPr lang="en" sz="1200" dirty="0" smtClean="0"/>
              <a:t>        testing </a:t>
            </a:r>
            <a:r>
              <a:rPr lang="en" sz="1200" dirty="0"/>
              <a:t>and our perceived </a:t>
            </a:r>
            <a:r>
              <a:rPr lang="en" sz="1200" dirty="0" smtClean="0"/>
              <a:t>needs</a:t>
            </a:r>
            <a:endParaRPr lang="en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5735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Front-end  *  Processing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233112" y="1962150"/>
            <a:ext cx="23262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Archivematica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Curators Workbench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/>
              <a:t>Duke Data Accessioner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425773"/>
            <a:ext cx="3280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Back-end  *  Storage  *  Preservation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74796" y="1733550"/>
            <a:ext cx="258115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MetaArchive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DuraCloud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Amazon Glacier</a:t>
            </a:r>
          </a:p>
          <a:p>
            <a:pPr algn="ctr"/>
            <a:r>
              <a:rPr lang="en" i="1" dirty="0" smtClean="0"/>
              <a:t>(and </a:t>
            </a:r>
            <a:r>
              <a:rPr lang="en" i="1" dirty="0" smtClean="0">
                <a:solidFill>
                  <a:srgbClr val="FF0000"/>
                </a:solidFill>
              </a:rPr>
              <a:t>Internet A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" i="1" dirty="0" smtClean="0">
                <a:solidFill>
                  <a:srgbClr val="FF0000"/>
                </a:solidFill>
              </a:rPr>
              <a:t>chive</a:t>
            </a:r>
            <a:r>
              <a:rPr lang="en" i="1" dirty="0" smtClean="0"/>
              <a:t>…sort of)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" y="2871787"/>
            <a:ext cx="832178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3936" y="4290596"/>
            <a:ext cx="6162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But there</a:t>
            </a:r>
            <a:r>
              <a:rPr lang="en-US" sz="1600" b="1" i="1" dirty="0" smtClean="0"/>
              <a:t> are </a:t>
            </a:r>
            <a:r>
              <a:rPr lang="en-US" sz="1600" b="1" dirty="0" smtClean="0"/>
              <a:t>very few services that will pretty much do it all.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53934" y="3481685"/>
            <a:ext cx="31357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Preservica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Dspace Direct (uses DuraCloud)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1579661"/>
            <a:ext cx="0" cy="13730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1581150"/>
            <a:ext cx="1905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1352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15400" y="1352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14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229600" cy="53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Reme</a:t>
            </a:r>
            <a:r>
              <a:rPr lang="en-US" sz="3200" dirty="0" smtClean="0"/>
              <a:t>m</a:t>
            </a:r>
            <a:r>
              <a:rPr lang="en" sz="3200" dirty="0" smtClean="0"/>
              <a:t>ber this?</a:t>
            </a:r>
            <a:endParaRPr lang="e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9055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tools and services only perform </a:t>
            </a:r>
            <a:r>
              <a:rPr lang="en-US" sz="1600" i="1" dirty="0" smtClean="0"/>
              <a:t>some</a:t>
            </a:r>
            <a:r>
              <a:rPr lang="en-US" sz="1600" dirty="0" smtClean="0"/>
              <a:t> of the functions in a digital curation lifecycle.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93314" y="47815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06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923151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*Tools/Services in RED were tested in-depth by POWRR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9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0"/>
          <p:cNvSpPr txBox="1">
            <a:spLocks noGrp="1"/>
          </p:cNvSpPr>
          <p:nvPr>
            <p:ph type="title"/>
          </p:nvPr>
        </p:nvSpPr>
        <p:spPr>
          <a:xfrm>
            <a:off x="76200" y="2095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22222" r="18889" b="56444"/>
          <a:stretch>
            <a:fillRect/>
          </a:stretch>
        </p:blipFill>
        <p:spPr bwMode="auto">
          <a:xfrm>
            <a:off x="228600" y="180975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5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76201"/>
            <a:ext cx="6781800" cy="66674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are….and how we got here….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4530"/>
            <a:ext cx="6178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Defining Moments </a:t>
            </a:r>
            <a:r>
              <a:rPr lang="en-US" dirty="0" smtClean="0">
                <a:sym typeface="Wingdings" panose="05000000000000000000" pitchFamily="2" charset="2"/>
              </a:rPr>
              <a:t> Found Some Friends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Applied for an Implementation Grant  Received a “Figure It Out” Grant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19200" y="1352550"/>
            <a:ext cx="6629400" cy="8191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learned a lot…and are a lot like you!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Proud to be works-in-progress: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-1714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1283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Requires expertise in MODS &amp; direct metadata entry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Project partners couldn’t make it fit their workflows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update process is slow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we just </a:t>
            </a:r>
            <a:r>
              <a:rPr lang="en-US" sz="1800" dirty="0" err="1" smtClean="0"/>
              <a:t>demo’ed</a:t>
            </a:r>
            <a:r>
              <a:rPr lang="en-US" sz="1800" dirty="0" smtClean="0"/>
              <a:t> (DDA) does a good enough version of this</a:t>
            </a:r>
            <a:endParaRPr lang="en-US" sz="1800" dirty="0"/>
          </a:p>
        </p:txBody>
      </p:sp>
      <p:pic>
        <p:nvPicPr>
          <p:cNvPr id="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81400" y="895350"/>
            <a:ext cx="5486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7"/>
          <p:cNvSpPr txBox="1">
            <a:spLocks/>
          </p:cNvSpPr>
          <p:nvPr/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Front-end/Processing: Archivematica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33556" r="19445" b="44889"/>
          <a:stretch>
            <a:fillRect/>
          </a:stretch>
        </p:blipFill>
        <p:spPr bwMode="auto">
          <a:xfrm>
            <a:off x="152400" y="1885950"/>
            <a:ext cx="8686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3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86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Front-end/Processing: Archivematica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3732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source/free software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IT support and administration (Virtual Machine, Ubuntu Server,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Microservices</a:t>
            </a:r>
            <a:r>
              <a:rPr lang="en-US" sz="1600" dirty="0" smtClean="0"/>
              <a:t> run by themselves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Shows all the steps for AIP, SIP, DIP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Capability </a:t>
            </a:r>
            <a:r>
              <a:rPr lang="en-US" sz="1600" dirty="0"/>
              <a:t>to upload own metadata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Errors stop everything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Great </a:t>
            </a:r>
            <a:r>
              <a:rPr lang="en-US" sz="1600" dirty="0"/>
              <a:t>Google users group support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921663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Integrates with Content DM &amp;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Bundled with ICA-</a:t>
            </a:r>
            <a:r>
              <a:rPr lang="en-US" sz="1600" dirty="0" err="1" smtClean="0"/>
              <a:t>AToM</a:t>
            </a:r>
            <a:r>
              <a:rPr lang="en-US" sz="1600" dirty="0" smtClean="0"/>
              <a:t> (archival content management system like ARCHON)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version coming soon! (for a price, of course)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File transfers not intuitive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Slow processing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153400" cy="5490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/>
              <a:t>Archivematica: Transfer Collection</a:t>
            </a:r>
            <a:endParaRPr lang="en" sz="2800" dirty="0"/>
          </a:p>
        </p:txBody>
      </p:sp>
      <p:pic>
        <p:nvPicPr>
          <p:cNvPr id="1026" name="Picture 2" descr="C:\Users\a1548234\Desktop\CreateS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7391400" cy="4178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5488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Normalization On Ingest</a:t>
            </a:r>
            <a:endParaRPr lang="en-US" sz="2800" dirty="0"/>
          </a:p>
        </p:txBody>
      </p:sp>
      <p:pic>
        <p:nvPicPr>
          <p:cNvPr id="2050" name="Picture 2" descr="C:\Users\a1548234\Desktop\Normaliz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315200" cy="4135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153400" cy="6250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Metadata</a:t>
            </a:r>
            <a:endParaRPr lang="en-US" sz="2800" dirty="0"/>
          </a:p>
        </p:txBody>
      </p:sp>
      <p:pic>
        <p:nvPicPr>
          <p:cNvPr id="3074" name="Picture 2" descr="C:\Users\a1548234\Desktop\Metadatafor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93" y="742950"/>
            <a:ext cx="5117507" cy="4171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5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924799" cy="4726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AIP to Storage</a:t>
            </a:r>
            <a:endParaRPr lang="en-US" sz="2800" dirty="0"/>
          </a:p>
        </p:txBody>
      </p:sp>
      <p:pic>
        <p:nvPicPr>
          <p:cNvPr id="4098" name="Picture 2" descr="C:\Users\a1548234\Desktop\StoreAIPUpD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0" y="666750"/>
            <a:ext cx="727833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5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9"/>
          <p:cNvSpPr txBox="1">
            <a:spLocks noGrp="1"/>
          </p:cNvSpPr>
          <p:nvPr>
            <p:ph type="title"/>
          </p:nvPr>
        </p:nvSpPr>
        <p:spPr>
          <a:xfrm>
            <a:off x="76200" y="379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33556" r="18889" b="44889"/>
          <a:stretch>
            <a:fillRect/>
          </a:stretch>
        </p:blipFill>
        <p:spPr bwMode="auto">
          <a:xfrm>
            <a:off x="152400" y="1962150"/>
            <a:ext cx="8763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4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34807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Pricing; Community buy-in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Cloud storage/preservation solution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storage provider options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Hosted service (requires little to no IT support on your end!)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available (like health checks that verify checksums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options/methods for uploading content (bulk, single item,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uploads and file management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81915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exit strategy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integration with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New: Integrated with hosted version of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Media streaming based on Amazon’s Cloud service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Responsive costumer service with very good documentation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Affordable; Scalable; Easy to get started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DuraCloud.org</a:t>
            </a:r>
            <a:endParaRPr lang="en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783"/>
            <a:ext cx="4548187" cy="50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276343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Pricing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Free Trial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Lots of webinars and tutorials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 about the new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Direct… a hosted version of the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Institutional Repository software that is integrated with </a:t>
            </a:r>
            <a:r>
              <a:rPr lang="en-US" sz="1600" dirty="0" err="1" smtClean="0"/>
              <a:t>DuraCloud</a:t>
            </a:r>
            <a:r>
              <a:rPr lang="en-US" sz="1600" dirty="0" smtClean="0"/>
              <a:t> for preservation 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7" name="Shape 249"/>
          <p:cNvSpPr txBox="1">
            <a:spLocks/>
          </p:cNvSpPr>
          <p:nvPr/>
        </p:nvSpPr>
        <p:spPr>
          <a:xfrm>
            <a:off x="76200" y="133350"/>
            <a:ext cx="3276600" cy="9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000" b="0" dirty="0" smtClean="0"/>
              <a:t>Head to the website for…</a:t>
            </a:r>
            <a:endParaRPr lang="en" sz="2000" b="0" dirty="0"/>
          </a:p>
        </p:txBody>
      </p:sp>
    </p:spTree>
    <p:extLst>
      <p:ext uri="{BB962C8B-B14F-4D97-AF65-F5344CB8AC3E}">
        <p14:creationId xmlns="" xmlns:p14="http://schemas.microsoft.com/office/powerpoint/2010/main" val="2183105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 noGrp="1"/>
          </p:cNvSpPr>
          <p:nvPr>
            <p:ph type="title"/>
          </p:nvPr>
        </p:nvSpPr>
        <p:spPr>
          <a:xfrm>
            <a:off x="3048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Time!</a:t>
            </a:r>
            <a:b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  <a:endParaRPr lang="e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304800" y="1428750"/>
            <a:ext cx="8305800" cy="2667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my institution place its Bingo chips?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go first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Who you are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Your institution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Bingo?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8191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NDSA Levels of Preservation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05100" y="447675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NDSA: </a:t>
            </a:r>
            <a:r>
              <a:rPr lang="e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Digital Stewardship Alliance</a:t>
            </a:r>
            <a:endParaRPr lang="en-US" sz="1800" b="1" dirty="0"/>
          </a:p>
        </p:txBody>
      </p:sp>
      <p:pic>
        <p:nvPicPr>
          <p:cNvPr id="1026" name="Picture 2" descr="N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9391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3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41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" y="421886"/>
            <a:ext cx="9142562" cy="42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4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33400"/>
            <a:ext cx="9144000" cy="4171950"/>
            <a:chOff x="0" y="152400"/>
            <a:chExt cx="12192000" cy="7620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12192000" cy="7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creen Shot 2014-04-11 at 9.40.2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398" y="2666999"/>
              <a:ext cx="1159943" cy="340201"/>
            </a:xfrm>
            <a:prstGeom prst="rect">
              <a:avLst/>
            </a:prstGeom>
          </p:spPr>
        </p:pic>
        <p:pic>
          <p:nvPicPr>
            <p:cNvPr id="11" name="Picture 10" descr="Screen Shot 2014-04-11 at 9.43.4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50" y="2721518"/>
              <a:ext cx="1320294" cy="455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32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9144000" cy="42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44445" r="18889" b="32444"/>
          <a:stretch>
            <a:fillRect/>
          </a:stretch>
        </p:blipFill>
        <p:spPr bwMode="auto">
          <a:xfrm>
            <a:off x="228600" y="196215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5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-2476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32056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Instant community in the Cooperative!</a:t>
            </a:r>
            <a:br>
              <a:rPr lang="en-US" sz="1600" dirty="0" smtClean="0"/>
            </a:br>
            <a:r>
              <a:rPr lang="en-US" sz="1600" dirty="0"/>
              <a:t>- All the cool kids are doing it!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Helpful and responsive customer service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LOCKSS network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Dark Archive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dedicated IT administration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memberships require attending meetings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487875" y="6667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Assumes pre-processing work is </a:t>
            </a:r>
            <a:r>
              <a:rPr lang="en-US" sz="1600" dirty="0" smtClean="0"/>
              <a:t>done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</a:t>
            </a:r>
            <a:r>
              <a:rPr lang="en-US" sz="1600" dirty="0"/>
              <a:t>for minimum processing requirements (</a:t>
            </a:r>
            <a:r>
              <a:rPr lang="en-US" sz="1600" dirty="0" err="1"/>
              <a:t>ie</a:t>
            </a:r>
            <a:r>
              <a:rPr lang="en-US" sz="1600" dirty="0"/>
              <a:t> file naming conventions)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7875" y="2114550"/>
            <a:ext cx="4351326" cy="2971800"/>
            <a:chOff x="4487875" y="1962150"/>
            <a:chExt cx="4351326" cy="2971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907" y="2038350"/>
              <a:ext cx="4249293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87875" y="1962150"/>
              <a:ext cx="4351326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77000" y="2190750"/>
            <a:ext cx="2217725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http://www.metaarchive.org/costs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4705350"/>
            <a:ext cx="1600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we tested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19" idx="3"/>
          </p:cNvCxnSpPr>
          <p:nvPr/>
        </p:nvCxnSpPr>
        <p:spPr>
          <a:xfrm flipH="1">
            <a:off x="3810000" y="4400550"/>
            <a:ext cx="1219200" cy="45720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898" y="1019797"/>
            <a:ext cx="4187068" cy="3567059"/>
            <a:chOff x="4829168" y="1044773"/>
            <a:chExt cx="4187068" cy="3567059"/>
          </a:xfrm>
        </p:grpSpPr>
        <p:sp>
          <p:nvSpPr>
            <p:cNvPr id="5" name="TextBox 4"/>
            <p:cNvSpPr txBox="1"/>
            <p:nvPr/>
          </p:nvSpPr>
          <p:spPr>
            <a:xfrm>
              <a:off x="5505033" y="1044773"/>
              <a:ext cx="2988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Collaborative Membership Model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29168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19800" y="2419350"/>
              <a:ext cx="1828800" cy="689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Lead Institution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Staging Server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LOCKSS Server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1449532"/>
              <a:ext cx="1828799" cy="4364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MetaArchive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5412" y="41719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81795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68900" y="2888740"/>
              <a:ext cx="838200" cy="74981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19653" y="2952750"/>
              <a:ext cx="526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  <a:br>
                <a:rPr lang="en-US" sz="1200" b="1" dirty="0" smtClean="0"/>
              </a:br>
              <a:r>
                <a:rPr lang="en-US" sz="1200" b="1" dirty="0" smtClean="0"/>
                <a:t>via</a:t>
              </a:r>
              <a:br>
                <a:rPr lang="en-US" sz="1200" b="1" dirty="0" smtClean="0"/>
              </a:br>
              <a:r>
                <a:rPr lang="en-US" sz="1200" b="1" dirty="0" smtClean="0"/>
                <a:t>FTP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239000" y="3108681"/>
              <a:ext cx="0" cy="106327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848600" y="2888740"/>
              <a:ext cx="914400" cy="74628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007100" y="3108681"/>
              <a:ext cx="156509" cy="531635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629399" y="3125083"/>
              <a:ext cx="1" cy="1046868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681795" y="3105150"/>
              <a:ext cx="166804" cy="52987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66155" y="3329285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 Help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495" y="2066151"/>
              <a:ext cx="526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629400" y="1885950"/>
              <a:ext cx="0" cy="5334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39000" y="1885950"/>
              <a:ext cx="0" cy="53340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228661" y="188148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</a:t>
              </a:r>
              <a:br>
                <a:rPr lang="en-US" sz="1200" b="1" dirty="0" smtClean="0"/>
              </a:br>
              <a:r>
                <a:rPr lang="en-US" sz="1200" b="1" dirty="0" smtClean="0"/>
                <a:t>Help</a:t>
              </a:r>
            </a:p>
          </p:txBody>
        </p:sp>
      </p:grpSp>
      <p:sp>
        <p:nvSpPr>
          <p:cNvPr id="24" name="Shape 249"/>
          <p:cNvSpPr txBox="1">
            <a:spLocks/>
          </p:cNvSpPr>
          <p:nvPr/>
        </p:nvSpPr>
        <p:spPr>
          <a:xfrm>
            <a:off x="68275" y="85650"/>
            <a:ext cx="8618525" cy="42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946487"/>
            <a:ext cx="418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Partners prepare their content for preservation and package it.</a:t>
            </a:r>
          </a:p>
          <a:p>
            <a:r>
              <a:rPr lang="en-US" sz="1200" dirty="0" smtClean="0">
                <a:sym typeface="Wingdings" panose="05000000000000000000" pitchFamily="2" charset="2"/>
              </a:rPr>
              <a:t></a:t>
            </a:r>
            <a:r>
              <a:rPr lang="en-US" sz="1200" i="1" dirty="0" smtClean="0"/>
              <a:t>We used the </a:t>
            </a:r>
            <a:r>
              <a:rPr lang="en-US" sz="1200" i="1" dirty="0" err="1" smtClean="0"/>
              <a:t>BagIt</a:t>
            </a:r>
            <a:r>
              <a:rPr lang="en-US" sz="1200" i="1" dirty="0" smtClean="0"/>
              <a:t> specification, and Bagger helped us with this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2509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Partners FTP their AIP’s (Bags) to the staging server at the Lead Institution.</a:t>
            </a:r>
          </a:p>
          <a:p>
            <a:r>
              <a:rPr 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We used </a:t>
            </a:r>
            <a:r>
              <a:rPr lang="en-US" sz="120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Filezilla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184534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Lead Institution prepares a staging server, sets appropriate access protocols and assists Partners with technical help.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3271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harvests the AIP’s from the Lead Institution's staging server and pushes it into their LOCKSS network.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399448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One other thing: </a:t>
            </a:r>
            <a:r>
              <a:rPr lang="en-US" sz="1200" b="1" dirty="0" smtClean="0">
                <a:solidFill>
                  <a:schemeClr val="tx1"/>
                </a:solidFill>
              </a:rPr>
              <a:t>The Lead Institution also has a dedicated server that runs the LOCKKS software, is hooked into the </a:t>
            </a:r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network of servers across the globe, and is actively preserving the content of other Members.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6879" y="480596"/>
            <a:ext cx="405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Very simplified version of how it works:</a:t>
            </a:r>
            <a:endParaRPr lang="en-US" sz="1600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9231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1)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1837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2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2495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3)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257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4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536" t="33195" r="18999" b="44091"/>
          <a:stretch>
            <a:fillRect/>
          </a:stretch>
        </p:blipFill>
        <p:spPr bwMode="auto">
          <a:xfrm>
            <a:off x="228600" y="2038350"/>
            <a:ext cx="86867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21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34807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encompassing: </a:t>
            </a:r>
            <a:br>
              <a:rPr lang="en-US" sz="1600" dirty="0" smtClean="0"/>
            </a:br>
            <a:r>
              <a:rPr lang="en-US" sz="1600" dirty="0" smtClean="0"/>
              <a:t>	- Ingest</a:t>
            </a:r>
            <a:br>
              <a:rPr lang="en-US" sz="1600" dirty="0" smtClean="0"/>
            </a:br>
            <a:r>
              <a:rPr lang="en-US" sz="1600" dirty="0" smtClean="0"/>
              <a:t>	- Processing</a:t>
            </a:r>
            <a:br>
              <a:rPr lang="en-US" sz="1600" dirty="0" smtClean="0"/>
            </a:br>
            <a:r>
              <a:rPr lang="en-US" sz="1600" dirty="0" smtClean="0"/>
              <a:t>	- End-User Access</a:t>
            </a:r>
            <a:br>
              <a:rPr lang="en-US" sz="1600" dirty="0" smtClean="0"/>
            </a:br>
            <a:r>
              <a:rPr lang="en-US" sz="1600" dirty="0" smtClean="0"/>
              <a:t>	- Preservation</a:t>
            </a:r>
            <a:br>
              <a:rPr lang="en-US" sz="1600" dirty="0" smtClean="0"/>
            </a:br>
            <a:r>
              <a:rPr lang="en-US" sz="1600" dirty="0" smtClean="0"/>
              <a:t>	- Migration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Aligned with OAIS reference model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Service (Requires little IT support on your end)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Very user friendly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workflows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Exit strategy available (batch export)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4400" y="81915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Ability to harvest via web crawls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 customer support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training options available for institutions with smaller budgets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Currently uses only Amazon cloud </a:t>
            </a:r>
            <a:r>
              <a:rPr lang="en-US" sz="1600" dirty="0"/>
              <a:t>s</a:t>
            </a:r>
            <a:r>
              <a:rPr lang="en-US" sz="1600" dirty="0" smtClean="0"/>
              <a:t>torage</a:t>
            </a:r>
            <a:br>
              <a:rPr lang="en-US" sz="1600" dirty="0" smtClean="0"/>
            </a:br>
            <a:r>
              <a:rPr lang="en-US" sz="1600" dirty="0" smtClean="0"/>
              <a:t>	- new options forthcoming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Proprietary, vendor-based</a:t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gitalpreservation.gov/ndsa/working_groups/images/levels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97"/>
            <a:ext cx="5172406" cy="5116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DSA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22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4857750"/>
            <a:ext cx="3640587" cy="2308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900" b="1" dirty="0"/>
              <a:t>http://www.digitalpreservation.gov/ndsa/activities/levels.html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41"/>
            <a:ext cx="9144000" cy="4311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7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799"/>
            <a:ext cx="8229600" cy="24364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INGEST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20"/>
            <a:ext cx="9144000" cy="4408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3" y="0"/>
            <a:ext cx="7654574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629150"/>
            <a:ext cx="800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0"/>
            <a:ext cx="9144000" cy="5114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1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6" y="0"/>
            <a:ext cx="8222887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8" y="0"/>
            <a:ext cx="686688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266950"/>
            <a:ext cx="548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3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" y="179349"/>
            <a:ext cx="9144000" cy="4732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67150"/>
            <a:ext cx="8839200" cy="609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61950"/>
            <a:ext cx="3886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12395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1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8" y="0"/>
            <a:ext cx="816752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4814" y="4476750"/>
            <a:ext cx="83820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150"/>
            <a:ext cx="5410200" cy="5005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88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3820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
</a:t>
            </a:r>
          </a:p>
          <a:p>
            <a:endParaRPr sz="3200" dirty="0"/>
          </a:p>
          <a:p>
            <a:endParaRPr sz="3200" dirty="0"/>
          </a:p>
          <a:p>
            <a:endParaRPr sz="3200" dirty="0"/>
          </a:p>
          <a:p>
            <a:pPr lvl="0" rtl="0">
              <a:buNone/>
            </a:pPr>
            <a:r>
              <a:rPr lang="en" sz="3200" dirty="0" smtClean="0"/>
              <a:t>So……How </a:t>
            </a:r>
            <a:r>
              <a:rPr lang="en" sz="3200" dirty="0"/>
              <a:t>do we get from </a:t>
            </a:r>
            <a:r>
              <a:rPr lang="en" sz="3200" dirty="0" smtClean="0"/>
              <a:t>here </a:t>
            </a:r>
            <a:r>
              <a:rPr lang="en" sz="3200" dirty="0"/>
              <a:t>to </a:t>
            </a:r>
            <a:r>
              <a:rPr lang="en" sz="3200" dirty="0" smtClean="0"/>
              <a:t>there?</a:t>
            </a:r>
            <a:endParaRPr lang="en" sz="3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01702" y="1134130"/>
            <a:ext cx="308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Theory</a:t>
            </a:r>
          </a:p>
        </p:txBody>
      </p:sp>
      <p:pic>
        <p:nvPicPr>
          <p:cNvPr id="4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81150"/>
            <a:ext cx="4495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67200" y="1885950"/>
            <a:ext cx="64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" sz="2800" dirty="0" smtClean="0"/>
              <a:t>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123950"/>
            <a:ext cx="326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0499" y="4781550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050" dirty="0" smtClean="0"/>
              <a:t>Scary OAIS Spaghetti Monster</a:t>
            </a:r>
          </a:p>
        </p:txBody>
      </p:sp>
      <p:pic>
        <p:nvPicPr>
          <p:cNvPr id="3" name="Picture 2" descr="C:\Users\library\Documents\GroupWise\girl compu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84" y="1857375"/>
            <a:ext cx="1076816" cy="1171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rary\AppData\Local\Temp\XPgrpwise\Group Tal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4" y="2114550"/>
            <a:ext cx="1685446" cy="126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brary\AppData\Local\Temp\XPgrpwise\group 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31" y="3552825"/>
            <a:ext cx="1748869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Front-end &amp; Back-end:  Internet Archive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80" t="44686" r="18783" b="34339"/>
          <a:stretch>
            <a:fillRect/>
          </a:stretch>
        </p:blipFill>
        <p:spPr bwMode="auto">
          <a:xfrm>
            <a:off x="304800" y="226695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31"/>
          <p:cNvSpPr txBox="1">
            <a:spLocks noGrp="1"/>
          </p:cNvSpPr>
          <p:nvPr/>
        </p:nvSpPr>
        <p:spPr>
          <a:xfrm>
            <a:off x="152400" y="37950"/>
            <a:ext cx="8229600" cy="5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buNone/>
            </a:pPr>
            <a:r>
              <a:rPr lang="en" sz="2800" dirty="0" smtClean="0"/>
              <a:t>T</a:t>
            </a:r>
            <a:r>
              <a:rPr lang="en-US" sz="2800" dirty="0" smtClean="0"/>
              <a:t>h</a:t>
            </a:r>
            <a:r>
              <a:rPr lang="en" sz="2800" dirty="0" smtClean="0"/>
              <a:t>e “other”: Internet </a:t>
            </a:r>
            <a:r>
              <a:rPr lang="en" sz="2800" dirty="0"/>
              <a:t>Archive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43774" y="514350"/>
            <a:ext cx="3971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intended for materials in the public domain (available to everyone).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distributed copy available.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frills (and no charge!) service. 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4264325" cy="2857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5717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Handles books best, but </a:t>
            </a:r>
            <a:r>
              <a:rPr lang="en-US" sz="1600" dirty="0" smtClean="0"/>
              <a:t>can </a:t>
            </a:r>
            <a:r>
              <a:rPr lang="en-US" sz="1600" dirty="0"/>
              <a:t>accommodate manuscripts, audio, video, and </a:t>
            </a:r>
            <a:r>
              <a:rPr lang="en-US" sz="1600" dirty="0" smtClean="0"/>
              <a:t>images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especially suited for small (VERY small institutions with limited (or no) other alternatives.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offer a more traditional preservation product through </a:t>
            </a:r>
            <a:r>
              <a:rPr lang="en-US" sz="1600" dirty="0" smtClean="0"/>
              <a:t>its </a:t>
            </a:r>
            <a:r>
              <a:rPr lang="en-US" sz="1600" dirty="0"/>
              <a:t>Archive-It </a:t>
            </a:r>
            <a:r>
              <a:rPr lang="en-US" sz="1600" dirty="0" smtClean="0"/>
              <a:t>service.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445"/>
            <a:ext cx="4838439" cy="145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6168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24724" cy="478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9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14350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Things to consider:</a:t>
            </a:r>
            <a:endParaRPr lang="en-US" sz="2000" dirty="0"/>
          </a:p>
        </p:txBody>
      </p:sp>
      <p:sp>
        <p:nvSpPr>
          <p:cNvPr id="6" name="Shape 285"/>
          <p:cNvSpPr txBox="1">
            <a:spLocks noGrp="1"/>
          </p:cNvSpPr>
          <p:nvPr>
            <p:ph type="title"/>
          </p:nvPr>
        </p:nvSpPr>
        <p:spPr>
          <a:xfrm>
            <a:off x="228600" y="-15629"/>
            <a:ext cx="8229600" cy="682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4342" y="895350"/>
            <a:ext cx="8221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many staff members will be actively engaged in the digital curation lifecycle? Are they tech-savvy?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robust and supportive is your technical/systems group? Do you even have one? How about some developers/programmers…have any of those on staff?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your institution already using archival management software or an Institutional Repository (like ARCHON/</a:t>
            </a:r>
            <a:r>
              <a:rPr lang="en-US" dirty="0" err="1" smtClean="0"/>
              <a:t>ArchivesSpace</a:t>
            </a:r>
            <a:r>
              <a:rPr lang="en-US" dirty="0" smtClean="0"/>
              <a:t>, </a:t>
            </a:r>
            <a:r>
              <a:rPr lang="en-US" dirty="0" err="1" smtClean="0"/>
              <a:t>BePress</a:t>
            </a:r>
            <a:r>
              <a:rPr lang="en-US" dirty="0" smtClean="0"/>
              <a:t>, Fedora etc.)? You’ll want to select tools/services that work well with what you have.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you have digital collections unique to your institution that are irreplaceable? Consider </a:t>
            </a:r>
            <a:r>
              <a:rPr lang="en-US" dirty="0"/>
              <a:t>organizing collections along the lines of those that warrant more robust preservation services than others. For </a:t>
            </a: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1 TB (High Value) 	</a:t>
            </a:r>
            <a:r>
              <a:rPr lang="en-US" dirty="0" smtClean="0">
                <a:sym typeface="Wingdings" panose="05000000000000000000" pitchFamily="2" charset="2"/>
              </a:rPr>
              <a:t>	</a:t>
            </a:r>
            <a:r>
              <a:rPr lang="en-US" dirty="0" err="1" smtClean="0"/>
              <a:t>MetaArchive</a:t>
            </a:r>
            <a:r>
              <a:rPr lang="en-US" dirty="0" smtClean="0"/>
              <a:t> (gold standard)</a:t>
            </a:r>
            <a:br>
              <a:rPr lang="en-US" dirty="0" smtClean="0"/>
            </a:br>
            <a:r>
              <a:rPr lang="en-US" dirty="0" smtClean="0"/>
              <a:t>	3 TB (Medium Value)  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	Amazon Glacier (cheapest storage with fixity checking)</a:t>
            </a:r>
            <a:br>
              <a:rPr lang="en-US" dirty="0" smtClean="0"/>
            </a:br>
            <a:r>
              <a:rPr lang="en-US" dirty="0" smtClean="0"/>
              <a:t>	Rest (Replaceable) 	</a:t>
            </a:r>
            <a:r>
              <a:rPr lang="en-US" dirty="0" smtClean="0">
                <a:sym typeface="Wingdings" panose="05000000000000000000" pitchFamily="2" charset="2"/>
              </a:rPr>
              <a:t>	Tape Drive Backups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In other words: One tool/service will not be your only solution.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18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1351" y="539175"/>
            <a:ext cx="766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Remember: Smaller institutions with less resources  may also have unique advantages like….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253" y="2038350"/>
            <a:ext cx="748794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Less red tape for getting things done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Fewer levels to push requests for additional resources through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Self-administered workstations (aka no IT administrative lock downs)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Personnel-heavy operating model (usually has smaller cash flow)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Higher cash flows and less data (like small, private institution)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25383" y="1392019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1200" dirty="0" smtClean="0">
                <a:solidFill>
                  <a:schemeClr val="tx1"/>
                </a:solidFill>
              </a:rPr>
              <a:t>It doesn’t take years to set up an account with somethi</a:t>
            </a:r>
            <a:r>
              <a:rPr lang="en-US" sz="1200" dirty="0" smtClean="0">
                <a:solidFill>
                  <a:schemeClr val="tx1"/>
                </a:solidFill>
              </a:rPr>
              <a:t>ng</a:t>
            </a:r>
            <a:r>
              <a:rPr lang="en" sz="1200" dirty="0" smtClean="0">
                <a:solidFill>
                  <a:schemeClr val="tx1"/>
                </a:solidFill>
              </a:rPr>
              <a:t> like DuraCloud.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9951" y="2038350"/>
            <a:ext cx="1032649" cy="28506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1276350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only need to convince the person one level above you to get what you need.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15000" y="1922681"/>
            <a:ext cx="682292" cy="64906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1400" y="1849219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Want to install a simple open source tool? Go for it!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001000" y="2495550"/>
            <a:ext cx="493546" cy="5334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4255353"/>
            <a:ext cx="2819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This is ideal for running a  *free* robust tool that requires a developer and server administrator like </a:t>
            </a:r>
            <a:r>
              <a:rPr lang="en-US" sz="1200" dirty="0" err="1" smtClean="0">
                <a:solidFill>
                  <a:schemeClr val="tx1"/>
                </a:solidFill>
              </a:rPr>
              <a:t>Archivematica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" y="3638550"/>
            <a:ext cx="1371600" cy="616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96000" y="440055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can purchase a reasonably-priced, hosted soup-to-nuts solution.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52800" y="4095750"/>
            <a:ext cx="2703346" cy="762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1103223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Duke 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971550"/>
            <a:ext cx="3939616" cy="17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399" y="9715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9715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21145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31813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5989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43243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31813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81350"/>
            <a:ext cx="463890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hape 142"/>
          <p:cNvSpPr txBox="1">
            <a:spLocks/>
          </p:cNvSpPr>
          <p:nvPr/>
        </p:nvSpPr>
        <p:spPr>
          <a:xfrm>
            <a:off x="-152400" y="60614"/>
            <a:ext cx="8686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spcBef>
                <a:spcPts val="0"/>
              </a:spcBef>
              <a:buSzPct val="50000"/>
            </a:pPr>
            <a:r>
              <a:rPr lang="en-US" sz="2400" b="1" dirty="0" smtClean="0"/>
              <a:t>Activity: Accessioning a Digital Collection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1723526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229600" cy="628650"/>
          </a:xfrm>
        </p:spPr>
        <p:txBody>
          <a:bodyPr/>
          <a:lstStyle/>
          <a:p>
            <a:r>
              <a:rPr lang="en-US" sz="2000" dirty="0" smtClean="0"/>
              <a:t>Enable both DROID &amp; JHOVE adapters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85800"/>
            <a:ext cx="2362200" cy="39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74295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0" idx="1"/>
          </p:cNvCxnSpPr>
          <p:nvPr/>
        </p:nvCxnSpPr>
        <p:spPr>
          <a:xfrm flipH="1" flipV="1">
            <a:off x="1600200" y="1143000"/>
            <a:ext cx="1790700" cy="73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6600" y="666750"/>
            <a:ext cx="16383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TextBox 9"/>
          <p:cNvSpPr txBox="1"/>
          <p:nvPr/>
        </p:nvSpPr>
        <p:spPr>
          <a:xfrm>
            <a:off x="3390900" y="685800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You will need to select both DROID and JHOVE separately (they are selected if a checkmark appears.)</a:t>
            </a:r>
            <a:endParaRPr lang="en-US" sz="1050" i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018388"/>
            <a:ext cx="3124200" cy="17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638799" y="3595169"/>
            <a:ext cx="1905000" cy="500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10200" y="2419350"/>
            <a:ext cx="3733801" cy="6752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000" dirty="0" smtClean="0"/>
              <a:t>And…Select the PREMIS Metadata Manager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181600" y="666750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JHOVE: </a:t>
            </a:r>
            <a:r>
              <a:rPr lang="en-US" sz="1100" dirty="0" smtClean="0">
                <a:solidFill>
                  <a:schemeClr val="tx1"/>
                </a:solidFill>
              </a:rPr>
              <a:t>JSTOR/Harvard </a:t>
            </a:r>
            <a:r>
              <a:rPr lang="en-US" sz="1100" dirty="0">
                <a:solidFill>
                  <a:schemeClr val="tx1"/>
                </a:solidFill>
              </a:rPr>
              <a:t>Object Validation Environment, is an extensible software framework for performing format identification, validation, and characterization of digital </a:t>
            </a:r>
            <a:r>
              <a:rPr lang="en-US" sz="1100" dirty="0" smtClean="0">
                <a:solidFill>
                  <a:schemeClr val="tx1"/>
                </a:solidFill>
              </a:rPr>
              <a:t>objects.</a:t>
            </a:r>
            <a:br>
              <a:rPr lang="en-US" sz="1100" dirty="0" smtClean="0">
                <a:solidFill>
                  <a:schemeClr val="tx1"/>
                </a:solidFill>
              </a:rPr>
            </a:br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DROID</a:t>
            </a:r>
            <a:r>
              <a:rPr lang="en-US" sz="1100" dirty="0" smtClean="0">
                <a:solidFill>
                  <a:schemeClr val="tx1"/>
                </a:solidFill>
              </a:rPr>
              <a:t>: Software tool to perform automated batch identification of file format.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3538031"/>
            <a:ext cx="2209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PREMIS: </a:t>
            </a:r>
            <a:r>
              <a:rPr lang="en-US" sz="1100" dirty="0" smtClean="0"/>
              <a:t>The </a:t>
            </a:r>
            <a:r>
              <a:rPr lang="en-US" sz="1100" dirty="0"/>
              <a:t>international standard for metadata to support the preservation of digital objects and ensure their long-term usability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257800" y="5065531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9050"/>
            <a:ext cx="5181599" cy="1082278"/>
          </a:xfrm>
        </p:spPr>
        <p:txBody>
          <a:bodyPr/>
          <a:lstStyle/>
          <a:p>
            <a:r>
              <a:rPr lang="en-US" sz="2400" dirty="0" smtClean="0"/>
              <a:t>Create your accession directory:</a:t>
            </a:r>
            <a:br>
              <a:rPr lang="en-US" sz="2400" dirty="0" smtClean="0"/>
            </a:br>
            <a:r>
              <a:rPr lang="en-US" sz="2000" dirty="0" smtClean="0"/>
              <a:t>Where you want the collection to go live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b="0" i="1" dirty="0" smtClean="0"/>
              <a:t>Preferably a stable media like your network drive</a:t>
            </a:r>
            <a:endParaRPr lang="en-US" sz="2400" b="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5" y="1200150"/>
            <a:ext cx="8137580" cy="338379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14400" y="2096385"/>
            <a:ext cx="1295400" cy="587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29000" y="1962150"/>
            <a:ext cx="1752600" cy="7221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05001" y="3125085"/>
            <a:ext cx="1720903" cy="5770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Create </a:t>
            </a:r>
            <a:r>
              <a:rPr lang="en-US" sz="1050" i="1" dirty="0" err="1" smtClean="0"/>
              <a:t>NewAccessions</a:t>
            </a:r>
            <a:r>
              <a:rPr lang="en-US" sz="1050" i="1" dirty="0" smtClean="0"/>
              <a:t> </a:t>
            </a:r>
            <a:r>
              <a:rPr lang="en-US" sz="1050" dirty="0" smtClean="0"/>
              <a:t>folder and nest a </a:t>
            </a:r>
            <a:r>
              <a:rPr lang="en-US" sz="1050" i="1" dirty="0" smtClean="0"/>
              <a:t>Masters</a:t>
            </a:r>
            <a:r>
              <a:rPr lang="en-US" sz="1050" dirty="0" smtClean="0"/>
              <a:t> folder in it</a:t>
            </a:r>
            <a:endParaRPr lang="en-US" sz="105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66928" y="2673243"/>
            <a:ext cx="823872" cy="4518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315" y="1200150"/>
            <a:ext cx="8221085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46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714999" y="6943132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978"/>
            <a:ext cx="3657600" cy="536972"/>
          </a:xfrm>
        </p:spPr>
        <p:txBody>
          <a:bodyPr/>
          <a:lstStyle/>
          <a:p>
            <a:r>
              <a:rPr lang="en-US" sz="2400" dirty="0" smtClean="0"/>
              <a:t>Select the collection </a:t>
            </a:r>
            <a:br>
              <a:rPr lang="en-US" sz="2400" dirty="0" smtClean="0"/>
            </a:br>
            <a:r>
              <a:rPr lang="en-US" sz="2400" dirty="0" smtClean="0"/>
              <a:t>you </a:t>
            </a:r>
            <a:r>
              <a:rPr lang="en-US" sz="2400" dirty="0"/>
              <a:t>a</a:t>
            </a:r>
            <a:r>
              <a:rPr lang="en-US" sz="2400" dirty="0" smtClean="0"/>
              <a:t>re </a:t>
            </a:r>
            <a:r>
              <a:rPr lang="en-US" sz="2400" dirty="0"/>
              <a:t>a</a:t>
            </a:r>
            <a:r>
              <a:rPr lang="en-US" sz="2400" dirty="0" smtClean="0"/>
              <a:t>ccessioning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2" y="1047750"/>
            <a:ext cx="8844858" cy="35324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181600" y="1733550"/>
            <a:ext cx="479004" cy="5577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2438400" y="2012425"/>
            <a:ext cx="2743200" cy="4069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59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19150"/>
            <a:ext cx="3869871" cy="2871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4528"/>
            <a:ext cx="7391400" cy="701278"/>
          </a:xfrm>
        </p:spPr>
        <p:txBody>
          <a:bodyPr/>
          <a:lstStyle/>
          <a:p>
            <a:r>
              <a:rPr lang="en-US" sz="2000" dirty="0" smtClean="0"/>
              <a:t>Populate descriptive metadata and migrate </a:t>
            </a:r>
            <a:r>
              <a:rPr lang="en-US" sz="2000" dirty="0"/>
              <a:t>y</a:t>
            </a:r>
            <a:r>
              <a:rPr lang="en-US" sz="2000" dirty="0" smtClean="0"/>
              <a:t>our </a:t>
            </a:r>
            <a:r>
              <a:rPr lang="en-US" sz="2000" dirty="0"/>
              <a:t>c</a:t>
            </a:r>
            <a:r>
              <a:rPr lang="en-US" sz="2000" dirty="0" smtClean="0"/>
              <a:t>ollection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581400" y="3105150"/>
            <a:ext cx="732374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66900" y="3371850"/>
            <a:ext cx="1714500" cy="59999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971849"/>
            <a:ext cx="29718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Hit the “Migrate” button to begin</a:t>
            </a:r>
            <a:br>
              <a:rPr lang="en-US" dirty="0" smtClean="0"/>
            </a:br>
            <a:r>
              <a:rPr lang="en-US" dirty="0" smtClean="0"/>
              <a:t> the migration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4182130"/>
            <a:ext cx="2971800" cy="523220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You will be able to see the progress bar move at the bottom.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29300" y="3638550"/>
            <a:ext cx="419100" cy="54358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1349573"/>
            <a:ext cx="2743200" cy="307777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Descriptive Metadata goes </a:t>
            </a:r>
            <a:r>
              <a:rPr lang="en-US" dirty="0"/>
              <a:t>h</a:t>
            </a:r>
            <a:r>
              <a:rPr lang="en-US" dirty="0" smtClean="0"/>
              <a:t>ere</a:t>
            </a:r>
          </a:p>
        </p:txBody>
      </p:sp>
      <p:cxnSp>
        <p:nvCxnSpPr>
          <p:cNvPr id="31" name="Straight Arrow Connector 30"/>
          <p:cNvCxnSpPr>
            <a:endCxn id="30" idx="3"/>
          </p:cNvCxnSpPr>
          <p:nvPr/>
        </p:nvCxnSpPr>
        <p:spPr>
          <a:xfrm flipH="1" flipV="1">
            <a:off x="2971800" y="1503462"/>
            <a:ext cx="1219200" cy="83968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181100" y="1660328"/>
            <a:ext cx="2171700" cy="987622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286000" y="1658840"/>
            <a:ext cx="1828800" cy="9129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0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8600" y="-110878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Solution in Theory (</a:t>
            </a:r>
            <a:r>
              <a:rPr lang="en" sz="3200" dirty="0" smtClean="0"/>
              <a:t>riiiiiight</a:t>
            </a:r>
            <a:r>
              <a:rPr lang="en" sz="32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055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OAIS (Open Archival Information Systems) and other scary schematic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TRAC Certification (Trustworthy Repositories Audit &amp; Certification)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TDR ISO 16363 (Trustworthy Digital Repository ISO Standard)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Complex </a:t>
            </a:r>
            <a:r>
              <a:rPr lang="en-US" sz="1600" dirty="0" err="1" smtClean="0"/>
              <a:t>Curation</a:t>
            </a:r>
            <a:r>
              <a:rPr lang="en-US" sz="1600" dirty="0" smtClean="0"/>
              <a:t> Lifecycles that don’t look a thing like your workflow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…and other things you don’t need to worry about when you </a:t>
            </a:r>
            <a:br>
              <a:rPr lang="en-US" sz="1600" dirty="0" smtClean="0"/>
            </a:br>
            <a:r>
              <a:rPr lang="en-US" sz="1600" dirty="0" smtClean="0"/>
              <a:t>just WANT TO GET STARTED </a:t>
            </a:r>
            <a:r>
              <a:rPr lang="en-US" sz="1600" dirty="0"/>
              <a:t> </a:t>
            </a:r>
            <a:r>
              <a:rPr lang="en-US" sz="1600" dirty="0" smtClean="0"/>
              <a:t>and DO </a:t>
            </a:r>
            <a:r>
              <a:rPr lang="en-US" sz="1600" i="1" dirty="0" smtClean="0"/>
              <a:t>SOMETHING</a:t>
            </a:r>
            <a:r>
              <a:rPr lang="en-US" sz="1600" dirty="0" smtClean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35799"/>
            <a:ext cx="38100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Note: </a:t>
            </a:r>
            <a:r>
              <a:rPr lang="en-US" dirty="0" smtClean="0"/>
              <a:t>These are all valuable things that benefit the field of digital preservation greatly…. We just don’t want you to become overwhelmed by them and grind to a halt before you take your first steps…like we did!!</a:t>
            </a:r>
            <a:endParaRPr lang="en-US" dirty="0"/>
          </a:p>
        </p:txBody>
      </p:sp>
      <p:pic>
        <p:nvPicPr>
          <p:cNvPr id="6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00" y="2913279"/>
            <a:ext cx="3124200" cy="20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741" y="2647950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IPs</a:t>
            </a:r>
            <a:r>
              <a:rPr lang="en-US" i="1" dirty="0"/>
              <a:t>, </a:t>
            </a:r>
            <a:r>
              <a:rPr lang="en-US" i="1" dirty="0" smtClean="0"/>
              <a:t>AIPs</a:t>
            </a:r>
            <a:r>
              <a:rPr lang="en-US" i="1" dirty="0"/>
              <a:t>, DIPs, Oh my!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42186"/>
            <a:ext cx="7848601" cy="368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229600" cy="625078"/>
          </a:xfrm>
        </p:spPr>
        <p:txBody>
          <a:bodyPr/>
          <a:lstStyle/>
          <a:p>
            <a:r>
              <a:rPr lang="en-US" sz="2800" dirty="0" smtClean="0"/>
              <a:t>What did you create?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656571"/>
            <a:ext cx="3505200" cy="2041147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133350"/>
            <a:ext cx="21336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copy of your migrated collection.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4" idx="1"/>
          </p:cNvCxnSpPr>
          <p:nvPr/>
        </p:nvCxnSpPr>
        <p:spPr>
          <a:xfrm>
            <a:off x="2286000" y="2949059"/>
            <a:ext cx="5114925" cy="682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00925" y="3477280"/>
            <a:ext cx="1676400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XML Metadata file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3128486"/>
            <a:ext cx="1371600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the </a:t>
            </a:r>
          </a:p>
          <a:p>
            <a:r>
              <a:rPr lang="en-US" dirty="0" smtClean="0"/>
              <a:t>Directory that </a:t>
            </a:r>
          </a:p>
          <a:p>
            <a:r>
              <a:rPr lang="en-US" dirty="0" smtClean="0"/>
              <a:t>you specified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 flipH="1">
            <a:off x="762000" y="2266950"/>
            <a:ext cx="2057400" cy="86153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667000" y="4324350"/>
            <a:ext cx="3429000" cy="62507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You. Are. AWESOME.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0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43350"/>
            <a:ext cx="5274785" cy="11266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7997" y="1733550"/>
            <a:ext cx="2392803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Arial" panose="020B0604020202020204" pitchFamily="34" charset="0"/>
              </a:rPr>
              <a:t>Make a copy of the accession master, place in access folder and rename… and don’t touch it again unless a new derivative is needed or until you move it into a preservation system!!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97" y="231653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97" y="836107"/>
            <a:ext cx="1647398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Create Access</a:t>
            </a:r>
          </a:p>
          <a:p>
            <a:pPr algn="ctr"/>
            <a:r>
              <a:rPr lang="en-US" sz="1600" dirty="0" smtClean="0"/>
              <a:t> folder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39" y="501544"/>
            <a:ext cx="5772251" cy="13635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90" y="2228850"/>
            <a:ext cx="5105400" cy="120641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2590800" y="2343150"/>
            <a:ext cx="1447800" cy="628652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29000" y="3143251"/>
            <a:ext cx="1371600" cy="1363411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1"/>
            <a:endCxn id="12" idx="3"/>
          </p:cNvCxnSpPr>
          <p:nvPr/>
        </p:nvCxnSpPr>
        <p:spPr>
          <a:xfrm flipH="1" flipV="1">
            <a:off x="1845395" y="1128495"/>
            <a:ext cx="1314144" cy="5484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39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5" y="1809750"/>
            <a:ext cx="8886065" cy="21841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91400" y="2457450"/>
            <a:ext cx="1741653" cy="148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221746"/>
            <a:ext cx="1371600" cy="79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6441" y="895350"/>
            <a:ext cx="684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And finally…update your Inventory to reflect the location of the Access Copy. Note addition of XML file after processing.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97" y="282401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78643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752600" y="418950"/>
            <a:ext cx="5562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CONGRATULATIONS!</a:t>
            </a:r>
            <a:endParaRPr lang="en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228600" y="1733550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b="1" dirty="0" smtClean="0"/>
              <a:t>We call this “Digital Preservation in Your Office”</a:t>
            </a:r>
            <a:endParaRPr sz="2800" b="1" dirty="0"/>
          </a:p>
        </p:txBody>
      </p:sp>
      <p:sp>
        <p:nvSpPr>
          <p:cNvPr id="4" name="Shape 304"/>
          <p:cNvSpPr txBox="1">
            <a:spLocks/>
          </p:cNvSpPr>
          <p:nvPr/>
        </p:nvSpPr>
        <p:spPr>
          <a:xfrm>
            <a:off x="228600" y="3105152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/>
              <a:t>There are things that need to happen </a:t>
            </a:r>
            <a:r>
              <a:rPr lang="en-US" sz="2800" b="1" i="1" dirty="0" smtClean="0"/>
              <a:t>outside</a:t>
            </a:r>
            <a:r>
              <a:rPr lang="en-US" sz="2800" b="1" dirty="0" smtClean="0"/>
              <a:t> of your office as well….</a:t>
            </a:r>
            <a:endParaRPr lang="en-US" sz="2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Outside </a:t>
            </a:r>
            <a:r>
              <a:rPr lang="en" sz="3200" dirty="0" smtClean="0"/>
              <a:t>Your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53636"/>
            <a:ext cx="464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Preservation is not sustainable by just using a tool or selecting a service. Sustainability takes funding and people.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You cannot do this alone. </a:t>
            </a:r>
            <a:r>
              <a:rPr lang="en-US" sz="2000" b="1" dirty="0" smtClean="0"/>
              <a:t>You will need to talk to other people</a:t>
            </a:r>
            <a:r>
              <a:rPr lang="en-US" sz="2000" dirty="0" smtClean="0"/>
              <a:t>… because you are not the only boss </a:t>
            </a:r>
            <a:r>
              <a:rPr lang="en-US" sz="2000" dirty="0"/>
              <a:t>o</a:t>
            </a:r>
            <a:r>
              <a:rPr lang="en-US" sz="2000" dirty="0" smtClean="0"/>
              <a:t>f this.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Successful Digital Preservation programs take a team of people at multiple administrative levels.</a:t>
            </a:r>
            <a:endParaRPr lang="en-US" sz="2000" dirty="0"/>
          </a:p>
        </p:txBody>
      </p:sp>
      <p:pic>
        <p:nvPicPr>
          <p:cNvPr id="1026" name="Picture 2" descr="technology, organization, and resources are the three legs of digital 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53" y="1287036"/>
            <a:ext cx="3536602" cy="25039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2155" y="3636571"/>
            <a:ext cx="3429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Anne </a:t>
            </a:r>
            <a:r>
              <a:rPr lang="en-US" sz="1200" dirty="0"/>
              <a:t>R. </a:t>
            </a:r>
            <a:r>
              <a:rPr lang="en-US" sz="1200" dirty="0" smtClean="0"/>
              <a:t>Kenney</a:t>
            </a:r>
          </a:p>
          <a:p>
            <a:pPr algn="r"/>
            <a:r>
              <a:rPr lang="en-US" sz="1200" dirty="0" smtClean="0"/>
              <a:t>Nancy McGovern </a:t>
            </a:r>
          </a:p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Digital </a:t>
            </a:r>
            <a:r>
              <a:rPr lang="en-US" sz="1200" i="1" dirty="0">
                <a:solidFill>
                  <a:schemeClr val="tx1"/>
                </a:solidFill>
              </a:rPr>
              <a:t>Preservation Management </a:t>
            </a:r>
            <a:r>
              <a:rPr lang="en-US" sz="1200" i="1" dirty="0" smtClean="0">
                <a:solidFill>
                  <a:schemeClr val="tx1"/>
                </a:solidFill>
              </a:rPr>
              <a:t>Workshop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hlinkClick r:id="rId4"/>
              </a:rPr>
              <a:t>http://www.dpworkshop.org/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895350"/>
            <a:ext cx="3861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Three-Legged Stool of Digital Preservation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816173"/>
            <a:ext cx="0" cy="3889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981200" y="-19050"/>
            <a:ext cx="518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Assemble Your Team!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0" y="895350"/>
            <a:ext cx="5864225" cy="3612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47800" y="44767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" sz="1200" dirty="0"/>
              <a:t>Image: </a:t>
            </a:r>
            <a:r>
              <a:rPr lang="en" sz="1200" dirty="0" smtClean="0"/>
              <a:t>Flickr </a:t>
            </a:r>
            <a:r>
              <a:rPr lang="en" sz="1200" dirty="0"/>
              <a:t>Commons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524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Outside Y</a:t>
            </a:r>
            <a:r>
              <a:rPr lang="en" sz="3200" dirty="0" smtClean="0"/>
              <a:t>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br>
              <a:rPr lang="en" sz="3200" dirty="0" smtClean="0"/>
            </a:br>
            <a:r>
              <a:rPr lang="en" sz="2800" i="1" dirty="0" smtClean="0"/>
              <a:t>Group Activity: 3-3-3 </a:t>
            </a:r>
            <a:r>
              <a:rPr lang="en" sz="2800" i="1" dirty="0"/>
              <a:t>Action Plan</a:t>
            </a:r>
            <a:endParaRPr lang="en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1450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list of all roles in an organization that should play a part in some aspect of digital preservation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76200" y="-3238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dirty="0"/>
              <a:t>3-3-3 Action Plan: Build Your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33685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let’s move from roles to people….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73026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your 3-3-3 Action Plan handout, list 3 individuals at your institution in these roles that you already have a working relationship with.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of these folks are you willing to contact in the next 2 weeks?</a:t>
            </a:r>
            <a:br>
              <a:rPr lang="en-US" dirty="0" smtClean="0"/>
            </a:br>
            <a:r>
              <a:rPr lang="en-US" dirty="0" smtClean="0"/>
              <a:t>	…in the following month?</a:t>
            </a:r>
            <a:br>
              <a:rPr lang="en-US" dirty="0" smtClean="0"/>
            </a:br>
            <a:r>
              <a:rPr lang="en-US" dirty="0" smtClean="0"/>
              <a:t>	…in the following 3 months?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bringing these colleagues on board, what are 3 concrete, small steps that you can take together to move your burgeoning DP program forward?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3257550"/>
            <a:ext cx="736727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~Conversations/Meetings  </a:t>
            </a:r>
            <a:r>
              <a:rPr lang="en-US" b="1" dirty="0"/>
              <a:t> </a:t>
            </a:r>
            <a:r>
              <a:rPr lang="en-US" b="1" dirty="0" smtClean="0"/>
              <a:t>   ~Inventory </a:t>
            </a:r>
            <a:r>
              <a:rPr lang="en-US" b="1" dirty="0"/>
              <a:t>what you already have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~Enhance the metadata of the records you already have</a:t>
            </a:r>
          </a:p>
          <a:p>
            <a:pPr algn="ctr"/>
            <a:r>
              <a:rPr lang="en-US" b="1" dirty="0" smtClean="0"/>
              <a:t>~Look at how current policies address digital materials (ex. collection development)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~Tool investigation: Dig a little deeper on tools that piqued your interest today</a:t>
            </a:r>
          </a:p>
          <a:p>
            <a:pPr algn="ctr"/>
            <a:r>
              <a:rPr lang="en-US" b="1" dirty="0" smtClean="0"/>
              <a:t>~Look at other institutions’ DP policies with an eye to crafting your own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~Engage in some outreach/education activities…host a Brown Bag!</a:t>
            </a:r>
          </a:p>
          <a:p>
            <a:pPr algn="ctr"/>
            <a:r>
              <a:rPr lang="en-US" b="1" dirty="0" smtClean="0"/>
              <a:t>~Download </a:t>
            </a:r>
            <a:r>
              <a:rPr lang="en-US" b="1" dirty="0"/>
              <a:t>DDA and play with it some more!  </a:t>
            </a:r>
            <a:r>
              <a:rPr lang="en-US" b="1" dirty="0" smtClean="0"/>
              <a:t>   ~Read </a:t>
            </a:r>
            <a:r>
              <a:rPr lang="en-US" b="1" dirty="0"/>
              <a:t>the POWRR white </a:t>
            </a:r>
            <a:r>
              <a:rPr lang="en-US" b="1" dirty="0" smtClean="0"/>
              <a:t>paper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524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Now </a:t>
            </a:r>
            <a:r>
              <a:rPr lang="en" sz="3200" dirty="0" smtClean="0"/>
              <a:t>Let’s </a:t>
            </a:r>
            <a:r>
              <a:rPr lang="en" sz="3200" dirty="0"/>
              <a:t>A</a:t>
            </a:r>
            <a:r>
              <a:rPr lang="en" sz="3200" dirty="0" smtClean="0"/>
              <a:t>ssess</a:t>
            </a:r>
            <a:r>
              <a:rPr lang="en" sz="3200" dirty="0"/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71550"/>
            <a:ext cx="74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will you know if your 3 activities succeeded?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81150"/>
            <a:ext cx="4673074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Added people to team?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people newly educated?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items added to inventory?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tools investigated?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DP policies looked at?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Revised standing policies?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04800" y="-114450"/>
            <a:ext cx="5105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Advocacy Before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89535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Advocacy is valuable because you’re educating people about why digital preservation is also THEIR problem.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Our one-pagers may help you frame why digital preservation is 	   important to different jobs/function.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The risks of doing nothing are a lot greater than they may think.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Good policies incorporate multiple viewpoints.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Other people at your institutions will bring up issues – and possible solutions – you may have missed.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 will discover many things that you don’t directly control that still directly affect your work. This will lead you to more people to add to your team.</a:t>
            </a:r>
            <a:endParaRPr lang="en-US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2400" y="154022"/>
            <a:ext cx="8458200" cy="5499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55000"/>
              <a:buFont typeface="Arial"/>
              <a:buNone/>
            </a:pPr>
            <a:r>
              <a:rPr lang="en" sz="3200" b="0" dirty="0"/>
              <a:t>
</a:t>
            </a:r>
            <a:r>
              <a:rPr lang="en" sz="3200" dirty="0"/>
              <a:t>Clarification: </a:t>
            </a:r>
            <a:r>
              <a:rPr lang="en" sz="3200" dirty="0" smtClean="0"/>
              <a:t>Preservation </a:t>
            </a:r>
            <a:r>
              <a:rPr lang="en" sz="3200" dirty="0"/>
              <a:t>vs. Access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3994500" cy="26589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rgbClr val="10253F"/>
                </a:solidFill>
              </a:rPr>
              <a:t>
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39000" y="4522650"/>
            <a:ext cx="1570348" cy="335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984230"/>
            <a:ext cx="336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Long term access (Preservation)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68207"/>
            <a:ext cx="3817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ensure long-term access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 &amp; </a:t>
            </a:r>
            <a:r>
              <a:rPr lang="en-US" b="1" dirty="0" smtClean="0"/>
              <a:t>future</a:t>
            </a:r>
            <a:r>
              <a:rPr lang="en-US" dirty="0" smtClean="0"/>
              <a:t> users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proven (reliable)</a:t>
            </a:r>
            <a:r>
              <a:rPr lang="en-US" dirty="0" smtClean="0"/>
              <a:t> technologies to preserve digital objects across generations of technology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Accumulate</a:t>
            </a:r>
            <a:r>
              <a:rPr lang="en-US" dirty="0" smtClean="0"/>
              <a:t>s metadata over the life cycle to trace preserved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Preservation systems </a:t>
            </a:r>
            <a:r>
              <a:rPr lang="en-US" b="1" dirty="0" smtClean="0"/>
              <a:t>create</a:t>
            </a:r>
            <a:r>
              <a:rPr lang="en-US" dirty="0" smtClean="0"/>
              <a:t> new versions of digital objects for access to deliver as needs change over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4288" y="987207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Short term access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0488" y="1371184"/>
            <a:ext cx="3817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provide content to users now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cutting edge</a:t>
            </a:r>
            <a:r>
              <a:rPr lang="en-US" dirty="0" smtClean="0"/>
              <a:t> technologies to provide best and fastest access at a point in time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Selects</a:t>
            </a:r>
            <a:r>
              <a:rPr lang="en-US" dirty="0" smtClean="0"/>
              <a:t> metadata needed to use and </a:t>
            </a:r>
            <a:r>
              <a:rPr lang="en-US" dirty="0"/>
              <a:t>u</a:t>
            </a:r>
            <a:r>
              <a:rPr lang="en-US" dirty="0" smtClean="0"/>
              <a:t>nderstand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systems </a:t>
            </a:r>
            <a:r>
              <a:rPr lang="en-US" b="1" dirty="0" smtClean="0"/>
              <a:t>deliver</a:t>
            </a:r>
            <a:r>
              <a:rPr lang="en-US" dirty="0" smtClean="0"/>
              <a:t> objects with user-oriented services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Next Steps: </a:t>
            </a:r>
            <a:r>
              <a:rPr lang="en" sz="3200" dirty="0" smtClean="0"/>
              <a:t>Towards </a:t>
            </a:r>
            <a:r>
              <a:rPr lang="en" sz="3200" dirty="0"/>
              <a:t>a </a:t>
            </a:r>
            <a:r>
              <a:rPr lang="en" sz="3200" dirty="0" smtClean="0"/>
              <a:t>Policy</a:t>
            </a:r>
            <a:endParaRPr lang="en" sz="3200" dirty="0"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533400" y="2038350"/>
            <a:ext cx="82296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</a:t>
            </a:r>
            <a:r>
              <a:rPr lang="en" sz="2000" dirty="0"/>
              <a:t>are you now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 smtClean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would you ideally like to be?</a:t>
            </a:r>
            <a:br>
              <a:rPr lang="en" sz="2000" dirty="0" smtClean="0"/>
            </a:br>
            <a:r>
              <a:rPr lang="en" sz="2000" dirty="0" smtClean="0"/>
              <a:t>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What </a:t>
            </a:r>
            <a:r>
              <a:rPr lang="en" sz="2000" dirty="0"/>
              <a:t>is keeping your institution from moving in that direction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What are some interim steps you can take to move in the right direction?</a:t>
            </a:r>
          </a:p>
          <a:p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742950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 have started assembling your team….now what?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473" y="1500485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found a gap analysis </a:t>
            </a:r>
            <a:r>
              <a:rPr lang="en-US" sz="2400" i="1" dirty="0" smtClean="0"/>
              <a:t>really</a:t>
            </a:r>
            <a:r>
              <a:rPr lang="en-US" sz="2400" dirty="0" smtClean="0"/>
              <a:t> helpful: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09600" y="6475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b="0" dirty="0" smtClean="0"/>
              <a:t>We also found that Gap </a:t>
            </a:r>
            <a:r>
              <a:rPr lang="en" sz="2400" b="0" dirty="0"/>
              <a:t>A</a:t>
            </a:r>
            <a:r>
              <a:rPr lang="en" sz="2400" b="0" dirty="0" smtClean="0"/>
              <a:t>nalyses </a:t>
            </a:r>
            <a:r>
              <a:rPr lang="en" sz="2400" b="0" dirty="0"/>
              <a:t>can be </a:t>
            </a:r>
            <a:r>
              <a:rPr lang="en" sz="2400" b="0" dirty="0" smtClean="0"/>
              <a:t>challenging…</a:t>
            </a:r>
            <a:endParaRPr lang="en" sz="2400" b="0" dirty="0"/>
          </a:p>
        </p:txBody>
      </p:sp>
      <p:sp>
        <p:nvSpPr>
          <p:cNvPr id="4" name="Shape 365"/>
          <p:cNvSpPr txBox="1">
            <a:spLocks/>
          </p:cNvSpPr>
          <p:nvPr/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  <p:sp>
        <p:nvSpPr>
          <p:cNvPr id="5" name="Shape 366"/>
          <p:cNvSpPr txBox="1">
            <a:spLocks/>
          </p:cNvSpPr>
          <p:nvPr/>
        </p:nvSpPr>
        <p:spPr>
          <a:xfrm>
            <a:off x="381000" y="1657350"/>
            <a:ext cx="86868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Be brutally honest. It’s the only way to move forward.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Look closely at risk: What is the cost of doing nothing?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Documenting what you know will tell you what you don’t know.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Feel free to look at our case studies and see how it worked. Our wiki has the case studies of all 5 of the POWRR </a:t>
            </a:r>
            <a:r>
              <a:rPr lang="en-US" sz="2000" dirty="0"/>
              <a:t>partner institutions.</a:t>
            </a:r>
            <a:br>
              <a:rPr lang="en-US" sz="2000" dirty="0"/>
            </a:br>
            <a:r>
              <a:rPr lang="en-US" sz="1400" dirty="0">
                <a:hlinkClick r:id="rId3"/>
              </a:rPr>
              <a:t>http://powrr-wiki.lib.niu.edu/index.php/Main_Page </a:t>
            </a: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145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Policy is where the ideal leads to actual workflows within your organization.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We’ve </a:t>
            </a:r>
            <a:r>
              <a:rPr lang="en" sz="1800" dirty="0"/>
              <a:t>collected links to resources on our website for getting started. 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-US" dirty="0">
                <a:hlinkClick r:id="rId3"/>
              </a:rPr>
              <a:t>http://digitalpowrr.niu.edu/digital-preservation-101/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Iterative is TOTALLY OKAY.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Begin with how you would LIKE your workflow to run: tool selection may come out of that.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Does it work with your already existing policies?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It’s better to have a draft policy ready if resources show up than random resources with no policy.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DOCUMENT what you do….future you will be deeply grateful.</a:t>
            </a:r>
            <a:endParaRPr lang="en-US" sz="1800" dirty="0"/>
          </a:p>
        </p:txBody>
      </p:sp>
      <p:sp>
        <p:nvSpPr>
          <p:cNvPr id="9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145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does what?</a:t>
            </a:r>
            <a:br>
              <a:rPr lang="en-US" sz="2000" dirty="0" smtClean="0"/>
            </a:br>
            <a:r>
              <a:rPr lang="en-US" sz="2000" dirty="0" smtClean="0"/>
              <a:t>	Who decides what to select?</a:t>
            </a:r>
            <a:br>
              <a:rPr lang="en-US" sz="2000" dirty="0" smtClean="0"/>
            </a:br>
            <a:r>
              <a:rPr lang="en-US" sz="2000" dirty="0" smtClean="0"/>
              <a:t>	Who makes the final decision?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What will or won’t you take?</a:t>
            </a:r>
            <a:br>
              <a:rPr lang="en" sz="2000" dirty="0" smtClean="0"/>
            </a:br>
            <a:r>
              <a:rPr lang="en" sz="2000" dirty="0" smtClean="0"/>
              <a:t>	- Website crawl(s)</a:t>
            </a:r>
            <a:br>
              <a:rPr lang="en" sz="2000" dirty="0" smtClean="0"/>
            </a:br>
            <a:r>
              <a:rPr lang="en" sz="2000" dirty="0" smtClean="0"/>
              <a:t>	- Born digital materials</a:t>
            </a:r>
            <a:br>
              <a:rPr lang="en" sz="2000" dirty="0" smtClean="0"/>
            </a:br>
            <a:r>
              <a:rPr lang="en" sz="2000" dirty="0" smtClean="0"/>
              <a:t>	- Digitization projects</a:t>
            </a:r>
            <a:r>
              <a:rPr lang="en" sz="1600" dirty="0" smtClean="0"/>
              <a:t/>
            </a:r>
            <a:br>
              <a:rPr lang="en" sz="1600" dirty="0" smtClean="0"/>
            </a:br>
            <a:endParaRPr lang="e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will it link/align with your other workflows?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what level do you collect/preserve (appraisal)?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Easy Policy Questions to Begin With:</a:t>
            </a:r>
            <a:endParaRPr lang="en" sz="3200" dirty="0"/>
          </a:p>
        </p:txBody>
      </p:sp>
      <p:sp>
        <p:nvSpPr>
          <p:cNvPr id="6" name="Rectangle 5"/>
          <p:cNvSpPr/>
          <p:nvPr/>
        </p:nvSpPr>
        <p:spPr>
          <a:xfrm>
            <a:off x="762000" y="4406063"/>
            <a:ext cx="80772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300" lvl="0">
              <a:lnSpc>
                <a:spcPct val="115000"/>
              </a:lnSpc>
            </a:pPr>
            <a:r>
              <a:rPr lang="en" sz="1600" b="1" dirty="0"/>
              <a:t>I</a:t>
            </a:r>
            <a:r>
              <a:rPr lang="en" sz="1600" b="1" dirty="0" smtClean="0"/>
              <a:t>n </a:t>
            </a:r>
            <a:r>
              <a:rPr lang="en" sz="1600" b="1" dirty="0"/>
              <a:t>other </a:t>
            </a:r>
            <a:r>
              <a:rPr lang="en" sz="1600" b="1" dirty="0" smtClean="0"/>
              <a:t>words….. </a:t>
            </a:r>
            <a:r>
              <a:rPr lang="en" sz="1600" b="1" dirty="0"/>
              <a:t>the same questions you ask for your analog </a:t>
            </a:r>
            <a:r>
              <a:rPr lang="en" sz="1600" b="1" dirty="0" smtClean="0"/>
              <a:t>materials!</a:t>
            </a:r>
            <a:endParaRPr lang="en" sz="1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04828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well does this tool/service deal with the kinds of things our policy says we collect?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many people need to use this tool? At what level?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well do these tools work with the software we are already using?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type of infrastructure and resources are needed to make the tool/service work?</a:t>
            </a:r>
          </a:p>
        </p:txBody>
      </p:sp>
      <p:sp>
        <p:nvSpPr>
          <p:cNvPr id="6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Easy Tool Questions to Begin With: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52400" y="57150"/>
            <a:ext cx="3657600" cy="6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Wrapping U</a:t>
            </a:r>
            <a:r>
              <a:rPr lang="en" sz="3200" dirty="0" smtClean="0"/>
              <a:t>p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676930"/>
            <a:ext cx="5698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Our Final </a:t>
            </a:r>
            <a:r>
              <a:rPr lang="en" sz="2400" b="1" dirty="0" smtClean="0"/>
              <a:t>Thoughts </a:t>
            </a:r>
            <a:r>
              <a:rPr lang="en" sz="2400" b="1" dirty="0">
                <a:solidFill>
                  <a:schemeClr val="tx1"/>
                </a:solidFill>
              </a:rPr>
              <a:t>&amp;</a:t>
            </a:r>
            <a:r>
              <a:rPr lang="en" sz="2400" b="1" dirty="0" smtClean="0">
                <a:solidFill>
                  <a:schemeClr val="tx1"/>
                </a:solidFill>
              </a:rPr>
              <a:t> </a:t>
            </a:r>
            <a:r>
              <a:rPr lang="en" sz="2400" b="1" dirty="0">
                <a:solidFill>
                  <a:schemeClr val="tx1"/>
                </a:solidFill>
              </a:rPr>
              <a:t>Your Questions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7635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survived the POWRR workshop! Now what?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https://digitalPOWRR.niu.edu/survived-powrr-wkshp/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We’re here to help. Seriously.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YOU CAN DO THIS. Really. But not alone. So bring some friends.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“If </a:t>
            </a:r>
            <a:r>
              <a:rPr lang="en-US" sz="1600" i="1" dirty="0">
                <a:solidFill>
                  <a:schemeClr val="tx1"/>
                </a:solidFill>
              </a:rPr>
              <a:t>you want to go fast…go alone. If you want to go far…go </a:t>
            </a:r>
            <a:r>
              <a:rPr lang="en-US" sz="1600" i="1" dirty="0" smtClean="0">
                <a:solidFill>
                  <a:schemeClr val="tx1"/>
                </a:solidFill>
              </a:rPr>
              <a:t>	together</a:t>
            </a:r>
            <a:r>
              <a:rPr lang="en-US" sz="1600" i="1" dirty="0">
                <a:solidFill>
                  <a:schemeClr val="tx1"/>
                </a:solidFill>
              </a:rPr>
              <a:t>.” </a:t>
            </a:r>
            <a:r>
              <a:rPr lang="en-US" sz="1600" dirty="0" smtClean="0">
                <a:solidFill>
                  <a:schemeClr val="tx1"/>
                </a:solidFill>
              </a:rPr>
              <a:t>— African </a:t>
            </a:r>
            <a:r>
              <a:rPr lang="en-US" sz="1600" dirty="0">
                <a:solidFill>
                  <a:schemeClr val="tx1"/>
                </a:solidFill>
              </a:rPr>
              <a:t>Proverb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Advocacy, Policy and Workflow function best when they are aligned.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Remember: Baby steps still move you forward!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sz="2800" dirty="0" smtClean="0"/>
              <a:t>POWRR Project Team Members</a:t>
            </a:r>
            <a:br>
              <a:rPr lang="en-US" sz="2800" dirty="0" smtClean="0"/>
            </a:br>
            <a:r>
              <a:rPr lang="en-US" sz="2400" b="0" dirty="0" smtClean="0"/>
              <a:t>Contact us…we are here to help!</a:t>
            </a: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7750"/>
            <a:ext cx="4572000" cy="3725680"/>
          </a:xfrm>
        </p:spPr>
        <p:txBody>
          <a:bodyPr/>
          <a:lstStyle/>
          <a:p>
            <a:r>
              <a:rPr lang="en-US" sz="1400" i="1" dirty="0" smtClean="0"/>
              <a:t>Northern Illinois University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b="1" dirty="0" smtClean="0"/>
              <a:t>Lynne M. Thomas</a:t>
            </a:r>
            <a:r>
              <a:rPr lang="en-US" sz="1400" dirty="0" smtClean="0"/>
              <a:t>        Curator, RBSC</a:t>
            </a:r>
            <a:br>
              <a:rPr lang="en-US" sz="1400" dirty="0" smtClean="0"/>
            </a:br>
            <a:r>
              <a:rPr lang="en-US" sz="1400" dirty="0" smtClean="0"/>
              <a:t>lmthomas@niu.edu        815.753.0255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Drew </a:t>
            </a:r>
            <a:r>
              <a:rPr lang="en-US" sz="1400" b="1" dirty="0" err="1" smtClean="0"/>
              <a:t>VandeCreek</a:t>
            </a:r>
            <a:r>
              <a:rPr lang="en-US" sz="1400" b="1" dirty="0" smtClean="0"/>
              <a:t>        </a:t>
            </a:r>
            <a:r>
              <a:rPr lang="en-US" sz="1400" dirty="0" smtClean="0"/>
              <a:t>Director Digital Scholarship</a:t>
            </a:r>
            <a:br>
              <a:rPr lang="en-US" sz="1400" dirty="0" smtClean="0"/>
            </a:br>
            <a:r>
              <a:rPr lang="en-US" sz="1400" dirty="0" smtClean="0"/>
              <a:t>drew@niu.edu 	         815.753.7179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Jaime Schumacher     </a:t>
            </a:r>
            <a:r>
              <a:rPr lang="en-US" sz="1400" dirty="0" smtClean="0"/>
              <a:t>Digital POWRR Director</a:t>
            </a:r>
            <a:br>
              <a:rPr lang="en-US" sz="1400" dirty="0" smtClean="0"/>
            </a:br>
            <a:r>
              <a:rPr lang="en-US" sz="1400" dirty="0" smtClean="0"/>
              <a:t>jschumacher@niu.edu</a:t>
            </a:r>
            <a:r>
              <a:rPr lang="en-US" sz="1400" dirty="0"/>
              <a:t> </a:t>
            </a:r>
            <a:r>
              <a:rPr lang="en-US" sz="1400" dirty="0" smtClean="0"/>
              <a:t>  815.753.0576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Stacey Erdman  	         </a:t>
            </a:r>
            <a:r>
              <a:rPr lang="en-US" sz="1400" dirty="0" smtClean="0"/>
              <a:t>Digital Collections Curator</a:t>
            </a:r>
            <a:br>
              <a:rPr lang="en-US" sz="1400" dirty="0" smtClean="0"/>
            </a:br>
            <a:r>
              <a:rPr lang="en-US" sz="1400" dirty="0" smtClean="0"/>
              <a:t>serdman@niu.edu	         815.753.1004</a:t>
            </a:r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400" b="1" dirty="0" smtClean="0"/>
              <a:t>Danielle </a:t>
            </a:r>
            <a:r>
              <a:rPr lang="en-US" sz="1400" b="1" dirty="0" err="1" smtClean="0"/>
              <a:t>Spalenka</a:t>
            </a:r>
            <a:r>
              <a:rPr lang="en-US" sz="1400" dirty="0"/>
              <a:t> </a:t>
            </a:r>
            <a:r>
              <a:rPr lang="en-US" sz="1400" dirty="0" smtClean="0"/>
              <a:t>      Regional </a:t>
            </a:r>
            <a:r>
              <a:rPr lang="en-US" sz="1400" dirty="0" err="1" smtClean="0"/>
              <a:t>Hist</a:t>
            </a:r>
            <a:r>
              <a:rPr lang="en-US" sz="1400" dirty="0" smtClean="0"/>
              <a:t> </a:t>
            </a:r>
            <a:r>
              <a:rPr lang="en-US" sz="1400" dirty="0" err="1" smtClean="0"/>
              <a:t>Cntr</a:t>
            </a:r>
            <a:r>
              <a:rPr lang="en-US" sz="1400" dirty="0" smtClean="0"/>
              <a:t> Curator</a:t>
            </a:r>
            <a:br>
              <a:rPr lang="en-US" sz="1400" dirty="0" smtClean="0"/>
            </a:br>
            <a:r>
              <a:rPr lang="en-US" sz="1400" dirty="0" smtClean="0"/>
              <a:t>dspalenka@niu.edu</a:t>
            </a:r>
            <a:r>
              <a:rPr lang="en-US" sz="1400" dirty="0"/>
              <a:t> </a:t>
            </a:r>
            <a:r>
              <a:rPr lang="en-US" sz="1400" dirty="0" smtClean="0"/>
              <a:t>       815.753.9394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Matthew Short</a:t>
            </a:r>
            <a:r>
              <a:rPr lang="en-US" sz="1400" dirty="0" smtClean="0"/>
              <a:t>	          Metadata Librarian</a:t>
            </a:r>
            <a:br>
              <a:rPr lang="en-US" sz="1400" dirty="0" smtClean="0"/>
            </a:br>
            <a:r>
              <a:rPr lang="en-US" sz="1400" dirty="0" smtClean="0"/>
              <a:t>mshort@niu.edu	          815.753.9868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Nathan Books</a:t>
            </a:r>
            <a:r>
              <a:rPr lang="en-US" sz="1400" dirty="0" smtClean="0"/>
              <a:t>	          Technical Associate</a:t>
            </a:r>
            <a:br>
              <a:rPr lang="en-US" sz="1400" dirty="0" smtClean="0"/>
            </a:br>
            <a:r>
              <a:rPr lang="en-US" sz="1400" dirty="0" smtClean="0"/>
              <a:t>nbooks@niu.edu	          815.753.9653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35255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4572000" y="1047750"/>
            <a:ext cx="45720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i="1" dirty="0" smtClean="0"/>
              <a:t>Chicago State University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/>
              <a:t>Aaisha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Haykal</a:t>
            </a:r>
            <a:r>
              <a:rPr lang="en-US" sz="1400" dirty="0" smtClean="0"/>
              <a:t>	         University Archivist</a:t>
            </a:r>
            <a:br>
              <a:rPr lang="en-US" sz="1400" dirty="0" smtClean="0"/>
            </a:br>
            <a:r>
              <a:rPr lang="en-US" sz="1400" dirty="0" smtClean="0"/>
              <a:t>ahaykal@csu.edu           773.995.3843</a:t>
            </a:r>
          </a:p>
          <a:p>
            <a:r>
              <a:rPr lang="en-US" sz="1400" dirty="0" smtClean="0"/>
              <a:t>	</a:t>
            </a:r>
            <a:r>
              <a:rPr lang="en-US" sz="1400" b="1" dirty="0" smtClean="0">
                <a:solidFill>
                  <a:schemeClr val="tx1"/>
                </a:solidFill>
              </a:rPr>
              <a:t>Martin Kong</a:t>
            </a:r>
            <a:r>
              <a:rPr lang="en-US" sz="1400" b="1" dirty="0" smtClean="0">
                <a:solidFill>
                  <a:srgbClr val="FF0000"/>
                </a:solidFill>
              </a:rPr>
              <a:t> 	         </a:t>
            </a:r>
            <a:r>
              <a:rPr lang="en-US" sz="1400" dirty="0" smtClean="0">
                <a:solidFill>
                  <a:schemeClr val="tx1"/>
                </a:solidFill>
              </a:rPr>
              <a:t>Systems Librarian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mkong@csu.edu 	         773.995.3908</a:t>
            </a:r>
          </a:p>
          <a:p>
            <a:r>
              <a:rPr lang="en-US" sz="1400" i="1" dirty="0" smtClean="0"/>
              <a:t>Illinois </a:t>
            </a:r>
            <a:r>
              <a:rPr lang="en-US" sz="1400" i="1" dirty="0"/>
              <a:t>State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100" b="1" dirty="0" smtClean="0"/>
              <a:t>Patrice-Andre </a:t>
            </a:r>
            <a:r>
              <a:rPr lang="en-US" sz="1100" b="1" dirty="0" err="1" smtClean="0"/>
              <a:t>Prud’homme</a:t>
            </a:r>
            <a:r>
              <a:rPr lang="en-US" sz="1100" b="1" dirty="0" smtClean="0"/>
              <a:t>   </a:t>
            </a:r>
            <a:r>
              <a:rPr lang="en-US" sz="1400" dirty="0" smtClean="0"/>
              <a:t>Digital Collections Head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ppprudh@ilstu.edu        309.438.5385</a:t>
            </a:r>
            <a:endParaRPr lang="en-US" sz="1400" dirty="0"/>
          </a:p>
          <a:p>
            <a:r>
              <a:rPr lang="en-US" sz="1400" i="1" dirty="0" smtClean="0"/>
              <a:t>Illinois Wesleyan </a:t>
            </a:r>
            <a:r>
              <a:rPr lang="en-US" sz="1400" i="1" dirty="0"/>
              <a:t>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Meg Miner</a:t>
            </a:r>
            <a:r>
              <a:rPr lang="en-US" sz="1400" dirty="0"/>
              <a:t>	         </a:t>
            </a:r>
            <a:r>
              <a:rPr lang="en-US" sz="1400" dirty="0" smtClean="0"/>
              <a:t>University Archivist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mminer@iwu.edu           309.556.1538</a:t>
            </a:r>
            <a:endParaRPr lang="en-US" sz="1400" dirty="0"/>
          </a:p>
          <a:p>
            <a:r>
              <a:rPr lang="en-US" sz="1400" i="1" dirty="0" smtClean="0"/>
              <a:t>Western Illinois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Jeff </a:t>
            </a:r>
            <a:r>
              <a:rPr lang="en-US" sz="1400" b="1" dirty="0" err="1" smtClean="0"/>
              <a:t>Hancks</a:t>
            </a:r>
            <a:r>
              <a:rPr lang="en-US" sz="1400" dirty="0"/>
              <a:t>	         </a:t>
            </a:r>
            <a:r>
              <a:rPr lang="en-US" sz="1400" dirty="0" smtClean="0"/>
              <a:t>Director, Archives and</a:t>
            </a:r>
            <a:br>
              <a:rPr lang="en-US" sz="1400" dirty="0" smtClean="0"/>
            </a:br>
            <a:r>
              <a:rPr lang="en-US" sz="1400" dirty="0" smtClean="0"/>
              <a:t>		         Special Collections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jl-hancks@wiu.edu         309.298.2717</a:t>
            </a:r>
            <a:endParaRPr lang="en-US" sz="1400" dirty="0"/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759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3"/>
          <p:cNvSpPr txBox="1">
            <a:spLocks/>
          </p:cNvSpPr>
          <p:nvPr/>
        </p:nvSpPr>
        <p:spPr>
          <a:xfrm>
            <a:off x="152400" y="1581150"/>
            <a:ext cx="8915400" cy="47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1800" dirty="0" smtClean="0"/>
              <a:t>Our take on what you need to consider when thinking about your digital stuff…..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200550"/>
            <a:ext cx="862737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Getting 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730973"/>
            <a:ext cx="1409360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b="1" dirty="0"/>
              <a:t>Understanding </a:t>
            </a:r>
            <a:r>
              <a:rPr lang="en" sz="1200" b="1" dirty="0" smtClean="0"/>
              <a:t>it</a:t>
            </a:r>
          </a:p>
          <a:p>
            <a:pPr algn="ctr"/>
            <a:r>
              <a:rPr lang="en" sz="1200" b="1" dirty="0" smtClean="0"/>
              <a:t>&amp;</a:t>
            </a:r>
          </a:p>
          <a:p>
            <a:pPr algn="ctr"/>
            <a:r>
              <a:rPr lang="en" sz="1200" b="1" dirty="0" smtClean="0"/>
              <a:t>Documenting it</a:t>
            </a:r>
            <a:endParaRPr lang="en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5334000" y="3761751"/>
            <a:ext cx="1409360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Taking care of it 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4642" y="3429150"/>
            <a:ext cx="1728358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Letting people use it </a:t>
            </a:r>
            <a:r>
              <a:rPr lang="en" sz="1200" b="1" dirty="0" smtClean="0"/>
              <a:t/>
            </a:r>
            <a:br>
              <a:rPr lang="en" sz="1200" b="1" dirty="0" smtClean="0"/>
            </a:br>
            <a:r>
              <a:rPr lang="en" sz="1200" b="1" dirty="0" smtClean="0"/>
              <a:t>…or </a:t>
            </a:r>
            <a:r>
              <a:rPr lang="en" sz="1200" b="1" dirty="0"/>
              <a:t>not</a:t>
            </a:r>
            <a:r>
              <a:rPr lang="en" sz="1200" b="1" dirty="0" smtClean="0"/>
              <a:t>!</a:t>
            </a:r>
            <a:endParaRPr lang="en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7239000" y="3200550"/>
            <a:ext cx="1383712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A</a:t>
            </a:r>
            <a:r>
              <a:rPr lang="en" sz="1200" b="1" dirty="0" smtClean="0"/>
              <a:t>nd a few other </a:t>
            </a:r>
            <a:br>
              <a:rPr lang="en" sz="1200" b="1" dirty="0" smtClean="0"/>
            </a:br>
            <a:r>
              <a:rPr lang="en" sz="1200" b="1" dirty="0" smtClean="0"/>
              <a:t>odds &amp; ends…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2369" y="2895751"/>
            <a:ext cx="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flipH="1" flipV="1">
            <a:off x="1295400" y="2895751"/>
            <a:ext cx="780880" cy="835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 flipH="1" flipV="1">
            <a:off x="3788851" y="2916717"/>
            <a:ext cx="299970" cy="512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2929006"/>
            <a:ext cx="0" cy="801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2929006"/>
            <a:ext cx="762635" cy="832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24600" y="2916717"/>
            <a:ext cx="0" cy="845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72400" y="2931238"/>
            <a:ext cx="0" cy="269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77"/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Solution in Practice 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2000" dirty="0" smtClean="0"/>
              <a:t>AKA </a:t>
            </a:r>
            <a:r>
              <a:rPr lang="en" sz="2000" dirty="0"/>
              <a:t>Good Enough DP for real </a:t>
            </a:r>
            <a:r>
              <a:rPr lang="en" sz="2000" dirty="0" smtClean="0"/>
              <a:t>people!!</a:t>
            </a:r>
            <a:endParaRPr lang="en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23084"/>
            <a:ext cx="8915401" cy="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2162</Words>
  <Application>Microsoft Office PowerPoint</Application>
  <PresentationFormat>On-screen Show (16:9)</PresentationFormat>
  <Paragraphs>430</Paragraphs>
  <Slides>86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simple-light</vt:lpstr>
      <vt:lpstr>1_DigitalPOWRR</vt:lpstr>
      <vt:lpstr>From Theory to Action</vt:lpstr>
      <vt:lpstr>Expected Outcomes</vt:lpstr>
      <vt:lpstr>Who we are….and how we got here….</vt:lpstr>
      <vt:lpstr>Activity Time! 20 Minutes</vt:lpstr>
      <vt:lpstr>Slide 5</vt:lpstr>
      <vt:lpstr>
    So……How do we get from here to there?</vt:lpstr>
      <vt:lpstr>Solution in Theory (riiiiiight)</vt:lpstr>
      <vt:lpstr>
Clarification: Preservation vs. Access </vt:lpstr>
      <vt:lpstr>Solution in Practice  AKA Good Enough DP for real people!!</vt:lpstr>
      <vt:lpstr>Slide 10</vt:lpstr>
      <vt:lpstr>Slide 11</vt:lpstr>
      <vt:lpstr>Slide 12</vt:lpstr>
      <vt:lpstr>Let’s Talk about Macroservices….</vt:lpstr>
      <vt:lpstr>Everyone’s favorite donor question:</vt:lpstr>
      <vt:lpstr>Don’t Panic - Your Pre-Ingest Workflow aka Wrangling your digital stuff before you can get it into a shiny system </vt:lpstr>
      <vt:lpstr>Slide 16</vt:lpstr>
      <vt:lpstr>Pre-Ingest Inventory Spreadsheet Categories</vt:lpstr>
      <vt:lpstr>Slide 18</vt:lpstr>
      <vt:lpstr>Duke Data Accessioner</vt:lpstr>
      <vt:lpstr>Slide 20</vt:lpstr>
      <vt:lpstr>Slide 21</vt:lpstr>
      <vt:lpstr>XML Output</vt:lpstr>
      <vt:lpstr>One More Trick to Show You….</vt:lpstr>
      <vt:lpstr>Slide 24</vt:lpstr>
      <vt:lpstr>Shortcuts for Pre-Ingest… ….if you are NOT starting from scratch!</vt:lpstr>
      <vt:lpstr>Congratulations!</vt:lpstr>
      <vt:lpstr>Macroservices: Doing it all! Sort of.</vt:lpstr>
      <vt:lpstr>Remember this?</vt:lpstr>
      <vt:lpstr>Front-end/Processing: Curator’s Workbench</vt:lpstr>
      <vt:lpstr>Front-end/Processing: Curator’s Workbench</vt:lpstr>
      <vt:lpstr>Slide 31</vt:lpstr>
      <vt:lpstr>Front-end/Processing: Archivematica</vt:lpstr>
      <vt:lpstr>Archivematica: Transfer Collection</vt:lpstr>
      <vt:lpstr>Archivematica: Normalization On Ingest</vt:lpstr>
      <vt:lpstr>Archivematica: Add Metadata</vt:lpstr>
      <vt:lpstr>Archivematica: Add AIP to Storage</vt:lpstr>
      <vt:lpstr>Back-end/Preservation: DuraCloud</vt:lpstr>
      <vt:lpstr>Back-end/Preservation: DuraCloud</vt:lpstr>
      <vt:lpstr>DuraCloud.org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INGEST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Front-end &amp; Back-end:  Internet Archive</vt:lpstr>
      <vt:lpstr>Slide 61</vt:lpstr>
      <vt:lpstr>Slide 62</vt:lpstr>
      <vt:lpstr>How to Decide? Results May Vary…</vt:lpstr>
      <vt:lpstr>How to Decide? Results May Vary…</vt:lpstr>
      <vt:lpstr>Slide 65</vt:lpstr>
      <vt:lpstr>Enable both DROID &amp; JHOVE adapters</vt:lpstr>
      <vt:lpstr>Create your accession directory: Where you want the collection to go live  Preferably a stable media like your network drive</vt:lpstr>
      <vt:lpstr>Select the collection  you are accessioning</vt:lpstr>
      <vt:lpstr>Populate descriptive metadata and migrate your collection</vt:lpstr>
      <vt:lpstr>What did you create?</vt:lpstr>
      <vt:lpstr>Slide 71</vt:lpstr>
      <vt:lpstr>Slide 72</vt:lpstr>
      <vt:lpstr>CONGRATULATIONS!</vt:lpstr>
      <vt:lpstr>Outside Your Office</vt:lpstr>
      <vt:lpstr>Assemble Your Team!</vt:lpstr>
      <vt:lpstr>Outside Your Office Group Activity: 3-3-3 Action Plan</vt:lpstr>
      <vt:lpstr>3-3-3 Action Plan: Build Your Team</vt:lpstr>
      <vt:lpstr>Now Let’s Assess...</vt:lpstr>
      <vt:lpstr>Advocacy Before Policy</vt:lpstr>
      <vt:lpstr>Next Steps: Towards a Policy</vt:lpstr>
      <vt:lpstr>We also found that Gap Analyses can be challenging…</vt:lpstr>
      <vt:lpstr>Slide 82</vt:lpstr>
      <vt:lpstr>Slide 83</vt:lpstr>
      <vt:lpstr>Slide 84</vt:lpstr>
      <vt:lpstr>Wrapping Up</vt:lpstr>
      <vt:lpstr>POWRR Project Team Members Contact us…we are here to help!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Theory to Action</dc:title>
  <dc:creator>a1691665</dc:creator>
  <cp:lastModifiedBy>Founders Memorial Library</cp:lastModifiedBy>
  <cp:revision>223</cp:revision>
  <cp:lastPrinted>2014-04-21T15:48:25Z</cp:lastPrinted>
  <dcterms:modified xsi:type="dcterms:W3CDTF">2014-05-07T20:07:10Z</dcterms:modified>
</cp:coreProperties>
</file>