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67" r:id="rId2"/>
    <p:sldId id="257" r:id="rId3"/>
    <p:sldId id="269" r:id="rId4"/>
    <p:sldId id="266" r:id="rId5"/>
    <p:sldId id="270" r:id="rId6"/>
    <p:sldId id="271" r:id="rId7"/>
    <p:sldId id="282" r:id="rId8"/>
    <p:sldId id="296" r:id="rId9"/>
    <p:sldId id="284" r:id="rId10"/>
    <p:sldId id="288" r:id="rId11"/>
    <p:sldId id="275" r:id="rId12"/>
    <p:sldId id="260" r:id="rId13"/>
    <p:sldId id="261" r:id="rId14"/>
    <p:sldId id="277" r:id="rId15"/>
    <p:sldId id="291" r:id="rId16"/>
    <p:sldId id="292" r:id="rId17"/>
    <p:sldId id="278" r:id="rId18"/>
    <p:sldId id="297" r:id="rId19"/>
    <p:sldId id="293" r:id="rId20"/>
    <p:sldId id="294" r:id="rId21"/>
    <p:sldId id="295" r:id="rId22"/>
    <p:sldId id="299" r:id="rId23"/>
    <p:sldId id="259" r:id="rId24"/>
    <p:sldId id="281" r:id="rId25"/>
    <p:sldId id="287" r:id="rId26"/>
    <p:sldId id="276" r:id="rId27"/>
    <p:sldId id="280" r:id="rId28"/>
    <p:sldId id="298" r:id="rId29"/>
    <p:sldId id="285" r:id="rId30"/>
    <p:sldId id="286" r:id="rId31"/>
    <p:sldId id="258" r:id="rId32"/>
    <p:sldId id="273" r:id="rId33"/>
    <p:sldId id="283" r:id="rId34"/>
    <p:sldId id="265" r:id="rId35"/>
    <p:sldId id="26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aculty_Meg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arahfraser:Desktop:New%20IMLS%20numbers%20June%202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arahfraser:Desktop:New%20IMLS%20numbers%20June%202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iglab\Desktop\POWRR\Data%20for%20Graphs\Illinois%20Wesleyan%20Universit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LIBRARY\APPS\IMLS\IMLS\Digital%20POWRR%20Shared%20Directory\RESEARCH\Interview%20Data-Results\2013%20July%20Raw%20Interview%20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LIBRARY\APPS\IMLS\IMLS\Digital%20POWRR%20Shared%20Directory\RESEARCH\Interview%20Data-Results\2013%20July%20Raw%20Interview%20Da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arahfraser:Desktop:New%20IMLS%20numbers%20(afternoon%20revision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arahfraser:Desktop:New%20IMLS%20numbers%20(afternoon%20revision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iglab\Desktop\POWRR\Data%20for%20Graphs\Illinois%20Wesleyan%20Universit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/>
      <c:pieChart>
        <c:varyColors val="1"/>
        <c:ser>
          <c:idx val="0"/>
          <c:order val="0"/>
          <c:dLbls>
            <c:dLbl>
              <c:idx val="13"/>
              <c:delete val="1"/>
            </c:dLbl>
            <c:dLbl>
              <c:idx val="14"/>
              <c:delete val="1"/>
            </c:dLbl>
            <c:showPercent val="1"/>
          </c:dLbls>
          <c:cat>
            <c:strRef>
              <c:f>Sheet1!$A$3:$A$17</c:f>
              <c:strCache>
                <c:ptCount val="15"/>
                <c:pt idx="0">
                  <c:v>USB</c:v>
                </c:pt>
                <c:pt idx="1">
                  <c:v>Cloud Storage</c:v>
                </c:pt>
                <c:pt idx="2">
                  <c:v>Personal Hard Drive</c:v>
                </c:pt>
                <c:pt idx="3">
                  <c:v>External Drive</c:v>
                </c:pt>
                <c:pt idx="4">
                  <c:v>Work Hard Drive</c:v>
                </c:pt>
                <c:pt idx="5">
                  <c:v>University Network</c:v>
                </c:pt>
                <c:pt idx="6">
                  <c:v>Other</c:v>
                </c:pt>
                <c:pt idx="7">
                  <c:v>E-mail</c:v>
                </c:pt>
                <c:pt idx="8">
                  <c:v>Field Specific Repository </c:v>
                </c:pt>
                <c:pt idx="9">
                  <c:v>Tape Drive</c:v>
                </c:pt>
                <c:pt idx="10">
                  <c:v>DVD</c:v>
                </c:pt>
                <c:pt idx="11">
                  <c:v>CD</c:v>
                </c:pt>
                <c:pt idx="12">
                  <c:v>No Answer</c:v>
                </c:pt>
                <c:pt idx="13">
                  <c:v>Other University Network</c:v>
                </c:pt>
                <c:pt idx="14">
                  <c:v>Floppy Disc</c:v>
                </c:pt>
              </c:strCache>
            </c:strRef>
          </c:cat>
          <c:val>
            <c:numRef>
              <c:f>Sheet1!$B$3:$B$17</c:f>
              <c:numCache>
                <c:formatCode>General</c:formatCode>
                <c:ptCount val="15"/>
                <c:pt idx="0">
                  <c:v>7</c:v>
                </c:pt>
                <c:pt idx="1">
                  <c:v>7</c:v>
                </c:pt>
                <c:pt idx="2">
                  <c:v>8</c:v>
                </c:pt>
                <c:pt idx="3">
                  <c:v>10</c:v>
                </c:pt>
                <c:pt idx="4">
                  <c:v>25</c:v>
                </c:pt>
                <c:pt idx="5">
                  <c:v>18</c:v>
                </c:pt>
                <c:pt idx="6">
                  <c:v>4</c:v>
                </c:pt>
                <c:pt idx="7">
                  <c:v>5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21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/>
      <c:pieChart>
        <c:varyColors val="1"/>
        <c:ser>
          <c:idx val="0"/>
          <c:order val="0"/>
          <c:dLbls>
            <c:dLbl>
              <c:idx val="2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showPercent val="1"/>
          </c:dLbls>
          <c:cat>
            <c:strRef>
              <c:f>Sheet1!$A$3:$A$17</c:f>
              <c:strCache>
                <c:ptCount val="15"/>
                <c:pt idx="0">
                  <c:v>USB</c:v>
                </c:pt>
                <c:pt idx="1">
                  <c:v>Cloud Storage</c:v>
                </c:pt>
                <c:pt idx="2">
                  <c:v>Personal Hard Drive</c:v>
                </c:pt>
                <c:pt idx="3">
                  <c:v>External Drive</c:v>
                </c:pt>
                <c:pt idx="4">
                  <c:v>Work Hard Drive</c:v>
                </c:pt>
                <c:pt idx="5">
                  <c:v>University Network</c:v>
                </c:pt>
                <c:pt idx="6">
                  <c:v>Other</c:v>
                </c:pt>
                <c:pt idx="7">
                  <c:v>E-mail</c:v>
                </c:pt>
                <c:pt idx="8">
                  <c:v>Field Specific Repository </c:v>
                </c:pt>
                <c:pt idx="9">
                  <c:v>Tape Drive</c:v>
                </c:pt>
                <c:pt idx="10">
                  <c:v>DVD</c:v>
                </c:pt>
                <c:pt idx="11">
                  <c:v>CD</c:v>
                </c:pt>
                <c:pt idx="12">
                  <c:v>No Answer</c:v>
                </c:pt>
                <c:pt idx="13">
                  <c:v>Other University Network</c:v>
                </c:pt>
                <c:pt idx="14">
                  <c:v>Floppy Disc</c:v>
                </c:pt>
              </c:strCache>
            </c:strRef>
          </c:cat>
          <c:val>
            <c:numRef>
              <c:f>Sheet1!$C$3:$C$17</c:f>
              <c:numCache>
                <c:formatCode>General</c:formatCode>
                <c:ptCount val="15"/>
                <c:pt idx="0">
                  <c:v>2</c:v>
                </c:pt>
                <c:pt idx="1">
                  <c:v>2</c:v>
                </c:pt>
                <c:pt idx="2">
                  <c:v>0</c:v>
                </c:pt>
                <c:pt idx="3">
                  <c:v>9</c:v>
                </c:pt>
                <c:pt idx="4">
                  <c:v>6</c:v>
                </c:pt>
                <c:pt idx="5">
                  <c:v>9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plotArea>
      <c:layout>
        <c:manualLayout>
          <c:layoutTarget val="inner"/>
          <c:xMode val="edge"/>
          <c:yMode val="edge"/>
          <c:x val="4.0803147509506803E-2"/>
          <c:y val="2.73268745921619E-2"/>
          <c:w val="0.91664817412265398"/>
          <c:h val="0.79482634017522569"/>
        </c:manualLayout>
      </c:layout>
      <c:barChart>
        <c:barDir val="col"/>
        <c:grouping val="clustered"/>
        <c:ser>
          <c:idx val="0"/>
          <c:order val="0"/>
          <c:tx>
            <c:strRef>
              <c:f>Sheet1!$B$5</c:f>
              <c:strCache>
                <c:ptCount val="1"/>
                <c:pt idx="0">
                  <c:v>Staff</c:v>
                </c:pt>
              </c:strCache>
            </c:strRef>
          </c:tx>
          <c:cat>
            <c:strRef>
              <c:f>(Sheet1!$A$6:$A$7,Sheet1!$A$9:$A$12,Sheet1!$A$15)</c:f>
              <c:strCache>
                <c:ptCount val="7"/>
                <c:pt idx="0">
                  <c:v>USB</c:v>
                </c:pt>
                <c:pt idx="1">
                  <c:v>Cloud</c:v>
                </c:pt>
                <c:pt idx="2">
                  <c:v>External Hard Drive</c:v>
                </c:pt>
                <c:pt idx="3">
                  <c:v>Work Hard Drive</c:v>
                </c:pt>
                <c:pt idx="4">
                  <c:v>University Network</c:v>
                </c:pt>
                <c:pt idx="5">
                  <c:v>Other</c:v>
                </c:pt>
                <c:pt idx="6">
                  <c:v>Tape Drive</c:v>
                </c:pt>
              </c:strCache>
            </c:strRef>
          </c:cat>
          <c:val>
            <c:numRef>
              <c:f>(Sheet1!$B$6:$B$7,Sheet1!$B$9:$B$12,Sheet1!$B$15)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0</c:v>
                </c:pt>
                <c:pt idx="4">
                  <c:v>6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Faculty</c:v>
                </c:pt>
              </c:strCache>
            </c:strRef>
          </c:tx>
          <c:cat>
            <c:strRef>
              <c:f>(Sheet1!$A$6:$A$7,Sheet1!$A$9:$A$12,Sheet1!$A$15)</c:f>
              <c:strCache>
                <c:ptCount val="7"/>
                <c:pt idx="0">
                  <c:v>USB</c:v>
                </c:pt>
                <c:pt idx="1">
                  <c:v>Cloud</c:v>
                </c:pt>
                <c:pt idx="2">
                  <c:v>External Hard Drive</c:v>
                </c:pt>
                <c:pt idx="3">
                  <c:v>Work Hard Drive</c:v>
                </c:pt>
                <c:pt idx="4">
                  <c:v>University Network</c:v>
                </c:pt>
                <c:pt idx="5">
                  <c:v>Other</c:v>
                </c:pt>
                <c:pt idx="6">
                  <c:v>Tape Drive</c:v>
                </c:pt>
              </c:strCache>
            </c:strRef>
          </c:cat>
          <c:val>
            <c:numRef>
              <c:f>(Sheet1!$C$6:$C$7,Sheet1!$C$9:$C$12,Sheet1!$C$15)</c:f>
              <c:numCache>
                <c:formatCode>General</c:formatCode>
                <c:ptCount val="7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6</c:v>
                </c:pt>
                <c:pt idx="4">
                  <c:v>3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</c:ser>
        <c:dLbls/>
        <c:axId val="69944832"/>
        <c:axId val="69946368"/>
      </c:barChart>
      <c:catAx>
        <c:axId val="6994483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9946368"/>
        <c:crosses val="autoZero"/>
        <c:auto val="1"/>
        <c:lblAlgn val="ctr"/>
        <c:lblOffset val="100"/>
      </c:catAx>
      <c:valAx>
        <c:axId val="69946368"/>
        <c:scaling>
          <c:orientation val="minMax"/>
        </c:scaling>
        <c:axPos val="l"/>
        <c:majorGridlines/>
        <c:numFmt formatCode="General" sourceLinked="1"/>
        <c:tickLblPos val="nextTo"/>
        <c:crossAx val="69944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827000535808604"/>
          <c:y val="0.92304124807236798"/>
          <c:w val="0.80930534070456461"/>
          <c:h val="7.6913207782661003E-2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035AF7"/>
            </a:solidFill>
          </c:spPr>
          <c:cat>
            <c:strRef>
              <c:f>'General Data'!$A$43:$A$44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'General Data'!$B$43:$B$44</c:f>
              <c:numCache>
                <c:formatCode>General</c:formatCode>
                <c:ptCount val="2"/>
                <c:pt idx="0">
                  <c:v>11</c:v>
                </c:pt>
                <c:pt idx="1">
                  <c:v>18</c:v>
                </c:pt>
              </c:numCache>
            </c:numRef>
          </c:val>
        </c:ser>
        <c:dLbls/>
        <c:axId val="51269632"/>
        <c:axId val="51271168"/>
      </c:barChart>
      <c:catAx>
        <c:axId val="51269632"/>
        <c:scaling>
          <c:orientation val="minMax"/>
        </c:scaling>
        <c:axPos val="b"/>
        <c:tickLblPos val="nextTo"/>
        <c:crossAx val="51271168"/>
        <c:crosses val="autoZero"/>
        <c:auto val="1"/>
        <c:lblAlgn val="ctr"/>
        <c:lblOffset val="100"/>
      </c:catAx>
      <c:valAx>
        <c:axId val="51271168"/>
        <c:scaling>
          <c:orientation val="minMax"/>
        </c:scaling>
        <c:axPos val="l"/>
        <c:majorGridlines/>
        <c:numFmt formatCode="General" sourceLinked="1"/>
        <c:tickLblPos val="nextTo"/>
        <c:crossAx val="512696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plotArea>
      <c:layout>
        <c:manualLayout>
          <c:layoutTarget val="inner"/>
          <c:xMode val="edge"/>
          <c:yMode val="edge"/>
          <c:x val="7.7543963254593173E-2"/>
          <c:y val="4.2141294838145306E-2"/>
          <c:w val="0.75220734908136444"/>
          <c:h val="0.8326195683872849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35AF7"/>
            </a:solidFill>
          </c:spPr>
          <c:cat>
            <c:strRef>
              <c:f>'General Data'!$A$43:$A$44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'General Data'!$C$43:$C$44</c:f>
              <c:numCache>
                <c:formatCode>General</c:formatCode>
                <c:ptCount val="2"/>
                <c:pt idx="0">
                  <c:v>0</c:v>
                </c:pt>
                <c:pt idx="1">
                  <c:v>15</c:v>
                </c:pt>
              </c:numCache>
            </c:numRef>
          </c:val>
        </c:ser>
        <c:dLbls/>
        <c:axId val="51296128"/>
        <c:axId val="51297664"/>
      </c:barChart>
      <c:catAx>
        <c:axId val="51296128"/>
        <c:scaling>
          <c:orientation val="minMax"/>
        </c:scaling>
        <c:axPos val="b"/>
        <c:tickLblPos val="nextTo"/>
        <c:crossAx val="51297664"/>
        <c:crosses val="autoZero"/>
        <c:auto val="1"/>
        <c:lblAlgn val="ctr"/>
        <c:lblOffset val="100"/>
      </c:catAx>
      <c:valAx>
        <c:axId val="51297664"/>
        <c:scaling>
          <c:orientation val="minMax"/>
        </c:scaling>
        <c:axPos val="l"/>
        <c:majorGridlines/>
        <c:numFmt formatCode="General" sourceLinked="1"/>
        <c:tickLblPos val="nextTo"/>
        <c:crossAx val="512961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/>
      <c:pieChart>
        <c:varyColors val="1"/>
        <c:ser>
          <c:idx val="0"/>
          <c:order val="0"/>
          <c:cat>
            <c:strRef>
              <c:f>Sheet1!$A$23:$A$31</c:f>
              <c:strCache>
                <c:ptCount val="9"/>
                <c:pt idx="0">
                  <c:v>Research Data</c:v>
                </c:pt>
                <c:pt idx="1">
                  <c:v>Teaching Materials</c:v>
                </c:pt>
                <c:pt idx="2">
                  <c:v>Administative</c:v>
                </c:pt>
                <c:pt idx="3">
                  <c:v>Communications</c:v>
                </c:pt>
                <c:pt idx="4">
                  <c:v>Scholarship</c:v>
                </c:pt>
                <c:pt idx="5">
                  <c:v>Organizational</c:v>
                </c:pt>
                <c:pt idx="6">
                  <c:v>Personal</c:v>
                </c:pt>
                <c:pt idx="7">
                  <c:v>Other</c:v>
                </c:pt>
                <c:pt idx="8">
                  <c:v>No Value</c:v>
                </c:pt>
              </c:strCache>
            </c:strRef>
          </c:cat>
          <c:val>
            <c:numRef>
              <c:f>Sheet1!$B$23:$B$31</c:f>
              <c:numCache>
                <c:formatCode>General</c:formatCode>
                <c:ptCount val="9"/>
                <c:pt idx="0">
                  <c:v>15</c:v>
                </c:pt>
                <c:pt idx="1">
                  <c:v>12</c:v>
                </c:pt>
                <c:pt idx="2">
                  <c:v>5</c:v>
                </c:pt>
                <c:pt idx="3">
                  <c:v>4</c:v>
                </c:pt>
                <c:pt idx="4">
                  <c:v>9</c:v>
                </c:pt>
                <c:pt idx="5">
                  <c:v>7</c:v>
                </c:pt>
                <c:pt idx="6">
                  <c:v>4</c:v>
                </c:pt>
                <c:pt idx="7">
                  <c:v>5</c:v>
                </c:pt>
                <c:pt idx="8">
                  <c:v>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4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/>
      <c:pieChart>
        <c:varyColors val="1"/>
        <c:ser>
          <c:idx val="0"/>
          <c:order val="0"/>
          <c:dLbls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showPercent val="1"/>
          </c:dLbls>
          <c:cat>
            <c:strRef>
              <c:f>Sheet1!$A$23:$A$31</c:f>
              <c:strCache>
                <c:ptCount val="9"/>
                <c:pt idx="0">
                  <c:v>Research Data</c:v>
                </c:pt>
                <c:pt idx="1">
                  <c:v>Teaching Materials</c:v>
                </c:pt>
                <c:pt idx="2">
                  <c:v>Administative</c:v>
                </c:pt>
                <c:pt idx="3">
                  <c:v>Communications</c:v>
                </c:pt>
                <c:pt idx="4">
                  <c:v>Scholarship</c:v>
                </c:pt>
                <c:pt idx="5">
                  <c:v>Organizational</c:v>
                </c:pt>
                <c:pt idx="6">
                  <c:v>Personal</c:v>
                </c:pt>
                <c:pt idx="7">
                  <c:v>Other</c:v>
                </c:pt>
                <c:pt idx="8">
                  <c:v>No Value</c:v>
                </c:pt>
              </c:strCache>
            </c:strRef>
          </c:cat>
          <c:val>
            <c:numRef>
              <c:f>Sheet1!$C$23:$C$31</c:f>
              <c:numCache>
                <c:formatCode>General</c:formatCode>
                <c:ptCount val="9"/>
                <c:pt idx="0">
                  <c:v>4</c:v>
                </c:pt>
                <c:pt idx="1">
                  <c:v>1</c:v>
                </c:pt>
                <c:pt idx="2">
                  <c:v>3</c:v>
                </c:pt>
                <c:pt idx="3">
                  <c:v>6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4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Sheet1!$B$22</c:f>
              <c:strCache>
                <c:ptCount val="1"/>
                <c:pt idx="0">
                  <c:v>Staff</c:v>
                </c:pt>
              </c:strCache>
            </c:strRef>
          </c:tx>
          <c:cat>
            <c:strRef>
              <c:f>Sheet1!$A$23:$A$27</c:f>
              <c:strCache>
                <c:ptCount val="5"/>
                <c:pt idx="0">
                  <c:v>Research Data</c:v>
                </c:pt>
                <c:pt idx="1">
                  <c:v>Teaching Materials</c:v>
                </c:pt>
                <c:pt idx="2">
                  <c:v>Administative</c:v>
                </c:pt>
                <c:pt idx="3">
                  <c:v>Communications</c:v>
                </c:pt>
                <c:pt idx="4">
                  <c:v>Scholarship</c:v>
                </c:pt>
              </c:strCache>
            </c:strRef>
          </c:cat>
          <c:val>
            <c:numRef>
              <c:f>Sheet1!$B$23:$B$27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Sheet1!$C$22</c:f>
              <c:strCache>
                <c:ptCount val="1"/>
                <c:pt idx="0">
                  <c:v>Faculty</c:v>
                </c:pt>
              </c:strCache>
            </c:strRef>
          </c:tx>
          <c:cat>
            <c:strRef>
              <c:f>Sheet1!$A$23:$A$27</c:f>
              <c:strCache>
                <c:ptCount val="5"/>
                <c:pt idx="0">
                  <c:v>Research Data</c:v>
                </c:pt>
                <c:pt idx="1">
                  <c:v>Teaching Materials</c:v>
                </c:pt>
                <c:pt idx="2">
                  <c:v>Administative</c:v>
                </c:pt>
                <c:pt idx="3">
                  <c:v>Communications</c:v>
                </c:pt>
                <c:pt idx="4">
                  <c:v>Scholarship</c:v>
                </c:pt>
              </c:strCache>
            </c:strRef>
          </c:cat>
          <c:val>
            <c:numRef>
              <c:f>Sheet1!$C$23:$C$27</c:f>
              <c:numCache>
                <c:formatCode>General</c:formatCode>
                <c:ptCount val="5"/>
                <c:pt idx="0">
                  <c:v>4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/>
        <c:axId val="70081152"/>
        <c:axId val="70095232"/>
      </c:barChart>
      <c:catAx>
        <c:axId val="7008115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0095232"/>
        <c:crosses val="autoZero"/>
        <c:auto val="1"/>
        <c:lblAlgn val="ctr"/>
        <c:lblOffset val="100"/>
      </c:catAx>
      <c:valAx>
        <c:axId val="70095232"/>
        <c:scaling>
          <c:orientation val="minMax"/>
        </c:scaling>
        <c:axPos val="l"/>
        <c:majorGridlines/>
        <c:numFmt formatCode="General" sourceLinked="1"/>
        <c:tickLblPos val="nextTo"/>
        <c:crossAx val="7008115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88086-10C2-4A34-A8A0-246272A0788C}" type="datetimeFigureOut">
              <a:rPr lang="en-US" smtClean="0"/>
              <a:pPr/>
              <a:t>8/12/2013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69A5D-4AE9-46B2-B2BF-3A2ACCBF9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9523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69A5D-4AE9-46B2-B2BF-3A2ACCBF927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 on OAIS reference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69A5D-4AE9-46B2-B2BF-3A2ACCBF927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BackgroundTitle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81201"/>
            <a:ext cx="8686800" cy="9905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971800"/>
            <a:ext cx="86868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/>
              <a:pPr/>
              <a:t>8/12/2013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IMLS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038600" y="5769652"/>
            <a:ext cx="2057400" cy="935948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209800" y="6200001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Lucida Sans Unicode" pitchFamily="34" charset="0"/>
                <a:cs typeface="Lucida Sans Unicode" pitchFamily="34" charset="0"/>
              </a:rPr>
              <a:t>Sponsored By:</a:t>
            </a:r>
            <a:endParaRPr lang="en-US" sz="1200" b="1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" name="Picture 9" descr="CSU logo - B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4724400"/>
            <a:ext cx="1752600" cy="1181902"/>
          </a:xfrm>
          <a:prstGeom prst="rect">
            <a:avLst/>
          </a:prstGeom>
        </p:spPr>
      </p:pic>
      <p:pic>
        <p:nvPicPr>
          <p:cNvPr id="11" name="Picture 10" descr="ISU logo wide RG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3505200"/>
            <a:ext cx="2150228" cy="609600"/>
          </a:xfrm>
          <a:prstGeom prst="rect">
            <a:avLst/>
          </a:prstGeom>
        </p:spPr>
      </p:pic>
      <p:pic>
        <p:nvPicPr>
          <p:cNvPr id="12" name="Picture 11" descr="NIU_vert_3Cl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7532" y="3886200"/>
            <a:ext cx="1634068" cy="1336964"/>
          </a:xfrm>
          <a:prstGeom prst="rect">
            <a:avLst/>
          </a:prstGeom>
        </p:spPr>
      </p:pic>
      <p:pic>
        <p:nvPicPr>
          <p:cNvPr id="13" name="Picture 12" descr="IWU-SealLogo_1Line_sig-342-864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2534" y="3505200"/>
            <a:ext cx="2608066" cy="60960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33104" y="4572000"/>
            <a:ext cx="791696" cy="147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/>
              <a:pPr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/>
              <a:pPr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/>
              <a:pPr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/>
              <a:pPr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/>
              <a:pPr/>
              <a:t>8/12/2013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/>
              <a:pPr/>
              <a:t>8/12/2013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/>
              <a:pPr/>
              <a:t>8/12/2013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/>
              <a:pPr/>
              <a:t>8/12/2013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/>
              <a:pPr/>
              <a:t>8/12/2013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/>
              <a:pPr/>
              <a:t>8/12/2013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2AD56-BD06-4376-A4EE-10A2064C552A}" type="datetimeFigureOut">
              <a:rPr lang="en-US" smtClean="0"/>
              <a:pPr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5E135-6623-4E05-9BC9-4388F5168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digitalpowrr.niu.edu/tool-grid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powrr-wiki.lib.niu.edu/index.php/Main_Page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1981201"/>
            <a:ext cx="8686800" cy="1447799"/>
          </a:xfrm>
        </p:spPr>
        <p:txBody>
          <a:bodyPr>
            <a:noAutofit/>
          </a:bodyPr>
          <a:lstStyle/>
          <a:p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49587282"/>
              </p:ext>
            </p:extLst>
          </p:nvPr>
        </p:nvGraphicFramePr>
        <p:xfrm>
          <a:off x="685800" y="2133600"/>
          <a:ext cx="7696200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100"/>
                <a:gridCol w="38481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Starting from Scratch: </a:t>
                      </a:r>
                      <a:br>
                        <a:rPr lang="en-US" sz="1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Digital Preservation from </a:t>
                      </a:r>
                      <a:br>
                        <a:rPr lang="en-US" sz="1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the Ground Up</a:t>
                      </a:r>
                      <a:br>
                        <a:rPr lang="en-US" sz="1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Lynne M. Thomas, co-PI</a:t>
                      </a:r>
                      <a:br>
                        <a:rPr lang="en-US" sz="1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Northern Illinois University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Navigating Cultural Change </a:t>
                      </a:r>
                      <a:br>
                        <a:rPr lang="en-US" sz="1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for Digital Preservation</a:t>
                      </a:r>
                      <a:br>
                        <a:rPr lang="en-US" sz="1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Meg Miner</a:t>
                      </a:r>
                      <a:br>
                        <a:rPr lang="en-US" sz="1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Illinois Wesleyan University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 &amp; Findings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362200"/>
            <a:ext cx="8229600" cy="1699412"/>
          </a:xfrm>
        </p:spPr>
      </p:pic>
    </p:spTree>
    <p:extLst>
      <p:ext uri="{BB962C8B-B14F-4D97-AF65-F5344CB8AC3E}">
        <p14:creationId xmlns:p14="http://schemas.microsoft.com/office/powerpoint/2010/main" xmlns="" val="185316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you do with a funded grant?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educate ourselves, our faculty, and our administrators</a:t>
            </a:r>
          </a:p>
          <a:p>
            <a:r>
              <a:rPr lang="en-US" dirty="0" smtClean="0"/>
              <a:t>Survey!</a:t>
            </a:r>
          </a:p>
          <a:p>
            <a:r>
              <a:rPr lang="en-US" dirty="0" smtClean="0"/>
              <a:t>Self-study/case study!</a:t>
            </a:r>
          </a:p>
          <a:p>
            <a:r>
              <a:rPr lang="en-US" dirty="0" smtClean="0"/>
              <a:t>Tool evaluation</a:t>
            </a:r>
          </a:p>
          <a:p>
            <a:r>
              <a:rPr lang="en-US" dirty="0" smtClean="0"/>
              <a:t>Sample policies to share</a:t>
            </a:r>
          </a:p>
          <a:p>
            <a:r>
              <a:rPr lang="en-US" dirty="0" smtClean="0"/>
              <a:t>Workshops, webinars, and conferences, oh my</a:t>
            </a:r>
          </a:p>
          <a:p>
            <a:r>
              <a:rPr lang="en-US" dirty="0" smtClean="0"/>
              <a:t>White paper (overview)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out what you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 with the library. Then the campus.</a:t>
            </a:r>
          </a:p>
          <a:p>
            <a:r>
              <a:rPr lang="en-US" dirty="0" smtClean="0"/>
              <a:t>How much data?</a:t>
            </a:r>
          </a:p>
          <a:p>
            <a:r>
              <a:rPr lang="en-US" dirty="0" smtClean="0"/>
              <a:t>What kinds of formats?</a:t>
            </a:r>
          </a:p>
          <a:p>
            <a:r>
              <a:rPr lang="en-US" dirty="0" smtClean="0"/>
              <a:t>Will we keep all of it? Where?</a:t>
            </a:r>
          </a:p>
          <a:p>
            <a:r>
              <a:rPr lang="en-US" dirty="0" smtClean="0"/>
              <a:t>Do we have a plan? A policy? A plan for a policy?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…and what you don’t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how much digital stuff in need of saving is there on our campuses?</a:t>
            </a:r>
          </a:p>
          <a:p>
            <a:r>
              <a:rPr lang="en-US" dirty="0" smtClean="0"/>
              <a:t>Does campus IT? </a:t>
            </a:r>
          </a:p>
          <a:p>
            <a:r>
              <a:rPr lang="en-US" dirty="0" smtClean="0"/>
              <a:t>How about our Administrators?</a:t>
            </a:r>
          </a:p>
          <a:p>
            <a:r>
              <a:rPr lang="en-US" dirty="0"/>
              <a:t>Do our faculty even know that this is a </a:t>
            </a:r>
            <a:r>
              <a:rPr lang="en-US" i="1" dirty="0"/>
              <a:t>thing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2983" y="516791"/>
            <a:ext cx="5179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Where do people keep their data?</a:t>
            </a:r>
            <a:endParaRPr lang="en-US" sz="24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484736" y="1192132"/>
          <a:ext cx="8093939" cy="5131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 descr="NIU_vert_3Cl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4736" y="523650"/>
            <a:ext cx="1634068" cy="1336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109" y="459975"/>
            <a:ext cx="5254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Where</a:t>
            </a:r>
            <a:r>
              <a:rPr lang="en-US" dirty="0" smtClean="0"/>
              <a:t> </a:t>
            </a:r>
            <a:r>
              <a:rPr lang="en-US" sz="2400" dirty="0" smtClean="0"/>
              <a:t>do people keep their data?</a:t>
            </a:r>
            <a:endParaRPr lang="en-US" sz="24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463375871"/>
              </p:ext>
            </p:extLst>
          </p:nvPr>
        </p:nvGraphicFramePr>
        <p:xfrm>
          <a:off x="951251" y="1334669"/>
          <a:ext cx="7290498" cy="482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 descr="IWU-SealLogo_1Line_sig-342-864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076" y="932526"/>
            <a:ext cx="260806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523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12958"/>
            <a:ext cx="913994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8418" y="343878"/>
            <a:ext cx="6764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Where do people keep their data?</a:t>
            </a:r>
            <a:endParaRPr lang="en-US" sz="2400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478972" y="1099457"/>
          <a:ext cx="8066314" cy="5159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 descr="IWU-SealLogo_1Line_sig-342-864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528544"/>
            <a:ext cx="260806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220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4038" y="402480"/>
            <a:ext cx="6894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Aware of data protection policies?</a:t>
            </a:r>
            <a:endParaRPr lang="en-US" sz="2400" dirty="0"/>
          </a:p>
        </p:txBody>
      </p:sp>
      <p:pic>
        <p:nvPicPr>
          <p:cNvPr id="6" name="Picture 5" descr="NIU_vert_3Cl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156" y="864145"/>
            <a:ext cx="1634068" cy="1336964"/>
          </a:xfrm>
          <a:prstGeom prst="rect">
            <a:avLst/>
          </a:prstGeom>
        </p:spPr>
      </p:pic>
      <p:graphicFrame>
        <p:nvGraphicFramePr>
          <p:cNvPr id="7" name="Chart 6"/>
          <p:cNvGraphicFramePr/>
          <p:nvPr/>
        </p:nvGraphicFramePr>
        <p:xfrm>
          <a:off x="1926224" y="2057400"/>
          <a:ext cx="5491526" cy="3856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1317" y="367944"/>
            <a:ext cx="739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Aware of data protection policies?</a:t>
            </a:r>
            <a:endParaRPr lang="en-US" sz="2400" dirty="0"/>
          </a:p>
        </p:txBody>
      </p:sp>
      <p:pic>
        <p:nvPicPr>
          <p:cNvPr id="6" name="Picture 5" descr="IWU-SealLogo_1Line_sig-342-86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889" y="829609"/>
            <a:ext cx="2608066" cy="609600"/>
          </a:xfrm>
          <a:prstGeom prst="rect">
            <a:avLst/>
          </a:prstGeom>
        </p:spPr>
      </p:pic>
      <p:graphicFrame>
        <p:nvGraphicFramePr>
          <p:cNvPr id="7" name="Chart 6"/>
          <p:cNvGraphicFramePr/>
          <p:nvPr/>
        </p:nvGraphicFramePr>
        <p:xfrm>
          <a:off x="1542516" y="1768978"/>
          <a:ext cx="6037604" cy="4119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6102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6018" y="429207"/>
            <a:ext cx="5401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Restoration priorities?</a:t>
            </a:r>
            <a:endParaRPr lang="en-US" sz="2400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1472020" y="1271824"/>
          <a:ext cx="6977067" cy="5155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 descr="NIU_vert_3Cl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50" y="864145"/>
            <a:ext cx="1634068" cy="133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943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begin?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began by </a:t>
            </a:r>
            <a:r>
              <a:rPr lang="en-US" i="1" dirty="0" smtClean="0"/>
              <a:t>not</a:t>
            </a:r>
            <a:r>
              <a:rPr lang="en-US" dirty="0" smtClean="0"/>
              <a:t> getting an NEH digitization grant in 2008</a:t>
            </a:r>
          </a:p>
          <a:p>
            <a:r>
              <a:rPr lang="en-US" dirty="0" smtClean="0"/>
              <a:t>This is our “holy crap” moment…and the beginning of our education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6018" y="402480"/>
            <a:ext cx="5401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Restoration priorities?</a:t>
            </a:r>
            <a:endParaRPr lang="en-US" sz="24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xmlns="" val="2831784462"/>
              </p:ext>
            </p:extLst>
          </p:nvPr>
        </p:nvGraphicFramePr>
        <p:xfrm>
          <a:off x="448291" y="1140300"/>
          <a:ext cx="8324766" cy="5273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 descr="IWU-SealLogo_1Line_sig-342-864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520" y="864145"/>
            <a:ext cx="260806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07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6" y="0"/>
            <a:ext cx="913994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0142" y="309303"/>
            <a:ext cx="3470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Restoration priorities?</a:t>
            </a:r>
            <a:endParaRPr lang="en-US" sz="2400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859970" y="1556657"/>
          <a:ext cx="7598230" cy="4702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 descr="IWU-SealLogo_1Line_sig-342-864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770968"/>
            <a:ext cx="260806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298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Roadblocks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IRB </a:t>
            </a:r>
            <a:endParaRPr lang="en-US" dirty="0"/>
          </a:p>
          <a:p>
            <a:r>
              <a:rPr lang="en-US" dirty="0" smtClean="0"/>
              <a:t>“We can’t </a:t>
            </a:r>
            <a:r>
              <a:rPr lang="en-US" dirty="0"/>
              <a:t>even afford test </a:t>
            </a:r>
            <a:r>
              <a:rPr lang="en-US" dirty="0" smtClean="0"/>
              <a:t>tubes” </a:t>
            </a:r>
          </a:p>
          <a:p>
            <a:r>
              <a:rPr lang="en-US" dirty="0" smtClean="0"/>
              <a:t>“You'll </a:t>
            </a:r>
            <a:r>
              <a:rPr lang="en-US" dirty="0"/>
              <a:t>need a virtual machine for </a:t>
            </a:r>
            <a:r>
              <a:rPr lang="en-US" dirty="0" smtClean="0"/>
              <a:t>that” </a:t>
            </a:r>
          </a:p>
          <a:p>
            <a:r>
              <a:rPr lang="en-US" dirty="0" smtClean="0"/>
              <a:t>“You don’t </a:t>
            </a:r>
            <a:r>
              <a:rPr lang="en-US" dirty="0"/>
              <a:t>have access to that </a:t>
            </a:r>
            <a:r>
              <a:rPr lang="en-US" dirty="0" smtClean="0"/>
              <a:t>server”</a:t>
            </a:r>
          </a:p>
          <a:p>
            <a:r>
              <a:rPr lang="en-US" dirty="0" smtClean="0"/>
              <a:t>“All that’s on the internet, it’ll always be there…”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Getting around them will cause cultural change for all of us!</a:t>
            </a:r>
            <a:endParaRPr lang="en-US" dirty="0"/>
          </a:p>
        </p:txBody>
      </p:sp>
      <p:pic>
        <p:nvPicPr>
          <p:cNvPr id="1026" name="Picture 2" descr="C:\Users\Student_Archives\AppData\Local\Microsoft\Windows\Temporary Internet Files\Content.IE5\F53O8YER\MC90015704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7200"/>
            <a:ext cx="1727302" cy="174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509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out what you have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 SOMEWHERE. ANYWHERE. But BEGIN.</a:t>
            </a:r>
          </a:p>
          <a:p>
            <a:r>
              <a:rPr lang="en-US" dirty="0" smtClean="0"/>
              <a:t>An excel spreadsheet is a perfectly reasonable place to start.</a:t>
            </a:r>
          </a:p>
          <a:p>
            <a:r>
              <a:rPr lang="en-US" dirty="0" smtClean="0"/>
              <a:t>Get your own house in order. </a:t>
            </a:r>
          </a:p>
          <a:p>
            <a:r>
              <a:rPr lang="en-US" dirty="0" smtClean="0"/>
              <a:t>You already have many of the skills you need (i.e. selection, </a:t>
            </a:r>
            <a:r>
              <a:rPr lang="en-US" dirty="0" err="1" smtClean="0"/>
              <a:t>curation</a:t>
            </a:r>
            <a:r>
              <a:rPr lang="en-US" dirty="0" smtClean="0"/>
              <a:t>, description)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Embrace “good enough”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of us will not be TRAC certified. </a:t>
            </a:r>
            <a:r>
              <a:rPr lang="en-US" i="1" dirty="0" smtClean="0"/>
              <a:t>And that is okay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It’s cheaper to implement good enough digital preservation than to not have it and lose out on grant dollars or your institution’s own history</a:t>
            </a:r>
          </a:p>
          <a:p>
            <a:r>
              <a:rPr lang="en-US" dirty="0" smtClean="0"/>
              <a:t>You routinely make choices for paper; why not digital?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Inspire action </a:t>
            </a:r>
            <a:r>
              <a:rPr lang="en-US" dirty="0" smtClean="0"/>
              <a:t>institutionally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500" dirty="0"/>
              <a:t>R</a:t>
            </a:r>
            <a:r>
              <a:rPr lang="en-US" sz="3500" dirty="0" smtClean="0"/>
              <a:t>aise </a:t>
            </a:r>
            <a:r>
              <a:rPr lang="en-US" sz="3500" dirty="0"/>
              <a:t>awareness for individual researchers </a:t>
            </a:r>
            <a:endParaRPr lang="en-US" sz="3500" dirty="0" smtClean="0"/>
          </a:p>
          <a:p>
            <a:r>
              <a:rPr lang="en-US" sz="3500" dirty="0"/>
              <a:t>I</a:t>
            </a:r>
            <a:r>
              <a:rPr lang="en-US" sz="3500" dirty="0" smtClean="0"/>
              <a:t>mpress on all contacts that this isn’t a “project” – think programmatically!</a:t>
            </a:r>
            <a:endParaRPr lang="en-US" sz="3500" dirty="0"/>
          </a:p>
          <a:p>
            <a:r>
              <a:rPr lang="en-US" sz="3500" dirty="0" smtClean="0"/>
              <a:t>We </a:t>
            </a:r>
            <a:r>
              <a:rPr lang="en-US" sz="3500" dirty="0"/>
              <a:t>cannot and should not try to keep everything (cultural/personal habits</a:t>
            </a:r>
            <a:r>
              <a:rPr lang="en-US" sz="3500" dirty="0" smtClean="0"/>
              <a:t>)</a:t>
            </a:r>
            <a:endParaRPr lang="en-US" sz="3500" dirty="0"/>
          </a:p>
          <a:p>
            <a:r>
              <a:rPr lang="en-US" sz="3500" dirty="0"/>
              <a:t>We will not have an enduring historical record if </a:t>
            </a:r>
            <a:r>
              <a:rPr lang="en-US" sz="3500" dirty="0" smtClean="0"/>
              <a:t>Web pages are the default IR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11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Additional current incentives on our campuses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 Senate Bill 1900</a:t>
            </a:r>
          </a:p>
          <a:p>
            <a:r>
              <a:rPr lang="en-US" dirty="0" smtClean="0"/>
              <a:t>FASTR (federal bill)</a:t>
            </a:r>
          </a:p>
          <a:p>
            <a:r>
              <a:rPr lang="en-US" dirty="0" smtClean="0"/>
              <a:t>Data Management Plan requirements from federal funding agencies</a:t>
            </a:r>
          </a:p>
          <a:p>
            <a:r>
              <a:rPr lang="en-US" dirty="0" smtClean="0"/>
              <a:t>New University President at NIU July 1, 2013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is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can’t be done alone or by hiring in one person who “knows new tech”</a:t>
            </a:r>
          </a:p>
          <a:p>
            <a:r>
              <a:rPr lang="en-US" dirty="0" smtClean="0"/>
              <a:t> Collaboration means more stakeholders = better chances of success and funding</a:t>
            </a:r>
          </a:p>
          <a:p>
            <a:r>
              <a:rPr lang="en-US" dirty="0" smtClean="0"/>
              <a:t>This is already acquisitions, processing, and description, just in a different format.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Educating </a:t>
            </a:r>
            <a:r>
              <a:rPr lang="en-US" dirty="0" smtClean="0"/>
              <a:t>communities </a:t>
            </a:r>
            <a:r>
              <a:rPr lang="en-US" dirty="0"/>
              <a:t>can never </a:t>
            </a:r>
            <a:r>
              <a:rPr lang="en-US" dirty="0" smtClean="0"/>
              <a:t>stop</a:t>
            </a:r>
            <a:endParaRPr lang="en-US" dirty="0"/>
          </a:p>
          <a:p>
            <a:pPr lvl="1"/>
            <a:r>
              <a:rPr lang="en-US" dirty="0" smtClean="0"/>
              <a:t>one-on-one with everyone</a:t>
            </a:r>
          </a:p>
          <a:p>
            <a:pPr lvl="1"/>
            <a:r>
              <a:rPr lang="en-US" dirty="0" smtClean="0"/>
              <a:t>sitting </a:t>
            </a:r>
            <a:r>
              <a:rPr lang="en-US" dirty="0"/>
              <a:t>in on relevant committees (invited or not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give </a:t>
            </a:r>
            <a:r>
              <a:rPr lang="en-US" dirty="0"/>
              <a:t>presentations of any </a:t>
            </a:r>
            <a:r>
              <a:rPr lang="en-US" dirty="0" smtClean="0"/>
              <a:t>size, anywhere, to </a:t>
            </a:r>
            <a:r>
              <a:rPr lang="en-US" dirty="0"/>
              <a:t>any </a:t>
            </a:r>
            <a:r>
              <a:rPr lang="en-US" dirty="0" smtClean="0"/>
              <a:t>group</a:t>
            </a:r>
          </a:p>
          <a:p>
            <a:r>
              <a:rPr lang="en-US" dirty="0" smtClean="0"/>
              <a:t>Use the right message with the right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477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Tilting at Windmills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surveyed our individual campuses</a:t>
            </a:r>
          </a:p>
          <a:p>
            <a:r>
              <a:rPr lang="en-US" dirty="0" smtClean="0"/>
              <a:t>We looked at 50+tools so you don’t have to.</a:t>
            </a:r>
          </a:p>
          <a:p>
            <a:r>
              <a:rPr lang="en-US" dirty="0" smtClean="0"/>
              <a:t>Right now, we are testing a limited subset of tools to see how they work together.</a:t>
            </a:r>
          </a:p>
          <a:p>
            <a:r>
              <a:rPr lang="en-US" dirty="0" smtClean="0"/>
              <a:t>We’re going to tell you what’s easiest to use and how well it works out of the box. </a:t>
            </a:r>
          </a:p>
          <a:p>
            <a:r>
              <a:rPr lang="en-US" dirty="0" smtClean="0"/>
              <a:t>Testing generally by end users, to identify roadblocks.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623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Cans of worms opened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100" dirty="0" smtClean="0"/>
              <a:t>Image </a:t>
            </a:r>
            <a:r>
              <a:rPr lang="en-US" sz="1100" dirty="0" err="1" smtClean="0"/>
              <a:t>source:Wikimedia</a:t>
            </a:r>
            <a:r>
              <a:rPr lang="en-US" sz="1100" dirty="0" smtClean="0"/>
              <a:t> Commons</a:t>
            </a:r>
            <a:endParaRPr lang="en-US" sz="11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It can’t just be us losing out on grant dollars… can it?</a:t>
            </a:r>
          </a:p>
          <a:p>
            <a:r>
              <a:rPr lang="en-US" dirty="0" smtClean="0"/>
              <a:t>Do we even know what’s here? And how much of it there is? Where it is?</a:t>
            </a:r>
          </a:p>
          <a:p>
            <a:r>
              <a:rPr lang="en-US" dirty="0" smtClean="0"/>
              <a:t>How on earth will we manage it?</a:t>
            </a:r>
          </a:p>
          <a:p>
            <a:r>
              <a:rPr lang="en-US" dirty="0" smtClean="0"/>
              <a:t>And pay for it?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anofworms1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524000"/>
            <a:ext cx="350871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grid!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371600"/>
            <a:ext cx="8534400" cy="483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079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Tools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source (“free”) </a:t>
            </a:r>
            <a:r>
              <a:rPr lang="en-US" dirty="0" err="1" smtClean="0"/>
              <a:t>vs</a:t>
            </a:r>
            <a:r>
              <a:rPr lang="en-US" dirty="0" smtClean="0"/>
              <a:t> proprietary ($$)</a:t>
            </a:r>
          </a:p>
          <a:p>
            <a:r>
              <a:rPr lang="en-US" dirty="0" smtClean="0"/>
              <a:t>Testing: </a:t>
            </a:r>
            <a:r>
              <a:rPr lang="en-US" dirty="0" err="1" smtClean="0"/>
              <a:t>Archivematica</a:t>
            </a:r>
            <a:r>
              <a:rPr lang="en-US" dirty="0" smtClean="0"/>
              <a:t>, Curator’s Workbench, </a:t>
            </a:r>
            <a:r>
              <a:rPr lang="en-US" dirty="0" err="1" smtClean="0"/>
              <a:t>DuraCloud</a:t>
            </a:r>
            <a:r>
              <a:rPr lang="en-US" dirty="0" smtClean="0"/>
              <a:t>, Internet Archive, and </a:t>
            </a:r>
            <a:r>
              <a:rPr lang="en-US" dirty="0" err="1" smtClean="0"/>
              <a:t>MetaArchive</a:t>
            </a:r>
            <a:endParaRPr lang="en-US" dirty="0" smtClean="0"/>
          </a:p>
          <a:p>
            <a:r>
              <a:rPr lang="en-US" dirty="0" smtClean="0"/>
              <a:t>Don’t forget storage costs.</a:t>
            </a:r>
          </a:p>
          <a:p>
            <a:r>
              <a:rPr lang="en-US" dirty="0" smtClean="0"/>
              <a:t>Tool grid!</a:t>
            </a:r>
          </a:p>
          <a:p>
            <a:r>
              <a:rPr lang="en-US" dirty="0" smtClean="0">
                <a:hlinkClick r:id="rId2"/>
              </a:rPr>
              <a:t>http://digitalpowrr.niu.edu/tool-grid/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note about the word “free”</a:t>
            </a:r>
            <a:endParaRPr lang="en-US" dirty="0"/>
          </a:p>
        </p:txBody>
      </p:sp>
      <p:pic>
        <p:nvPicPr>
          <p:cNvPr id="6" name="Content Placeholder 5" descr="800px-6weeks_old_kitten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981200"/>
            <a:ext cx="4038600" cy="3028950"/>
          </a:xfrm>
        </p:spPr>
      </p:pic>
      <p:pic>
        <p:nvPicPr>
          <p:cNvPr id="7" name="Content Placeholder 6" descr="Weizenbie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91200" y="1905000"/>
            <a:ext cx="2023888" cy="4007564"/>
          </a:xfrm>
        </p:spPr>
      </p:pic>
      <p:sp>
        <p:nvSpPr>
          <p:cNvPr id="9" name="TextBox 8"/>
          <p:cNvSpPr txBox="1"/>
          <p:nvPr/>
        </p:nvSpPr>
        <p:spPr>
          <a:xfrm>
            <a:off x="4648200" y="32766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Grant period “aha” moments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Explosion in theory and practice from 2008-present</a:t>
            </a:r>
          </a:p>
          <a:p>
            <a:r>
              <a:rPr lang="en-US" dirty="0" smtClean="0"/>
              <a:t>Resources everywhere – good and bad news</a:t>
            </a:r>
          </a:p>
          <a:p>
            <a:r>
              <a:rPr lang="en-US" dirty="0"/>
              <a:t>We do not have </a:t>
            </a:r>
            <a:r>
              <a:rPr lang="en-US" dirty="0" smtClean="0"/>
              <a:t>technology problems</a:t>
            </a:r>
          </a:p>
          <a:p>
            <a:r>
              <a:rPr lang="en-US" dirty="0" smtClean="0"/>
              <a:t>DP is not library/archive problem</a:t>
            </a:r>
            <a:endParaRPr lang="en-US" dirty="0"/>
          </a:p>
          <a:p>
            <a:r>
              <a:rPr lang="en-US" dirty="0" smtClean="0"/>
              <a:t>Why we should all be grateful to the NSA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923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White paper via IMLS (Spring 2014)</a:t>
            </a:r>
          </a:p>
          <a:p>
            <a:r>
              <a:rPr lang="en-US" dirty="0" smtClean="0"/>
              <a:t>Digital POWRR Wiki </a:t>
            </a:r>
            <a:r>
              <a:rPr lang="en-US" dirty="0" smtClean="0">
                <a:hlinkClick r:id="rId2"/>
              </a:rPr>
              <a:t>http://powrr-wiki.lib.niu.edu/index.php/Main_Page</a:t>
            </a:r>
            <a:endParaRPr lang="en-US" dirty="0" smtClean="0"/>
          </a:p>
          <a:p>
            <a:r>
              <a:rPr lang="en-US" dirty="0" smtClean="0"/>
              <a:t>Workshops, tools, and more!</a:t>
            </a:r>
          </a:p>
          <a:p>
            <a:r>
              <a:rPr lang="en-US" dirty="0" smtClean="0"/>
              <a:t>Tool selection, policy writing, collaborative DP plans, </a:t>
            </a:r>
            <a:r>
              <a:rPr lang="en-US" smtClean="0"/>
              <a:t>and implementation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http://digitalpowrr.niu.edu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It’s </a:t>
            </a:r>
            <a:r>
              <a:rPr lang="en-US" i="1" dirty="0" smtClean="0"/>
              <a:t>so</a:t>
            </a:r>
            <a:r>
              <a:rPr lang="en-US" dirty="0" smtClean="0"/>
              <a:t> tempting to begin with tools…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you can’t make good choices without good information and lots of campus wide buy-in</a:t>
            </a:r>
          </a:p>
          <a:p>
            <a:r>
              <a:rPr lang="en-US" dirty="0" smtClean="0"/>
              <a:t>You will miss hugely important details based on not knowing different organizational practices outside your purview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we started talking to people instead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Conversations are (mostly) free.</a:t>
            </a:r>
          </a:p>
          <a:p>
            <a:r>
              <a:rPr lang="en-US" dirty="0" smtClean="0"/>
              <a:t>But not always successful at first</a:t>
            </a:r>
          </a:p>
          <a:p>
            <a:pPr lvl="1"/>
            <a:r>
              <a:rPr lang="en-US" dirty="0" smtClean="0"/>
              <a:t>On campus</a:t>
            </a:r>
          </a:p>
          <a:p>
            <a:pPr lvl="1"/>
            <a:r>
              <a:rPr lang="en-US" dirty="0" err="1" smtClean="0"/>
              <a:t>Consortially</a:t>
            </a:r>
            <a:endParaRPr lang="en-US" dirty="0" smtClean="0"/>
          </a:p>
          <a:p>
            <a:r>
              <a:rPr lang="en-US" dirty="0" smtClean="0"/>
              <a:t>Find your allies! Commiseration leads to team building.</a:t>
            </a:r>
          </a:p>
          <a:p>
            <a:r>
              <a:rPr lang="en-US" dirty="0" smtClean="0"/>
              <a:t>Group IMLS grant application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a grant </a:t>
            </a:r>
            <a:r>
              <a:rPr lang="en-US" i="1" dirty="0" smtClean="0"/>
              <a:t>really</a:t>
            </a:r>
            <a:r>
              <a:rPr lang="en-US" dirty="0" smtClean="0"/>
              <a:t> helped the conversation along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Campus attention</a:t>
            </a:r>
          </a:p>
          <a:p>
            <a:r>
              <a:rPr lang="en-US" dirty="0" smtClean="0"/>
              <a:t>Money</a:t>
            </a:r>
          </a:p>
          <a:p>
            <a:r>
              <a:rPr lang="en-US" dirty="0" smtClean="0"/>
              <a:t>Federally-mandated accountability</a:t>
            </a:r>
          </a:p>
          <a:p>
            <a:r>
              <a:rPr lang="en-US" dirty="0" smtClean="0"/>
              <a:t>Outreach component to grant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An institutional records angle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Pre-grant </a:t>
            </a:r>
            <a:r>
              <a:rPr lang="en-US" dirty="0"/>
              <a:t>conversations about </a:t>
            </a:r>
            <a:r>
              <a:rPr lang="en-US" dirty="0" smtClean="0"/>
              <a:t>records generally – Enron!</a:t>
            </a:r>
          </a:p>
          <a:p>
            <a:r>
              <a:rPr lang="en-US" dirty="0" smtClean="0"/>
              <a:t>When </a:t>
            </a:r>
            <a:r>
              <a:rPr lang="en-US" dirty="0"/>
              <a:t>the IR was obviously not going to be </a:t>
            </a:r>
            <a:r>
              <a:rPr lang="en-US" dirty="0" smtClean="0"/>
              <a:t>enough</a:t>
            </a:r>
          </a:p>
          <a:p>
            <a:r>
              <a:rPr lang="en-US" dirty="0"/>
              <a:t>A tragedy and an </a:t>
            </a:r>
            <a:r>
              <a:rPr lang="en-US" dirty="0" smtClean="0"/>
              <a:t>opportunity – the Great Crash of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82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of making your move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Further records discussions </a:t>
            </a:r>
            <a:r>
              <a:rPr lang="en-US" dirty="0" smtClean="0"/>
              <a:t>with staff</a:t>
            </a:r>
          </a:p>
          <a:p>
            <a:pPr lvl="1"/>
            <a:r>
              <a:rPr lang="en-US" dirty="0" smtClean="0"/>
              <a:t>IT staff make great allies!</a:t>
            </a:r>
          </a:p>
          <a:p>
            <a:pPr lvl="0"/>
            <a:r>
              <a:rPr lang="en-US" dirty="0" smtClean="0"/>
              <a:t>Working with faculty</a:t>
            </a:r>
            <a:endParaRPr lang="en-US" sz="2800" dirty="0"/>
          </a:p>
          <a:p>
            <a:pPr lvl="1"/>
            <a:r>
              <a:rPr lang="en-US" dirty="0" smtClean="0"/>
              <a:t>Leverage </a:t>
            </a:r>
            <a:r>
              <a:rPr lang="en-US" dirty="0"/>
              <a:t>with campus students and </a:t>
            </a:r>
            <a:r>
              <a:rPr lang="en-US" dirty="0" smtClean="0"/>
              <a:t>administrators</a:t>
            </a:r>
          </a:p>
          <a:p>
            <a:pPr lvl="1"/>
            <a:r>
              <a:rPr lang="en-US" dirty="0" smtClean="0"/>
              <a:t>Scouts </a:t>
            </a:r>
            <a:r>
              <a:rPr lang="en-US" dirty="0"/>
              <a:t>for issues that arise on committees and </a:t>
            </a:r>
            <a:r>
              <a:rPr lang="en-US" dirty="0" smtClean="0"/>
              <a:t>in their disciplines</a:t>
            </a:r>
            <a:endParaRPr lang="en-US" dirty="0"/>
          </a:p>
          <a:p>
            <a:r>
              <a:rPr lang="en-US" dirty="0" smtClean="0"/>
              <a:t>Advice </a:t>
            </a:r>
            <a:r>
              <a:rPr lang="en-US" smtClean="0"/>
              <a:t>and priorities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108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Partnering Challenges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Ways the grant is different for partner </a:t>
            </a:r>
            <a:r>
              <a:rPr lang="en-US" dirty="0" smtClean="0"/>
              <a:t>institutions vs. “lead”</a:t>
            </a:r>
          </a:p>
          <a:p>
            <a:r>
              <a:rPr lang="en-US" dirty="0" smtClean="0"/>
              <a:t>Different collection types</a:t>
            </a:r>
          </a:p>
          <a:p>
            <a:r>
              <a:rPr lang="en-US" dirty="0" smtClean="0"/>
              <a:t>Different administration setups</a:t>
            </a:r>
          </a:p>
          <a:p>
            <a:r>
              <a:rPr lang="en-US" dirty="0" smtClean="0"/>
              <a:t>Staffing, money, and IT setups</a:t>
            </a:r>
          </a:p>
          <a:p>
            <a:r>
              <a:rPr lang="en-US" dirty="0" smtClean="0"/>
              <a:t>Different missions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320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POWRR">
  <a:themeElements>
    <a:clrScheme name="POWR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BF8"/>
      </a:accent1>
      <a:accent2>
        <a:srgbClr val="80C7FC"/>
      </a:accent2>
      <a:accent3>
        <a:srgbClr val="002C4D"/>
      </a:accent3>
      <a:accent4>
        <a:srgbClr val="E8CA3B"/>
      </a:accent4>
      <a:accent5>
        <a:srgbClr val="328F5D"/>
      </a:accent5>
      <a:accent6>
        <a:srgbClr val="C30000"/>
      </a:accent6>
      <a:hlink>
        <a:srgbClr val="0066FF"/>
      </a:hlink>
      <a:folHlink>
        <a:srgbClr val="9900CC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DigitalPOWRR</Template>
  <TotalTime>1371</TotalTime>
  <Words>987</Words>
  <Application>Microsoft Office PowerPoint</Application>
  <PresentationFormat>On-screen Show (4:3)</PresentationFormat>
  <Paragraphs>150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DigitalPOWRR</vt:lpstr>
      <vt:lpstr> </vt:lpstr>
      <vt:lpstr>Where to begin?</vt:lpstr>
      <vt:lpstr>Cans of worms opened</vt:lpstr>
      <vt:lpstr>It’s so tempting to begin with tools…</vt:lpstr>
      <vt:lpstr>So we started talking to people instead</vt:lpstr>
      <vt:lpstr>Getting a grant really helped the conversation along</vt:lpstr>
      <vt:lpstr>An institutional records angle</vt:lpstr>
      <vt:lpstr>Benefits of making your move</vt:lpstr>
      <vt:lpstr>Partnering Challenges</vt:lpstr>
      <vt:lpstr>Actions &amp; Findings</vt:lpstr>
      <vt:lpstr>What do you do with a funded grant?</vt:lpstr>
      <vt:lpstr>Figure out what you know</vt:lpstr>
      <vt:lpstr>…and what you don’t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Roadblocks</vt:lpstr>
      <vt:lpstr>Figure out what you have</vt:lpstr>
      <vt:lpstr>Embrace “good enough”</vt:lpstr>
      <vt:lpstr>Inspire action institutionally</vt:lpstr>
      <vt:lpstr>Additional current incentives on our campuses</vt:lpstr>
      <vt:lpstr>Education is key</vt:lpstr>
      <vt:lpstr>More on education</vt:lpstr>
      <vt:lpstr>Tilting at Windmills</vt:lpstr>
      <vt:lpstr>Tool grid!</vt:lpstr>
      <vt:lpstr>Tools 101</vt:lpstr>
      <vt:lpstr>A note about the word “free”</vt:lpstr>
      <vt:lpstr>Grant period “aha” moments</vt:lpstr>
      <vt:lpstr>What’s next?</vt:lpstr>
      <vt:lpstr>http://digitalpowrr.niu.edu</vt:lpstr>
    </vt:vector>
  </TitlesOfParts>
  <Company>Northern Illinois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Founder's Memorial Library</dc:creator>
  <cp:lastModifiedBy>Founder's Memorial Library</cp:lastModifiedBy>
  <cp:revision>80</cp:revision>
  <dcterms:created xsi:type="dcterms:W3CDTF">2013-03-14T20:44:15Z</dcterms:created>
  <dcterms:modified xsi:type="dcterms:W3CDTF">2013-08-12T15:07:54Z</dcterms:modified>
</cp:coreProperties>
</file>