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68" r:id="rId2"/>
  </p:sldIdLst>
  <p:sldSz cx="9144000" cy="6858000" type="screen4x3"/>
  <p:notesSz cx="69469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1E96B2"/>
    <a:srgbClr val="6B92B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54" autoAdjust="0"/>
  </p:normalViewPr>
  <p:slideViewPr>
    <p:cSldViewPr>
      <p:cViewPr>
        <p:scale>
          <a:sx n="130" d="100"/>
          <a:sy n="130" d="100"/>
        </p:scale>
        <p:origin x="-1122" y="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9250" y="669925"/>
            <a:ext cx="2139950" cy="54562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7813" y="669925"/>
            <a:ext cx="6269037" cy="54562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7813" y="669925"/>
            <a:ext cx="8561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2pPr>
      <a:lvl3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3pPr>
      <a:lvl4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4pPr>
      <a:lvl5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5pPr>
      <a:lvl6pPr marL="4572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6pPr>
      <a:lvl7pPr marL="9144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7pPr>
      <a:lvl8pPr marL="13716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8pPr>
      <a:lvl9pPr marL="18288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4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4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40000"/>
        </a:spcBef>
        <a:spcAft>
          <a:spcPct val="0"/>
        </a:spcAft>
        <a:defRPr b="1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40000"/>
        </a:spcBef>
        <a:spcAft>
          <a:spcPct val="0"/>
        </a:spcAft>
        <a:buChar char="•"/>
        <a:defRPr sz="14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77813" y="549275"/>
            <a:ext cx="8561387" cy="746125"/>
          </a:xfrm>
          <a:noFill/>
          <a:ln/>
        </p:spPr>
        <p:txBody>
          <a:bodyPr anchor="t"/>
          <a:lstStyle/>
          <a:p>
            <a:r>
              <a:rPr lang="en-US" dirty="0" smtClean="0"/>
              <a:t>Digital POWRR Project Timeline</a:t>
            </a:r>
            <a:br>
              <a:rPr lang="en-US" dirty="0" smtClean="0"/>
            </a:br>
            <a:r>
              <a:rPr lang="en-US" sz="1000" dirty="0" smtClean="0"/>
              <a:t>DRAFT – </a:t>
            </a:r>
            <a:r>
              <a:rPr lang="en-US" sz="1000" dirty="0" smtClean="0"/>
              <a:t>Decembe</a:t>
            </a:r>
            <a:r>
              <a:rPr lang="en-US" sz="1000" dirty="0" smtClean="0"/>
              <a:t>r </a:t>
            </a:r>
            <a:r>
              <a:rPr lang="en-US" sz="1000" dirty="0" smtClean="0"/>
              <a:t>2012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/>
          </a:p>
        </p:txBody>
      </p:sp>
      <p:grpSp>
        <p:nvGrpSpPr>
          <p:cNvPr id="14417" name="Group 81"/>
          <p:cNvGrpSpPr>
            <a:grpSpLocks/>
          </p:cNvGrpSpPr>
          <p:nvPr/>
        </p:nvGrpSpPr>
        <p:grpSpPr bwMode="auto">
          <a:xfrm>
            <a:off x="685800" y="-152400"/>
            <a:ext cx="7689850" cy="5867400"/>
            <a:chOff x="427" y="1104"/>
            <a:chExt cx="4844" cy="5867400"/>
          </a:xfrm>
        </p:grpSpPr>
        <p:sp>
          <p:nvSpPr>
            <p:cNvPr id="14339" name="Rectangle 3"/>
            <p:cNvSpPr>
              <a:spLocks noChangeArrowheads="1"/>
            </p:cNvSpPr>
            <p:nvPr/>
          </p:nvSpPr>
          <p:spPr bwMode="auto">
            <a:xfrm>
              <a:off x="427" y="1372704"/>
              <a:ext cx="808" cy="44958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136525" tIns="639763" rIns="136525" bIns="639763"/>
            <a:lstStyle/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Campus Interviews</a:t>
              </a: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Test Data Collection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Software Requisition/ Vendor Negotiation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Technology Installation</a:t>
              </a: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Tool Grid</a:t>
              </a: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Case Study Creation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System Testing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Full Initial Draft Editing</a:t>
              </a: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IMLS Editing</a:t>
              </a:r>
              <a:b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</a:b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/>
              </a:r>
              <a:b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</a:b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Final Report Due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</p:txBody>
        </p:sp>
        <p:sp>
          <p:nvSpPr>
            <p:cNvPr id="14340" name="Rectangle 4"/>
            <p:cNvSpPr>
              <a:spLocks noChangeArrowheads="1"/>
            </p:cNvSpPr>
            <p:nvPr/>
          </p:nvSpPr>
          <p:spPr bwMode="auto">
            <a:xfrm>
              <a:off x="1243" y="1372704"/>
              <a:ext cx="4024" cy="44831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1243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Jul/Aug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1579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Sep/Oct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1915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Nov/Dec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2251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Jan/Feb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2587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Mar/Apr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2923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May/Jun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3259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Jul/Aug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3595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Sep/Oct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3931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Nov/Dec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0" name="Rectangle 14"/>
            <p:cNvSpPr>
              <a:spLocks noChangeArrowheads="1"/>
            </p:cNvSpPr>
            <p:nvPr/>
          </p:nvSpPr>
          <p:spPr bwMode="auto">
            <a:xfrm>
              <a:off x="4267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Jan/Feb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1" name="Rectangle 15"/>
            <p:cNvSpPr>
              <a:spLocks noChangeArrowheads="1"/>
            </p:cNvSpPr>
            <p:nvPr/>
          </p:nvSpPr>
          <p:spPr bwMode="auto">
            <a:xfrm>
              <a:off x="4603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Mar/Apr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2" name="Rectangle 16"/>
            <p:cNvSpPr>
              <a:spLocks noChangeArrowheads="1"/>
            </p:cNvSpPr>
            <p:nvPr/>
          </p:nvSpPr>
          <p:spPr bwMode="auto">
            <a:xfrm>
              <a:off x="4939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May/Jun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4" name="Line 18"/>
            <p:cNvSpPr>
              <a:spLocks noChangeShapeType="1"/>
            </p:cNvSpPr>
            <p:nvPr/>
          </p:nvSpPr>
          <p:spPr bwMode="auto">
            <a:xfrm>
              <a:off x="1575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Line 19"/>
            <p:cNvSpPr>
              <a:spLocks noChangeShapeType="1"/>
            </p:cNvSpPr>
            <p:nvPr/>
          </p:nvSpPr>
          <p:spPr bwMode="auto">
            <a:xfrm>
              <a:off x="1911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Line 20"/>
            <p:cNvSpPr>
              <a:spLocks noChangeShapeType="1"/>
            </p:cNvSpPr>
            <p:nvPr/>
          </p:nvSpPr>
          <p:spPr bwMode="auto">
            <a:xfrm>
              <a:off x="2247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Line 21"/>
            <p:cNvSpPr>
              <a:spLocks noChangeShapeType="1"/>
            </p:cNvSpPr>
            <p:nvPr/>
          </p:nvSpPr>
          <p:spPr bwMode="auto">
            <a:xfrm>
              <a:off x="2583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Line 22"/>
            <p:cNvSpPr>
              <a:spLocks noChangeShapeType="1"/>
            </p:cNvSpPr>
            <p:nvPr/>
          </p:nvSpPr>
          <p:spPr bwMode="auto">
            <a:xfrm>
              <a:off x="2919" y="1372704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Line 23"/>
            <p:cNvSpPr>
              <a:spLocks noChangeShapeType="1"/>
            </p:cNvSpPr>
            <p:nvPr/>
          </p:nvSpPr>
          <p:spPr bwMode="auto">
            <a:xfrm>
              <a:off x="3255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Line 24"/>
            <p:cNvSpPr>
              <a:spLocks noChangeShapeType="1"/>
            </p:cNvSpPr>
            <p:nvPr/>
          </p:nvSpPr>
          <p:spPr bwMode="auto">
            <a:xfrm>
              <a:off x="3591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Line 25"/>
            <p:cNvSpPr>
              <a:spLocks noChangeShapeType="1"/>
            </p:cNvSpPr>
            <p:nvPr/>
          </p:nvSpPr>
          <p:spPr bwMode="auto">
            <a:xfrm>
              <a:off x="3927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Line 26"/>
            <p:cNvSpPr>
              <a:spLocks noChangeShapeType="1"/>
            </p:cNvSpPr>
            <p:nvPr/>
          </p:nvSpPr>
          <p:spPr bwMode="auto">
            <a:xfrm>
              <a:off x="4263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Line 27"/>
            <p:cNvSpPr>
              <a:spLocks noChangeShapeType="1"/>
            </p:cNvSpPr>
            <p:nvPr/>
          </p:nvSpPr>
          <p:spPr bwMode="auto">
            <a:xfrm>
              <a:off x="4599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Line 28"/>
            <p:cNvSpPr>
              <a:spLocks noChangeShapeType="1"/>
            </p:cNvSpPr>
            <p:nvPr/>
          </p:nvSpPr>
          <p:spPr bwMode="auto">
            <a:xfrm>
              <a:off x="4935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92" name="Oval 56"/>
            <p:cNvSpPr>
              <a:spLocks noChangeArrowheads="1"/>
            </p:cNvSpPr>
            <p:nvPr/>
          </p:nvSpPr>
          <p:spPr bwMode="auto">
            <a:xfrm>
              <a:off x="1255" y="20585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6" name="Oval 60"/>
            <p:cNvSpPr>
              <a:spLocks noChangeArrowheads="1"/>
            </p:cNvSpPr>
            <p:nvPr/>
          </p:nvSpPr>
          <p:spPr bwMode="auto">
            <a:xfrm>
              <a:off x="2587" y="20585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397" name="AutoShape 61"/>
            <p:cNvCxnSpPr>
              <a:cxnSpLocks noChangeShapeType="1"/>
              <a:stCxn id="14392" idx="6"/>
              <a:endCxn id="14396" idx="2"/>
            </p:cNvCxnSpPr>
            <p:nvPr/>
          </p:nvCxnSpPr>
          <p:spPr bwMode="auto">
            <a:xfrm>
              <a:off x="1351" y="2134704"/>
              <a:ext cx="1236" cy="0"/>
            </a:xfrm>
            <a:prstGeom prst="straightConnector1">
              <a:avLst/>
            </a:prstGeom>
            <a:noFill/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4406" name="Oval 70"/>
            <p:cNvSpPr>
              <a:spLocks noChangeArrowheads="1"/>
            </p:cNvSpPr>
            <p:nvPr/>
          </p:nvSpPr>
          <p:spPr bwMode="auto">
            <a:xfrm>
              <a:off x="2251" y="33539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7" name="Oval 71"/>
            <p:cNvSpPr>
              <a:spLocks noChangeArrowheads="1"/>
            </p:cNvSpPr>
            <p:nvPr/>
          </p:nvSpPr>
          <p:spPr bwMode="auto">
            <a:xfrm>
              <a:off x="3115" y="3352800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408" name="AutoShape 72"/>
            <p:cNvCxnSpPr>
              <a:cxnSpLocks noChangeShapeType="1"/>
              <a:stCxn id="14406" idx="6"/>
              <a:endCxn id="14407" idx="2"/>
            </p:cNvCxnSpPr>
            <p:nvPr/>
          </p:nvCxnSpPr>
          <p:spPr bwMode="auto">
            <a:xfrm flipV="1">
              <a:off x="2347" y="3429000"/>
              <a:ext cx="768" cy="1104"/>
            </a:xfrm>
            <a:prstGeom prst="straightConnector1">
              <a:avLst/>
            </a:prstGeom>
            <a:noFill/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4410" name="Oval 74"/>
            <p:cNvSpPr>
              <a:spLocks noChangeArrowheads="1"/>
            </p:cNvSpPr>
            <p:nvPr/>
          </p:nvSpPr>
          <p:spPr bwMode="auto">
            <a:xfrm>
              <a:off x="3115" y="44969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1" name="Oval 75"/>
            <p:cNvSpPr>
              <a:spLocks noChangeArrowheads="1"/>
            </p:cNvSpPr>
            <p:nvPr/>
          </p:nvSpPr>
          <p:spPr bwMode="auto">
            <a:xfrm>
              <a:off x="4140" y="44969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412" name="AutoShape 76"/>
            <p:cNvCxnSpPr>
              <a:cxnSpLocks noChangeShapeType="1"/>
              <a:stCxn id="14410" idx="6"/>
              <a:endCxn id="14411" idx="2"/>
            </p:cNvCxnSpPr>
            <p:nvPr/>
          </p:nvCxnSpPr>
          <p:spPr bwMode="auto">
            <a:xfrm>
              <a:off x="3211" y="4573104"/>
              <a:ext cx="929" cy="0"/>
            </a:xfrm>
            <a:prstGeom prst="straightConnector1">
              <a:avLst/>
            </a:prstGeom>
            <a:noFill/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4353" name="Line 17"/>
            <p:cNvSpPr>
              <a:spLocks noChangeShapeType="1"/>
            </p:cNvSpPr>
            <p:nvPr/>
          </p:nvSpPr>
          <p:spPr bwMode="auto">
            <a:xfrm>
              <a:off x="1239" y="1104"/>
              <a:ext cx="403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" name="Oval 56"/>
          <p:cNvSpPr>
            <a:spLocks noChangeArrowheads="1"/>
          </p:cNvSpPr>
          <p:nvPr/>
        </p:nvSpPr>
        <p:spPr bwMode="auto">
          <a:xfrm>
            <a:off x="2514600" y="22098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60"/>
          <p:cNvSpPr>
            <a:spLocks noChangeArrowheads="1"/>
          </p:cNvSpPr>
          <p:nvPr/>
        </p:nvSpPr>
        <p:spPr bwMode="auto">
          <a:xfrm>
            <a:off x="4724400" y="22098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6" name="AutoShape 61"/>
          <p:cNvCxnSpPr>
            <a:cxnSpLocks noChangeShapeType="1"/>
            <a:stCxn id="54" idx="6"/>
            <a:endCxn id="55" idx="2"/>
          </p:cNvCxnSpPr>
          <p:nvPr/>
        </p:nvCxnSpPr>
        <p:spPr bwMode="auto">
          <a:xfrm>
            <a:off x="2667000" y="2286000"/>
            <a:ext cx="20574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58" name="Oval 74"/>
          <p:cNvSpPr>
            <a:spLocks noChangeArrowheads="1"/>
          </p:cNvSpPr>
          <p:nvPr/>
        </p:nvSpPr>
        <p:spPr bwMode="auto">
          <a:xfrm>
            <a:off x="2895600" y="27432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Oval 75"/>
          <p:cNvSpPr>
            <a:spLocks noChangeArrowheads="1"/>
          </p:cNvSpPr>
          <p:nvPr/>
        </p:nvSpPr>
        <p:spPr bwMode="auto">
          <a:xfrm>
            <a:off x="3505200" y="27432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0" name="AutoShape 76"/>
          <p:cNvCxnSpPr>
            <a:cxnSpLocks noChangeShapeType="1"/>
            <a:stCxn id="58" idx="6"/>
            <a:endCxn id="59" idx="2"/>
          </p:cNvCxnSpPr>
          <p:nvPr/>
        </p:nvCxnSpPr>
        <p:spPr bwMode="auto">
          <a:xfrm>
            <a:off x="3048000" y="2819400"/>
            <a:ext cx="4572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61" name="Oval 70"/>
          <p:cNvSpPr>
            <a:spLocks noChangeArrowheads="1"/>
          </p:cNvSpPr>
          <p:nvPr/>
        </p:nvSpPr>
        <p:spPr bwMode="auto">
          <a:xfrm>
            <a:off x="3581400" y="35814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71"/>
          <p:cNvSpPr>
            <a:spLocks noChangeArrowheads="1"/>
          </p:cNvSpPr>
          <p:nvPr/>
        </p:nvSpPr>
        <p:spPr bwMode="auto">
          <a:xfrm>
            <a:off x="4191000" y="35814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3" name="AutoShape 72"/>
          <p:cNvCxnSpPr>
            <a:cxnSpLocks noChangeShapeType="1"/>
            <a:stCxn id="61" idx="6"/>
            <a:endCxn id="62" idx="2"/>
          </p:cNvCxnSpPr>
          <p:nvPr/>
        </p:nvCxnSpPr>
        <p:spPr bwMode="auto">
          <a:xfrm>
            <a:off x="3733800" y="3657600"/>
            <a:ext cx="4572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153" name="Oval 74"/>
          <p:cNvSpPr>
            <a:spLocks noChangeArrowheads="1"/>
          </p:cNvSpPr>
          <p:nvPr/>
        </p:nvSpPr>
        <p:spPr bwMode="auto">
          <a:xfrm>
            <a:off x="7086600" y="48006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" name="Oval 75"/>
          <p:cNvSpPr>
            <a:spLocks noChangeArrowheads="1"/>
          </p:cNvSpPr>
          <p:nvPr/>
        </p:nvSpPr>
        <p:spPr bwMode="auto">
          <a:xfrm>
            <a:off x="7696200" y="48006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5" name="AutoShape 76"/>
          <p:cNvCxnSpPr>
            <a:cxnSpLocks noChangeShapeType="1"/>
            <a:stCxn id="153" idx="6"/>
            <a:endCxn id="154" idx="2"/>
          </p:cNvCxnSpPr>
          <p:nvPr/>
        </p:nvCxnSpPr>
        <p:spPr bwMode="auto">
          <a:xfrm>
            <a:off x="7239000" y="4876800"/>
            <a:ext cx="4572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156" name="Oval 74"/>
          <p:cNvSpPr>
            <a:spLocks noChangeArrowheads="1"/>
          </p:cNvSpPr>
          <p:nvPr/>
        </p:nvSpPr>
        <p:spPr bwMode="auto">
          <a:xfrm>
            <a:off x="7696200" y="51054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" name="Oval 75"/>
          <p:cNvSpPr>
            <a:spLocks noChangeArrowheads="1"/>
          </p:cNvSpPr>
          <p:nvPr/>
        </p:nvSpPr>
        <p:spPr bwMode="auto">
          <a:xfrm>
            <a:off x="8001000" y="51054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8" name="AutoShape 76"/>
          <p:cNvCxnSpPr>
            <a:cxnSpLocks noChangeShapeType="1"/>
            <a:stCxn id="156" idx="6"/>
            <a:endCxn id="157" idx="2"/>
          </p:cNvCxnSpPr>
          <p:nvPr/>
        </p:nvCxnSpPr>
        <p:spPr bwMode="auto">
          <a:xfrm>
            <a:off x="7848600" y="5181600"/>
            <a:ext cx="1524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163" name="TextBox 162"/>
          <p:cNvSpPr txBox="1"/>
          <p:nvPr/>
        </p:nvSpPr>
        <p:spPr>
          <a:xfrm>
            <a:off x="2264614" y="5819001"/>
            <a:ext cx="15776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+mj-lt"/>
              </a:rPr>
              <a:t>Advisory Board Meeting</a:t>
            </a:r>
            <a:endParaRPr lang="en-US" sz="1000" dirty="0">
              <a:latin typeface="+mj-lt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2264614" y="6459379"/>
            <a:ext cx="17620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+mj-lt"/>
              </a:rPr>
              <a:t>National Conference at NIU</a:t>
            </a:r>
            <a:endParaRPr lang="en-US" sz="1000" dirty="0">
              <a:latin typeface="+mj-lt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2251037" y="6154579"/>
            <a:ext cx="16658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+mj-lt"/>
              </a:rPr>
              <a:t>Conference Presentation</a:t>
            </a:r>
            <a:endParaRPr lang="en-US" sz="1000" dirty="0">
              <a:latin typeface="+mj-lt"/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2752726" y="1676400"/>
            <a:ext cx="29527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hlinkClick r:id="rId2" action="ppaction://hlinksldjump" tooltip="Oct 11th &amp; 12th @ NIU"/>
              </a:rPr>
              <a:t>A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80" name="Rectangle 179"/>
          <p:cNvSpPr/>
          <p:nvPr/>
        </p:nvSpPr>
        <p:spPr>
          <a:xfrm>
            <a:off x="4429126" y="1704201"/>
            <a:ext cx="29527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hlinkClick r:id="rId2" action="ppaction://hlinksldjump" tooltip="April 4th &amp; 5th, 2012 @ NIU"/>
              </a:rPr>
              <a:t>A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6257926" y="1704201"/>
            <a:ext cx="29527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A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7315200" y="1676400"/>
            <a:ext cx="29527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A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2030057" y="5791200"/>
            <a:ext cx="33214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A</a:t>
            </a:r>
            <a:endParaRPr lang="en-US" sz="1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pic>
        <p:nvPicPr>
          <p:cNvPr id="185" name="Picture 184" descr="NIU Huski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48600" y="5416622"/>
            <a:ext cx="214313" cy="222178"/>
          </a:xfrm>
          <a:prstGeom prst="rect">
            <a:avLst/>
          </a:prstGeom>
        </p:spPr>
      </p:pic>
      <p:pic>
        <p:nvPicPr>
          <p:cNvPr id="187" name="Picture 186" descr="NIU Huski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71687" y="6465801"/>
            <a:ext cx="214313" cy="222178"/>
          </a:xfrm>
          <a:prstGeom prst="rect">
            <a:avLst/>
          </a:prstGeom>
        </p:spPr>
      </p:pic>
      <p:pic>
        <p:nvPicPr>
          <p:cNvPr id="191" name="Picture 84" descr="C:\Documents and Settings\a1691665\Local Settings\Temporary Internet Files\Content.IE5\RGOJ6A6H\MC900353254[1].wmf">
            <a:hlinkClick r:id="rId2" action="ppaction://hlinksldjump" tooltip="Conference: RBMS - Attendee: Lynn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3733800"/>
            <a:ext cx="152400" cy="211218"/>
          </a:xfrm>
          <a:prstGeom prst="rect">
            <a:avLst/>
          </a:prstGeom>
          <a:noFill/>
        </p:spPr>
      </p:pic>
      <p:pic>
        <p:nvPicPr>
          <p:cNvPr id="192" name="Picture 84" descr="C:\Documents and Settings\a1691665\Local Settings\Temporary Internet Files\Content.IE5\RGOJ6A6H\MC90035325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65215" y="6095999"/>
            <a:ext cx="207208" cy="287179"/>
          </a:xfrm>
          <a:prstGeom prst="rect">
            <a:avLst/>
          </a:prstGeom>
          <a:noFill/>
        </p:spPr>
      </p:pic>
      <p:pic>
        <p:nvPicPr>
          <p:cNvPr id="14421" name="Picture 85" descr="C:\Documents and Settings\a1691665\Local Settings\Temporary Internet Files\Content.IE5\QU46ZHRT\MC900012878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3400" y="5431497"/>
            <a:ext cx="306266" cy="207303"/>
          </a:xfrm>
          <a:prstGeom prst="rect">
            <a:avLst/>
          </a:prstGeom>
          <a:noFill/>
        </p:spPr>
      </p:pic>
      <p:sp>
        <p:nvSpPr>
          <p:cNvPr id="69" name="Rectangle 5"/>
          <p:cNvSpPr>
            <a:spLocks noChangeArrowheads="1"/>
          </p:cNvSpPr>
          <p:nvPr/>
        </p:nvSpPr>
        <p:spPr bwMode="auto">
          <a:xfrm>
            <a:off x="1993900" y="1384300"/>
            <a:ext cx="5207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900" b="1" dirty="0" smtClean="0">
                <a:solidFill>
                  <a:srgbClr val="6B92B5"/>
                </a:solidFill>
                <a:latin typeface="Trebuchet MS" pitchFamily="34" charset="0"/>
              </a:rPr>
              <a:t>2012</a:t>
            </a:r>
            <a:endParaRPr lang="en-US" sz="9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70" name="Rectangle 5"/>
          <p:cNvSpPr>
            <a:spLocks noChangeArrowheads="1"/>
          </p:cNvSpPr>
          <p:nvPr/>
        </p:nvSpPr>
        <p:spPr bwMode="auto">
          <a:xfrm>
            <a:off x="7848600" y="1384300"/>
            <a:ext cx="5207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900" b="1" dirty="0" smtClean="0">
                <a:solidFill>
                  <a:srgbClr val="6B92B5"/>
                </a:solidFill>
                <a:latin typeface="Trebuchet MS" pitchFamily="34" charset="0"/>
              </a:rPr>
              <a:t>2014</a:t>
            </a:r>
            <a:endParaRPr lang="en-US" sz="9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110" name="Oval 70"/>
          <p:cNvSpPr>
            <a:spLocks noChangeArrowheads="1"/>
          </p:cNvSpPr>
          <p:nvPr/>
        </p:nvSpPr>
        <p:spPr bwMode="auto">
          <a:xfrm>
            <a:off x="3733800" y="39624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Oval 71"/>
          <p:cNvSpPr>
            <a:spLocks noChangeArrowheads="1"/>
          </p:cNvSpPr>
          <p:nvPr/>
        </p:nvSpPr>
        <p:spPr bwMode="auto">
          <a:xfrm>
            <a:off x="5715000" y="39624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2" name="AutoShape 72"/>
          <p:cNvCxnSpPr>
            <a:cxnSpLocks noChangeShapeType="1"/>
            <a:stCxn id="110" idx="6"/>
            <a:endCxn id="111" idx="2"/>
          </p:cNvCxnSpPr>
          <p:nvPr/>
        </p:nvCxnSpPr>
        <p:spPr bwMode="auto">
          <a:xfrm>
            <a:off x="3886200" y="4038600"/>
            <a:ext cx="18288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113" name="TextBox 112"/>
          <p:cNvSpPr txBox="1"/>
          <p:nvPr/>
        </p:nvSpPr>
        <p:spPr>
          <a:xfrm>
            <a:off x="4137324" y="5819001"/>
            <a:ext cx="13372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+mj-lt"/>
              </a:rPr>
              <a:t>Partner Face 2 Face</a:t>
            </a:r>
            <a:endParaRPr lang="en-US" sz="1000" dirty="0">
              <a:latin typeface="+mj-lt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3962400" y="5757446"/>
            <a:ext cx="33214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P</a:t>
            </a:r>
            <a:endParaRPr lang="en-US" sz="1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2286001" y="1673423"/>
            <a:ext cx="304799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P</a:t>
            </a:r>
            <a:endParaRPr lang="en-US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3200401" y="1673423"/>
            <a:ext cx="304799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hlinkClick r:id="rId2" action="ppaction://hlinksldjump" tooltip="Dec 4th, 2012 @ NIU"/>
              </a:rPr>
              <a:t>P</a:t>
            </a:r>
            <a:endParaRPr lang="en-US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pic>
        <p:nvPicPr>
          <p:cNvPr id="76" name="Picture 84" descr="C:\Documents and Settings\a1691665\Local Settings\Temporary Internet Files\Content.IE5\RGOJ6A6H\MC900353254[1].wmf">
            <a:hlinkClick r:id="rId2" action="ppaction://hlinksldjump" tooltip="Conference: SAA - Attendee: Lynne &amp; Meg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3733800"/>
            <a:ext cx="152400" cy="211218"/>
          </a:xfrm>
          <a:prstGeom prst="rect">
            <a:avLst/>
          </a:prstGeom>
          <a:noFill/>
        </p:spPr>
      </p:pic>
      <p:pic>
        <p:nvPicPr>
          <p:cNvPr id="77" name="Picture 84" descr="C:\Documents and Settings\a1691665\Local Settings\Temporary Internet Files\Content.IE5\RGOJ6A6H\MC900353254[1].wmf">
            <a:hlinkClick r:id="rId2" action="ppaction://hlinksldjump" tooltip="Conference: JCDL - Attendee: ?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3733800"/>
            <a:ext cx="152400" cy="211218"/>
          </a:xfrm>
          <a:prstGeom prst="rect">
            <a:avLst/>
          </a:prstGeom>
          <a:noFill/>
        </p:spPr>
      </p:pic>
      <p:pic>
        <p:nvPicPr>
          <p:cNvPr id="78" name="Picture 84" descr="C:\Documents and Settings\a1691665\Local Settings\Temporary Internet Files\Content.IE5\RGOJ6A6H\MC900353254[1].wmf">
            <a:hlinkClick r:id="rId2" action="ppaction://hlinksldjump" tooltip="Conference: LOC DP - Attendee: ?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3446382"/>
            <a:ext cx="152400" cy="211218"/>
          </a:xfrm>
          <a:prstGeom prst="rect">
            <a:avLst/>
          </a:prstGeom>
          <a:noFill/>
        </p:spPr>
      </p:pic>
      <p:pic>
        <p:nvPicPr>
          <p:cNvPr id="79" name="Picture 84" descr="C:\Documents and Settings\a1691665\Local Settings\Temporary Internet Files\Content.IE5\RGOJ6A6H\MC900353254[1].wmf">
            <a:hlinkClick r:id="rId2" action="ppaction://hlinksldjump" tooltip="Conference: CARLI - Attendee: ?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3733800"/>
            <a:ext cx="152400" cy="211218"/>
          </a:xfrm>
          <a:prstGeom prst="rect">
            <a:avLst/>
          </a:prstGeom>
          <a:noFill/>
        </p:spPr>
      </p:pic>
      <p:pic>
        <p:nvPicPr>
          <p:cNvPr id="80" name="Picture 84" descr="C:\Documents and Settings\a1691665\Local Settings\Temporary Internet Files\Content.IE5\RGOJ6A6H\MC900353254[1].wmf">
            <a:hlinkClick r:id="rId2" action="ppaction://hlinksldjump" tooltip="Conference: MAC - Attendee: Jeff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6200" y="3733800"/>
            <a:ext cx="152400" cy="211218"/>
          </a:xfrm>
          <a:prstGeom prst="rect">
            <a:avLst/>
          </a:prstGeom>
          <a:noFill/>
        </p:spPr>
      </p:pic>
      <p:pic>
        <p:nvPicPr>
          <p:cNvPr id="81" name="Picture 84" descr="C:\Documents and Settings\a1691665\Local Settings\Temporary Internet Files\Content.IE5\RGOJ6A6H\MC900353254[1].wmf">
            <a:hlinkClick r:id="rId2" action="ppaction://hlinksldjump" tooltip="Conference: ALA - Attendee: ?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3446382"/>
            <a:ext cx="152400" cy="211218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meline for multi-tiered twelve-month project">
  <a:themeElements>
    <a:clrScheme name="">
      <a:dk1>
        <a:srgbClr val="000000"/>
      </a:dk1>
      <a:lt1>
        <a:srgbClr val="008080"/>
      </a:lt1>
      <a:dk2>
        <a:srgbClr val="008080"/>
      </a:dk2>
      <a:lt2>
        <a:srgbClr val="004040"/>
      </a:lt2>
      <a:accent1>
        <a:srgbClr val="FFFFFF"/>
      </a:accent1>
      <a:accent2>
        <a:srgbClr val="FCFEB9"/>
      </a:accent2>
      <a:accent3>
        <a:srgbClr val="AAC0C0"/>
      </a:accent3>
      <a:accent4>
        <a:srgbClr val="000000"/>
      </a:accent4>
      <a:accent5>
        <a:srgbClr val="FFFFFF"/>
      </a:accent5>
      <a:accent6>
        <a:srgbClr val="E4E6A7"/>
      </a:accent6>
      <a:hlink>
        <a:srgbClr val="00B7A5"/>
      </a:hlink>
      <a:folHlink>
        <a:srgbClr val="618FFD"/>
      </a:folHlink>
    </a:clrScheme>
    <a:fontScheme name="Office Theme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Timeline for multi-tiered twelve-month project</Template>
  <TotalTime>280</TotalTime>
  <Words>64</Words>
  <Application>Microsoft Office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Timeline for multi-tiered twelve-month project</vt:lpstr>
      <vt:lpstr>Digital POWRR Project Timeline DRAFT – December 2012 </vt:lpstr>
    </vt:vector>
  </TitlesOfParts>
  <Manager/>
  <Company>Northern Illinois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POWRR Year 1 June 2012 – May 2013</dc:title>
  <dc:subject/>
  <dc:creator>Founder's Memorial Library</dc:creator>
  <cp:keywords/>
  <dc:description/>
  <cp:lastModifiedBy>Founder's Memorial Library</cp:lastModifiedBy>
  <cp:revision>30</cp:revision>
  <dcterms:created xsi:type="dcterms:W3CDTF">2012-08-17T16:49:44Z</dcterms:created>
  <dcterms:modified xsi:type="dcterms:W3CDTF">2012-12-10T16:41:17Z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TC010427341033</vt:lpwstr>
  </property>
</Properties>
</file>