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4"/>
  </p:sldMasterIdLst>
  <p:notesMasterIdLst>
    <p:notesMasterId r:id="rId21"/>
  </p:notesMasterIdLst>
  <p:handoutMasterIdLst>
    <p:handoutMasterId r:id="rId22"/>
  </p:handoutMasterIdLst>
  <p:sldIdLst>
    <p:sldId id="526" r:id="rId5"/>
    <p:sldId id="600" r:id="rId6"/>
    <p:sldId id="601" r:id="rId7"/>
    <p:sldId id="637" r:id="rId8"/>
    <p:sldId id="619" r:id="rId9"/>
    <p:sldId id="620" r:id="rId10"/>
    <p:sldId id="638" r:id="rId11"/>
    <p:sldId id="639" r:id="rId12"/>
    <p:sldId id="621" r:id="rId13"/>
    <p:sldId id="640" r:id="rId14"/>
    <p:sldId id="641" r:id="rId15"/>
    <p:sldId id="622" r:id="rId16"/>
    <p:sldId id="624" r:id="rId17"/>
    <p:sldId id="625" r:id="rId18"/>
    <p:sldId id="626" r:id="rId19"/>
    <p:sldId id="618" r:id="rId20"/>
  </p:sldIdLst>
  <p:sldSz cx="9144000" cy="5143500" type="screen16x9"/>
  <p:notesSz cx="6950075"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76FF"/>
    <a:srgbClr val="5D84FF"/>
    <a:srgbClr val="3366FF"/>
    <a:srgbClr val="6699FF"/>
    <a:srgbClr val="0066FF"/>
    <a:srgbClr val="3399FF"/>
    <a:srgbClr val="0A74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38" autoAdjust="0"/>
  </p:normalViewPr>
  <p:slideViewPr>
    <p:cSldViewPr snapToGrid="0">
      <p:cViewPr>
        <p:scale>
          <a:sx n="90" d="100"/>
          <a:sy n="90" d="100"/>
        </p:scale>
        <p:origin x="90"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35C9C3EA-1CED-4A9F-80E1-3AE7CF1D1D06}" type="datetimeFigureOut">
              <a:rPr lang="en-US" smtClean="0"/>
              <a:pPr/>
              <a:t>11/16/2017</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D9A1839-73EB-4B7E-A4E3-086551F2F571}" type="slidenum">
              <a:rPr lang="en-US" smtClean="0"/>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95008" y="4387136"/>
            <a:ext cx="5560059" cy="4156234"/>
          </a:xfrm>
          <a:prstGeom prst="rect">
            <a:avLst/>
          </a:prstGeom>
        </p:spPr>
        <p:txBody>
          <a:bodyPr lIns="92476" tIns="92476" rIns="92476" bIns="92476"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US" dirty="0"/>
              <a:t>Curriculum created by Stacey Erdman</a:t>
            </a:r>
            <a:endParaRPr dirty="0"/>
          </a:p>
        </p:txBody>
      </p:sp>
    </p:spTree>
    <p:extLst>
      <p:ext uri="{BB962C8B-B14F-4D97-AF65-F5344CB8AC3E}">
        <p14:creationId xmlns:p14="http://schemas.microsoft.com/office/powerpoint/2010/main" val="508443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What are some of the reasons someone may elect to use Webrecorder as a web archiving solution?</a:t>
            </a:r>
          </a:p>
          <a:p>
            <a:pPr marL="457200" lvl="0" indent="-298450" rtl="0">
              <a:spcBef>
                <a:spcPts val="0"/>
              </a:spcBef>
            </a:pPr>
            <a:r>
              <a:rPr lang="en" dirty="0"/>
              <a:t>Webrecorder is great for an org that needs to capture some web content, but not a ton of it. </a:t>
            </a:r>
          </a:p>
          <a:p>
            <a:pPr marL="457200" lvl="0" indent="-298450" rtl="0">
              <a:spcBef>
                <a:spcPts val="0"/>
              </a:spcBef>
            </a:pPr>
            <a:r>
              <a:rPr lang="en" dirty="0"/>
              <a:t>Good to use when you have things to capture on a manageable schedule, or one-offs that are discrete and small.</a:t>
            </a:r>
          </a:p>
          <a:p>
            <a:pPr marL="457200" lvl="0" indent="-298450" rtl="0">
              <a:spcBef>
                <a:spcPts val="0"/>
              </a:spcBef>
            </a:pPr>
            <a:r>
              <a:rPr lang="en" dirty="0"/>
              <a:t>Webrecorder is great for archiving social media feeds! (this is an area currently lacking w/a lot of web archiving tools, so a definitely benefit)</a:t>
            </a:r>
          </a:p>
          <a:p>
            <a:pPr marL="457200" lvl="0" indent="-298450" rtl="0">
              <a:spcBef>
                <a:spcPts val="0"/>
              </a:spcBef>
            </a:pPr>
            <a:r>
              <a:rPr lang="en" dirty="0"/>
              <a:t>If you lack sysadmin skills, this is a good choice!</a:t>
            </a:r>
          </a:p>
          <a:p>
            <a:pPr marL="457200" lvl="0" indent="-298450" rtl="0">
              <a:spcBef>
                <a:spcPts val="0"/>
              </a:spcBef>
            </a:pPr>
            <a:r>
              <a:rPr lang="en" dirty="0"/>
              <a:t>If you have no budget, this is a good choice!</a:t>
            </a:r>
          </a:p>
          <a:p>
            <a:pPr marL="457200" lvl="0" indent="-298450">
              <a:spcBef>
                <a:spcPts val="0"/>
              </a:spcBef>
            </a:pPr>
            <a:r>
              <a:rPr lang="en" dirty="0"/>
              <a:t>If you like interoperability, this is a good choice!</a:t>
            </a:r>
          </a:p>
          <a:p>
            <a:pPr lvl="0">
              <a:spcBef>
                <a:spcPts val="0"/>
              </a:spcBef>
              <a:buNone/>
            </a:pPr>
            <a:endParaRPr lang="en-US" dirty="0"/>
          </a:p>
        </p:txBody>
      </p:sp>
    </p:spTree>
    <p:extLst>
      <p:ext uri="{BB962C8B-B14F-4D97-AF65-F5344CB8AC3E}">
        <p14:creationId xmlns:p14="http://schemas.microsoft.com/office/powerpoint/2010/main" val="3758103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(read the case study)</a:t>
            </a:r>
          </a:p>
          <a:p>
            <a:pPr lvl="0">
              <a:spcBef>
                <a:spcPts val="0"/>
              </a:spcBef>
              <a:buNone/>
            </a:pPr>
            <a:endParaRPr lang="en-US" dirty="0"/>
          </a:p>
        </p:txBody>
      </p:sp>
    </p:spTree>
    <p:extLst>
      <p:ext uri="{BB962C8B-B14F-4D97-AF65-F5344CB8AC3E}">
        <p14:creationId xmlns:p14="http://schemas.microsoft.com/office/powerpoint/2010/main" val="2741664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So, we have a list of a dozen URLs to work with for this exercise.</a:t>
            </a:r>
          </a:p>
          <a:p>
            <a:pPr lvl="0">
              <a:spcBef>
                <a:spcPts val="0"/>
              </a:spcBef>
              <a:buNone/>
            </a:pPr>
            <a:endParaRPr lang="en-US" dirty="0"/>
          </a:p>
        </p:txBody>
      </p:sp>
    </p:spTree>
    <p:extLst>
      <p:ext uri="{BB962C8B-B14F-4D97-AF65-F5344CB8AC3E}">
        <p14:creationId xmlns:p14="http://schemas.microsoft.com/office/powerpoint/2010/main" val="3487561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US" dirty="0"/>
              <a:t>Before we dive in and use the tool, it’s important to do a little scoping of the materials we intend to archive.</a:t>
            </a:r>
          </a:p>
          <a:p>
            <a:pPr lvl="0">
              <a:spcBef>
                <a:spcPts val="0"/>
              </a:spcBef>
              <a:buNone/>
            </a:pPr>
            <a:endParaRPr lang="en-US" dirty="0"/>
          </a:p>
          <a:p>
            <a:pPr lvl="0">
              <a:spcBef>
                <a:spcPts val="0"/>
              </a:spcBef>
              <a:buNone/>
            </a:pPr>
            <a:r>
              <a:rPr lang="en-US" dirty="0"/>
              <a:t>Some questions you will be asking yourself:</a:t>
            </a:r>
          </a:p>
          <a:p>
            <a:pPr lvl="0">
              <a:spcBef>
                <a:spcPts val="0"/>
              </a:spcBef>
              <a:buNone/>
            </a:pPr>
            <a:r>
              <a:rPr lang="en-US" dirty="0"/>
              <a:t>How much content is there? How long is it going to take us to archive it? How much space will it take up? Do we anticipate any problems with archiving this stuff? What content is embedded and how long will it take me to capture it?</a:t>
            </a:r>
          </a:p>
          <a:p>
            <a:pPr lvl="0">
              <a:spcBef>
                <a:spcPts val="0"/>
              </a:spcBef>
              <a:buNone/>
            </a:pPr>
            <a:endParaRPr lang="en-US" dirty="0"/>
          </a:p>
          <a:p>
            <a:pPr lvl="0">
              <a:spcBef>
                <a:spcPts val="0"/>
              </a:spcBef>
              <a:buNone/>
            </a:pPr>
            <a:r>
              <a:rPr lang="en-US" dirty="0"/>
              <a:t>We don’t have an automated web crawler to help us with scoping while using </a:t>
            </a:r>
            <a:r>
              <a:rPr lang="en-US" dirty="0" err="1"/>
              <a:t>Webrecorder</a:t>
            </a:r>
            <a:r>
              <a:rPr lang="en-US" dirty="0"/>
              <a:t>. But we CAN make a list of URLs and at least look at them to see what they look like before we start archiving them. </a:t>
            </a:r>
          </a:p>
          <a:p>
            <a:pPr lvl="0">
              <a:spcBef>
                <a:spcPts val="0"/>
              </a:spcBef>
              <a:buNone/>
            </a:pPr>
            <a:endParaRPr lang="en-US" dirty="0"/>
          </a:p>
          <a:p>
            <a:pPr lvl="0">
              <a:spcBef>
                <a:spcPts val="0"/>
              </a:spcBef>
              <a:buNone/>
            </a:pPr>
            <a:r>
              <a:rPr lang="en-US" dirty="0" err="1"/>
              <a:t>LEt’s</a:t>
            </a:r>
            <a:r>
              <a:rPr lang="en-US" dirty="0"/>
              <a:t> take a minute and look at our seed URLs and let’s talk about what we’re seeing as a group.</a:t>
            </a:r>
          </a:p>
          <a:p>
            <a:pPr lvl="0">
              <a:spcBef>
                <a:spcPts val="0"/>
              </a:spcBef>
              <a:buNone/>
            </a:pPr>
            <a:endParaRPr lang="en-US" dirty="0"/>
          </a:p>
          <a:p>
            <a:pPr lvl="0">
              <a:spcBef>
                <a:spcPts val="0"/>
              </a:spcBef>
              <a:buNone/>
            </a:pPr>
            <a:r>
              <a:rPr lang="en-US" dirty="0"/>
              <a:t>(Basically we want them to notice that some sites have embedded video and audio. We won’t have time for them to record all the content here in the module, but they can start playing them, and at least capture snippets…)</a:t>
            </a:r>
          </a:p>
          <a:p>
            <a:pPr lvl="0">
              <a:spcBef>
                <a:spcPts val="0"/>
              </a:spcBef>
              <a:buNone/>
            </a:pPr>
            <a:endParaRPr lang="en-US" dirty="0"/>
          </a:p>
        </p:txBody>
      </p:sp>
    </p:spTree>
    <p:extLst>
      <p:ext uri="{BB962C8B-B14F-4D97-AF65-F5344CB8AC3E}">
        <p14:creationId xmlns:p14="http://schemas.microsoft.com/office/powerpoint/2010/main" val="3892596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US" dirty="0"/>
              <a:t>OK, let’s get started with using </a:t>
            </a:r>
            <a:r>
              <a:rPr lang="en-US" dirty="0" err="1"/>
              <a:t>Webrecorder</a:t>
            </a:r>
            <a:r>
              <a:rPr lang="en-US" dirty="0"/>
              <a:t>!</a:t>
            </a:r>
          </a:p>
          <a:p>
            <a:pPr lvl="0">
              <a:spcBef>
                <a:spcPts val="0"/>
              </a:spcBef>
              <a:buNone/>
            </a:pPr>
            <a:endParaRPr lang="en-US" dirty="0"/>
          </a:p>
          <a:p>
            <a:pPr lvl="0">
              <a:spcBef>
                <a:spcPts val="0"/>
              </a:spcBef>
              <a:buNone/>
            </a:pPr>
            <a:r>
              <a:rPr lang="en-US" dirty="0"/>
              <a:t>Fire up either Chrome or Firefox web browser and go to webrecorder.io.</a:t>
            </a:r>
          </a:p>
          <a:p>
            <a:pPr lvl="0">
              <a:spcBef>
                <a:spcPts val="0"/>
              </a:spcBef>
              <a:buNone/>
            </a:pPr>
            <a:r>
              <a:rPr lang="en-US" dirty="0"/>
              <a:t>(walk through the directions - you can also ask them to get out their walk-through guide to Web Recorder which will have screenshots on it….if you would prefer to bring that up here rather than the slide, feel free!)</a:t>
            </a:r>
          </a:p>
          <a:p>
            <a:pPr lvl="0">
              <a:spcBef>
                <a:spcPts val="0"/>
              </a:spcBef>
              <a:buNone/>
            </a:pPr>
            <a:endParaRPr lang="en-US" dirty="0"/>
          </a:p>
        </p:txBody>
      </p:sp>
    </p:spTree>
    <p:extLst>
      <p:ext uri="{BB962C8B-B14F-4D97-AF65-F5344CB8AC3E}">
        <p14:creationId xmlns:p14="http://schemas.microsoft.com/office/powerpoint/2010/main" val="99500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(can use this or refer to walk-through handout)</a:t>
            </a:r>
          </a:p>
          <a:p>
            <a:pPr lvl="0">
              <a:spcBef>
                <a:spcPts val="0"/>
              </a:spcBef>
              <a:buNone/>
            </a:pPr>
            <a:endParaRPr lang="en-US" dirty="0"/>
          </a:p>
        </p:txBody>
      </p:sp>
    </p:spTree>
    <p:extLst>
      <p:ext uri="{BB962C8B-B14F-4D97-AF65-F5344CB8AC3E}">
        <p14:creationId xmlns:p14="http://schemas.microsoft.com/office/powerpoint/2010/main" val="495359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US" dirty="0"/>
              <a:t>Curriculum created by </a:t>
            </a:r>
            <a:r>
              <a:rPr lang="en-US"/>
              <a:t>Stacey Erdman and </a:t>
            </a:r>
            <a:r>
              <a:rPr lang="en-US" dirty="0"/>
              <a:t>is on</a:t>
            </a:r>
            <a:r>
              <a:rPr lang="en-US" baseline="0" dirty="0"/>
              <a:t> your flash drives and the POWRR website</a:t>
            </a:r>
            <a:endParaRPr dirty="0"/>
          </a:p>
        </p:txBody>
      </p:sp>
    </p:spTree>
    <p:extLst>
      <p:ext uri="{BB962C8B-B14F-4D97-AF65-F5344CB8AC3E}">
        <p14:creationId xmlns:p14="http://schemas.microsoft.com/office/powerpoint/2010/main" val="389350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Welcome to the Digital POWRR Web Archiving module!</a:t>
            </a:r>
          </a:p>
          <a:p>
            <a:pPr lvl="0">
              <a:spcBef>
                <a:spcPts val="0"/>
              </a:spcBef>
              <a:buNone/>
            </a:pPr>
            <a:r>
              <a:rPr lang="en" dirty="0"/>
              <a:t>So, what we are hoping you will take away from attending this module include the following things…</a:t>
            </a:r>
          </a:p>
          <a:p>
            <a:pPr marL="457200" lvl="0" indent="-298450" rtl="0">
              <a:spcBef>
                <a:spcPts val="0"/>
              </a:spcBef>
            </a:pPr>
            <a:r>
              <a:rPr lang="en" dirty="0"/>
              <a:t>We want you to gain some familiarity with what exactly web archiving is - including some history, why it’s done, and how web archives are utilized.</a:t>
            </a:r>
          </a:p>
          <a:p>
            <a:pPr marL="457200" lvl="0" indent="-298450" rtl="0">
              <a:spcBef>
                <a:spcPts val="0"/>
              </a:spcBef>
            </a:pPr>
            <a:r>
              <a:rPr lang="en" dirty="0"/>
              <a:t>We want you to start to become familiar with common terminology - things like crawling, seeds, WARCs, etc.</a:t>
            </a:r>
          </a:p>
          <a:p>
            <a:pPr marL="457200" lvl="0" indent="-298450" rtl="0">
              <a:spcBef>
                <a:spcPts val="0"/>
              </a:spcBef>
            </a:pPr>
            <a:r>
              <a:rPr lang="en" dirty="0"/>
              <a:t>We want to help you learn about the various tools/services that are available to perform this work</a:t>
            </a:r>
          </a:p>
          <a:p>
            <a:pPr marL="457200" lvl="0" indent="-298450">
              <a:spcBef>
                <a:spcPts val="0"/>
              </a:spcBef>
            </a:pPr>
            <a:r>
              <a:rPr lang="en" dirty="0"/>
              <a:t>And finally, we’ll be doing a hands-on activity where you will use the software Webrecorder to capture a variety of websites.</a:t>
            </a:r>
          </a:p>
          <a:p>
            <a:endParaRPr dirty="0"/>
          </a:p>
        </p:txBody>
      </p:sp>
    </p:spTree>
    <p:extLst>
      <p:ext uri="{BB962C8B-B14F-4D97-AF65-F5344CB8AC3E}">
        <p14:creationId xmlns:p14="http://schemas.microsoft.com/office/powerpoint/2010/main" val="172063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So what exactly does the term “web archiving” mean?</a:t>
            </a:r>
          </a:p>
          <a:p>
            <a:pPr marL="457200" lvl="0" indent="-298450" rtl="0">
              <a:spcBef>
                <a:spcPts val="0"/>
              </a:spcBef>
            </a:pPr>
            <a:r>
              <a:rPr lang="en" dirty="0"/>
              <a:t>At it’s most simple, it just refers to process of collecting portions of the web to ensure information there is preserved in an archive for future researchers to use. </a:t>
            </a:r>
          </a:p>
          <a:p>
            <a:pPr marL="457200" lvl="0" indent="-298450" rtl="0">
              <a:spcBef>
                <a:spcPts val="0"/>
              </a:spcBef>
            </a:pPr>
            <a:r>
              <a:rPr lang="en" dirty="0"/>
              <a:t>Most folks typically credit Brewster Kahle and the Internet Archive with kicking off large scale scale web archiving in 1996, but other early efforts included things like the Open Directory Project, and even things like the Yahoo! Directory contributed towards the early</a:t>
            </a:r>
            <a:r>
              <a:rPr lang="en" sz="1100" dirty="0">
                <a:solidFill>
                  <a:srgbClr val="222222"/>
                </a:solidFill>
              </a:rPr>
              <a:t> large-scale collecting, hand-sorting, and display of websites. (This could be considered an original form of website analysis - in an age before algorithmic search engines. )</a:t>
            </a:r>
          </a:p>
          <a:p>
            <a:pPr marL="457200" lvl="0" indent="-295275" rtl="0">
              <a:spcBef>
                <a:spcPts val="0"/>
              </a:spcBef>
              <a:buClr>
                <a:srgbClr val="222222"/>
              </a:buClr>
              <a:buSzPct val="95454"/>
            </a:pPr>
            <a:r>
              <a:rPr lang="en" sz="1100" dirty="0">
                <a:solidFill>
                  <a:srgbClr val="222222"/>
                </a:solidFill>
              </a:rPr>
              <a:t>Most web archiving is done by web crawlers - aka web spider, is a bot that browses the web in a systematic manner. Search engines use crawlers to do indexing of pages, and they are also used to do web scraping. Web archiving crawlers harvest websites remotely. </a:t>
            </a:r>
          </a:p>
          <a:p>
            <a:pPr marL="457200" lvl="0" indent="-295275" rtl="0">
              <a:spcBef>
                <a:spcPts val="0"/>
              </a:spcBef>
              <a:buClr>
                <a:srgbClr val="222222"/>
              </a:buClr>
              <a:buSzPct val="95454"/>
            </a:pPr>
            <a:r>
              <a:rPr lang="en" sz="1100" dirty="0">
                <a:solidFill>
                  <a:srgbClr val="222222"/>
                </a:solidFill>
              </a:rPr>
              <a:t>The Internet Archive’s Wayback Machine launched in 2001, and they were finally able to make web crawls publicly available. (Some of the content dating to 1996 had been gathered by Alexa, Kahle’s web analytics company)</a:t>
            </a:r>
          </a:p>
          <a:p>
            <a:pPr marL="457200" lvl="0" indent="-295275" rtl="0">
              <a:lnSpc>
                <a:spcPct val="115000"/>
              </a:lnSpc>
              <a:spcBef>
                <a:spcPts val="600"/>
              </a:spcBef>
              <a:spcAft>
                <a:spcPts val="600"/>
              </a:spcAft>
              <a:buClr>
                <a:srgbClr val="222222"/>
              </a:buClr>
              <a:buSzPct val="95454"/>
            </a:pPr>
            <a:r>
              <a:rPr lang="en" sz="1100" dirty="0">
                <a:solidFill>
                  <a:srgbClr val="222222"/>
                </a:solidFill>
              </a:rPr>
              <a:t>Web archivists generally archive various types of web content including HTML web pages, style sheets, JavaScript, images, and video. They also archive metadata about the collected resources such as access time/date and MIME type. This metadata is useful in establishing authenticity and provenance of the archived collection.</a:t>
            </a:r>
          </a:p>
          <a:p>
            <a:pPr marL="457200" lvl="0" indent="-295275" rtl="0">
              <a:lnSpc>
                <a:spcPct val="115000"/>
              </a:lnSpc>
              <a:spcBef>
                <a:spcPts val="0"/>
              </a:spcBef>
              <a:buClr>
                <a:srgbClr val="222222"/>
              </a:buClr>
              <a:buSzPct val="95454"/>
            </a:pPr>
            <a:r>
              <a:rPr lang="en" sz="1100" dirty="0">
                <a:solidFill>
                  <a:srgbClr val="222222"/>
                </a:solidFill>
              </a:rPr>
              <a:t>The WARC specifies a method for combining multiple digital resources into an aggregate archive file together with related information. The WARC format is a revision of the Internet Archive's ARC File Format that has traditionally been used to store "web crawls" as sequences of content blocks harvested from the World Wide Web. The WARC format generalizes the older format to better support the harvesting, access, and exchange needs of archiving organizations. Besides the primary content currently recorded, the revision accommodates related secondary content, such as assigned metadata, abbreviated duplicate detection events, and later-date transformations</a:t>
            </a:r>
          </a:p>
          <a:p>
            <a:pPr lvl="0">
              <a:spcBef>
                <a:spcPts val="0"/>
              </a:spcBef>
              <a:buNone/>
            </a:pPr>
            <a:endParaRPr dirty="0">
              <a:solidFill>
                <a:schemeClr val="tx1"/>
              </a:solidFill>
            </a:endParaRPr>
          </a:p>
        </p:txBody>
      </p:sp>
    </p:spTree>
    <p:extLst>
      <p:ext uri="{BB962C8B-B14F-4D97-AF65-F5344CB8AC3E}">
        <p14:creationId xmlns:p14="http://schemas.microsoft.com/office/powerpoint/2010/main" val="51363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457200" lvl="0" indent="-298450">
              <a:spcBef>
                <a:spcPts val="0"/>
              </a:spcBef>
            </a:pPr>
            <a:r>
              <a:rPr lang="en" dirty="0"/>
              <a:t>Just read through the list (don’t need to get into too much detail with these other than make them available.)</a:t>
            </a:r>
          </a:p>
          <a:p>
            <a:pPr marL="457200" lvl="0" indent="-298450">
              <a:spcBef>
                <a:spcPts val="0"/>
              </a:spcBef>
            </a:pPr>
            <a:r>
              <a:rPr lang="en" dirty="0"/>
              <a:t>Can note that Archive It is a paid subscription service (cost depends on amount of content you are archiving)</a:t>
            </a:r>
          </a:p>
          <a:p>
            <a:pPr marL="457200" lvl="0" indent="-298450" rtl="0">
              <a:spcBef>
                <a:spcPts val="0"/>
              </a:spcBef>
            </a:pPr>
            <a:r>
              <a:rPr lang="en" dirty="0"/>
              <a:t>Many of these tools require sysadmin skills, unfortunately….</a:t>
            </a:r>
          </a:p>
          <a:p>
            <a:pPr marL="457200" lvl="0" indent="-298450" rtl="0">
              <a:spcBef>
                <a:spcPts val="0"/>
              </a:spcBef>
            </a:pPr>
            <a:r>
              <a:rPr lang="en" dirty="0"/>
              <a:t>There is growing demand for desktop-ready applications that archivists can use (and also also audiences of people who require trustworthy web documentation - people like journalists!)</a:t>
            </a:r>
          </a:p>
          <a:p>
            <a:pPr marL="457200" lvl="0" indent="-298450">
              <a:spcBef>
                <a:spcPts val="0"/>
              </a:spcBef>
            </a:pPr>
            <a:r>
              <a:rPr lang="en" dirty="0"/>
              <a:t>If you’re interested in Twitter data keep an eye on Documenting the Now </a:t>
            </a:r>
            <a:endParaRPr lang="en-US" dirty="0"/>
          </a:p>
          <a:p>
            <a:pPr lvl="0">
              <a:spcBef>
                <a:spcPts val="0"/>
              </a:spcBef>
              <a:buNone/>
            </a:pPr>
            <a:endParaRPr lang="en-US" dirty="0"/>
          </a:p>
        </p:txBody>
      </p:sp>
    </p:spTree>
    <p:extLst>
      <p:ext uri="{BB962C8B-B14F-4D97-AF65-F5344CB8AC3E}">
        <p14:creationId xmlns:p14="http://schemas.microsoft.com/office/powerpoint/2010/main" val="284920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457200" lvl="0" indent="-298450" rtl="0">
              <a:spcBef>
                <a:spcPts val="0"/>
              </a:spcBef>
            </a:pPr>
            <a:r>
              <a:rPr lang="en" dirty="0"/>
              <a:t>It’s a bit difficult to compare web archiving tools and services because they often do different things.</a:t>
            </a:r>
          </a:p>
          <a:p>
            <a:pPr marL="457200" lvl="0" indent="-298450" rtl="0">
              <a:spcBef>
                <a:spcPts val="0"/>
              </a:spcBef>
            </a:pPr>
            <a:r>
              <a:rPr lang="en" dirty="0"/>
              <a:t>Some tools only do one things, but they do it well! But other tools will do multiple things. </a:t>
            </a:r>
          </a:p>
          <a:p>
            <a:pPr marL="457200" lvl="0" indent="-298450" rtl="0">
              <a:spcBef>
                <a:spcPts val="0"/>
              </a:spcBef>
            </a:pPr>
            <a:r>
              <a:rPr lang="en" dirty="0"/>
              <a:t>May be helpful to think of the International Internet Preservation Consortium’s tool categories when considering your needs.</a:t>
            </a:r>
          </a:p>
          <a:p>
            <a:pPr marL="457200" lvl="0" indent="-298450">
              <a:spcBef>
                <a:spcPts val="0"/>
              </a:spcBef>
            </a:pPr>
            <a:r>
              <a:rPr lang="en" dirty="0"/>
              <a:t>Important to note that most places who do web archiving at any type of scale just buy a subscription to Archive It - some build their own service, but you must have lots of tech support. </a:t>
            </a:r>
          </a:p>
          <a:p>
            <a:pPr lvl="0">
              <a:spcBef>
                <a:spcPts val="0"/>
              </a:spcBef>
              <a:buNone/>
            </a:pPr>
            <a:endParaRPr lang="en-US" dirty="0"/>
          </a:p>
        </p:txBody>
      </p:sp>
    </p:spTree>
    <p:extLst>
      <p:ext uri="{BB962C8B-B14F-4D97-AF65-F5344CB8AC3E}">
        <p14:creationId xmlns:p14="http://schemas.microsoft.com/office/powerpoint/2010/main" val="3333309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457200" lvl="0" indent="-298450" rtl="0">
              <a:spcBef>
                <a:spcPts val="0"/>
              </a:spcBef>
            </a:pPr>
            <a:r>
              <a:rPr lang="en" dirty="0"/>
              <a:t>But, what if you don’t have the money to throw at Archive It, but still want to save some web content? What would a “good enough” approach look like?</a:t>
            </a:r>
          </a:p>
          <a:p>
            <a:pPr marL="457200" lvl="0" indent="-298450" rtl="0">
              <a:spcBef>
                <a:spcPts val="0"/>
              </a:spcBef>
            </a:pPr>
            <a:r>
              <a:rPr lang="en" dirty="0"/>
              <a:t>Before getting starting with any tools or spending any money, it’s good to scope out the web content you are responsible for archiving.</a:t>
            </a:r>
          </a:p>
          <a:p>
            <a:pPr marL="457200" lvl="0" indent="-298450" rtl="0">
              <a:spcBef>
                <a:spcPts val="0"/>
              </a:spcBef>
            </a:pPr>
            <a:r>
              <a:rPr lang="en" dirty="0"/>
              <a:t>What level do you need to save web content? Are we talking massive enterprise level sites, or just a page here or there?</a:t>
            </a:r>
          </a:p>
          <a:p>
            <a:pPr marL="457200" lvl="0" indent="-298450" rtl="0">
              <a:spcBef>
                <a:spcPts val="0"/>
              </a:spcBef>
            </a:pPr>
            <a:r>
              <a:rPr lang="en" dirty="0"/>
              <a:t>Do you need faithful replication of all aspects of the site, or do you just need to scape pages for info or content?</a:t>
            </a:r>
          </a:p>
          <a:p>
            <a:pPr marL="457200" lvl="0" indent="-298450">
              <a:spcBef>
                <a:spcPts val="0"/>
              </a:spcBef>
            </a:pPr>
            <a:r>
              <a:rPr lang="en" dirty="0"/>
              <a:t>How often are you going to need to capture content from the same sources? Is this something you really need to automate, or can you handle it?</a:t>
            </a:r>
          </a:p>
          <a:p>
            <a:pPr lvl="0">
              <a:spcBef>
                <a:spcPts val="0"/>
              </a:spcBef>
              <a:buNone/>
            </a:pPr>
            <a:endParaRPr lang="en-US" dirty="0"/>
          </a:p>
        </p:txBody>
      </p:sp>
    </p:spTree>
    <p:extLst>
      <p:ext uri="{BB962C8B-B14F-4D97-AF65-F5344CB8AC3E}">
        <p14:creationId xmlns:p14="http://schemas.microsoft.com/office/powerpoint/2010/main" val="1582218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US" dirty="0"/>
              <a:t>If you only need to save a page here or there, you have some options.</a:t>
            </a:r>
          </a:p>
          <a:p>
            <a:pPr lvl="0">
              <a:spcBef>
                <a:spcPts val="0"/>
              </a:spcBef>
              <a:buNone/>
            </a:pPr>
            <a:endParaRPr lang="en-US" dirty="0"/>
          </a:p>
          <a:p>
            <a:pPr marL="457200" lvl="0" indent="-298450">
              <a:spcBef>
                <a:spcPts val="0"/>
              </a:spcBef>
            </a:pPr>
            <a:r>
              <a:rPr lang="en-US" dirty="0"/>
              <a:t>One is completely free and low barrier as they come!</a:t>
            </a:r>
          </a:p>
          <a:p>
            <a:pPr marL="457200" lvl="0" indent="-298450">
              <a:spcBef>
                <a:spcPts val="0"/>
              </a:spcBef>
            </a:pPr>
            <a:r>
              <a:rPr lang="en-US" dirty="0"/>
              <a:t>The </a:t>
            </a:r>
            <a:r>
              <a:rPr lang="en-US" dirty="0" err="1"/>
              <a:t>Wayback</a:t>
            </a:r>
            <a:r>
              <a:rPr lang="en-US" dirty="0"/>
              <a:t> Machine has a “Save Page Now” feature. There is also a Chrome extension for this available.</a:t>
            </a:r>
          </a:p>
          <a:p>
            <a:pPr marL="457200" lvl="0" indent="-298450" rtl="0">
              <a:spcBef>
                <a:spcPts val="0"/>
              </a:spcBef>
            </a:pPr>
            <a:r>
              <a:rPr lang="en-US" dirty="0"/>
              <a:t>You can go feed it any URL and they will archive it on the spot.</a:t>
            </a:r>
          </a:p>
          <a:p>
            <a:pPr marL="457200" lvl="0" indent="-298450" rtl="0">
              <a:spcBef>
                <a:spcPts val="0"/>
              </a:spcBef>
            </a:pPr>
            <a:r>
              <a:rPr lang="en-US" dirty="0"/>
              <a:t>This is used by a lot of people when they need trustworthy citations for books/articles - will generate a link for you to use for whatever your purpose. You could save these links in your local catalog/finding aids, etc.</a:t>
            </a:r>
          </a:p>
          <a:p>
            <a:pPr marL="457200" lvl="0" indent="-298450" rtl="0">
              <a:spcBef>
                <a:spcPts val="0"/>
              </a:spcBef>
            </a:pPr>
            <a:r>
              <a:rPr lang="en-US" dirty="0"/>
              <a:t>If you need a local copy of the page, archive.is will allow you to download a copy.</a:t>
            </a:r>
          </a:p>
          <a:p>
            <a:pPr marL="457200" lvl="0" indent="-298450">
              <a:spcBef>
                <a:spcPts val="0"/>
              </a:spcBef>
            </a:pPr>
            <a:r>
              <a:rPr lang="en-US" dirty="0"/>
              <a:t>But this is not a tenable solution for anything large-scale obviously.</a:t>
            </a:r>
          </a:p>
          <a:p>
            <a:pPr lvl="0">
              <a:spcBef>
                <a:spcPts val="0"/>
              </a:spcBef>
              <a:buNone/>
            </a:pPr>
            <a:endParaRPr lang="en-US" dirty="0"/>
          </a:p>
        </p:txBody>
      </p:sp>
    </p:spTree>
    <p:extLst>
      <p:ext uri="{BB962C8B-B14F-4D97-AF65-F5344CB8AC3E}">
        <p14:creationId xmlns:p14="http://schemas.microsoft.com/office/powerpoint/2010/main" val="1128456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Some other options you could consider depending on the scope of your work….all with benefits and drawbacks:</a:t>
            </a:r>
          </a:p>
          <a:p>
            <a:pPr marL="457200" lvl="0" indent="-298450" rtl="0">
              <a:spcBef>
                <a:spcPts val="0"/>
              </a:spcBef>
            </a:pPr>
            <a:r>
              <a:rPr lang="en" dirty="0"/>
              <a:t>You can just save the page directly as a HTML or PDF, locally. </a:t>
            </a:r>
          </a:p>
          <a:p>
            <a:pPr marL="457200" lvl="0" indent="-298450" rtl="0">
              <a:spcBef>
                <a:spcPts val="0"/>
              </a:spcBef>
            </a:pPr>
            <a:r>
              <a:rPr lang="en" dirty="0"/>
              <a:t>This could result in crappy formatting issues, problems with organization, etc.</a:t>
            </a:r>
          </a:p>
          <a:p>
            <a:pPr marL="457200" lvl="0" indent="-298450" rtl="0">
              <a:spcBef>
                <a:spcPts val="0"/>
              </a:spcBef>
            </a:pPr>
            <a:r>
              <a:rPr lang="en" dirty="0"/>
              <a:t>You can use apps like Sitesucker to save entire websites, replicating structure. But having to maintain tons of HTML websites can be quite cumbersome. </a:t>
            </a:r>
          </a:p>
          <a:p>
            <a:pPr marL="457200" lvl="0" indent="-298450">
              <a:spcBef>
                <a:spcPts val="0"/>
              </a:spcBef>
            </a:pPr>
            <a:r>
              <a:rPr lang="en" dirty="0"/>
              <a:t>You could also print out webpages, if you REALLY need to (but not recommended, of course!)</a:t>
            </a:r>
          </a:p>
          <a:p>
            <a:pPr lvl="0">
              <a:spcBef>
                <a:spcPts val="0"/>
              </a:spcBef>
              <a:buNone/>
            </a:pPr>
            <a:endParaRPr lang="en-US" dirty="0"/>
          </a:p>
        </p:txBody>
      </p:sp>
    </p:spTree>
    <p:extLst>
      <p:ext uri="{BB962C8B-B14F-4D97-AF65-F5344CB8AC3E}">
        <p14:creationId xmlns:p14="http://schemas.microsoft.com/office/powerpoint/2010/main" val="349530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r>
              <a:rPr lang="en" dirty="0"/>
              <a:t>Well, what about something in the middle of a big fancy web archiving service, and a hacky DIY approach?</a:t>
            </a:r>
          </a:p>
          <a:p>
            <a:pPr marL="457200" lvl="0" indent="-298450" rtl="0">
              <a:spcBef>
                <a:spcPts val="0"/>
              </a:spcBef>
            </a:pPr>
            <a:r>
              <a:rPr lang="en" dirty="0"/>
              <a:t>One possible solution you could consider is Webrecorder…., a recently new tool developed by Rhizome.</a:t>
            </a:r>
          </a:p>
          <a:p>
            <a:pPr marL="457200" lvl="0" indent="-298450" rtl="0">
              <a:spcBef>
                <a:spcPts val="0"/>
              </a:spcBef>
            </a:pPr>
            <a:r>
              <a:rPr lang="en" dirty="0"/>
              <a:t>Free and easy to use! I promise.</a:t>
            </a:r>
          </a:p>
          <a:p>
            <a:pPr marL="457200" lvl="0" indent="-298450" rtl="0">
              <a:spcBef>
                <a:spcPts val="0"/>
              </a:spcBef>
            </a:pPr>
            <a:r>
              <a:rPr lang="en" dirty="0"/>
              <a:t>Rather than relying on crawling technologies, it makes a live recording of the website as you navigate it. This means better capture of dynamic elements.</a:t>
            </a:r>
          </a:p>
          <a:p>
            <a:pPr marL="457200" lvl="0" indent="-298450" rtl="0">
              <a:spcBef>
                <a:spcPts val="0"/>
              </a:spcBef>
            </a:pPr>
            <a:r>
              <a:rPr lang="en" dirty="0"/>
              <a:t>However, this adds a time consuming piece….all media you want it to capture needs to be played in order for it to record. (video/audio, etc)</a:t>
            </a:r>
          </a:p>
          <a:p>
            <a:pPr marL="457200" lvl="0" indent="-298450" rtl="0">
              <a:spcBef>
                <a:spcPts val="0"/>
              </a:spcBef>
            </a:pPr>
            <a:r>
              <a:rPr lang="en" dirty="0"/>
              <a:t>The Webrecorder website will host up to 5 gbs of your WARCs for free if you create an account. Or, you can just download your WARCs locally.</a:t>
            </a:r>
          </a:p>
          <a:p>
            <a:pPr lvl="0">
              <a:spcBef>
                <a:spcPts val="0"/>
              </a:spcBef>
              <a:buNone/>
            </a:pPr>
            <a:endParaRPr lang="en-US" dirty="0"/>
          </a:p>
        </p:txBody>
      </p:sp>
    </p:spTree>
    <p:extLst>
      <p:ext uri="{BB962C8B-B14F-4D97-AF65-F5344CB8AC3E}">
        <p14:creationId xmlns:p14="http://schemas.microsoft.com/office/powerpoint/2010/main" val="207121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4"/>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4"/>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10"/>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powrr.ni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dc.shambhala.org/2014/11/30/radical-compassion-report-naropas-40th-anniversary/" TargetMode="External"/><Relationship Id="rId13" Type="http://schemas.openxmlformats.org/officeDocument/2006/relationships/hyperlink" Target="https://twitter.com/search?q=naropa%2040th%20anniversary&amp;src=typd" TargetMode="External"/><Relationship Id="rId3" Type="http://schemas.openxmlformats.org/officeDocument/2006/relationships/hyperlink" Target="http://www.naropa.edu/about-naropa/events/40.php" TargetMode="External"/><Relationship Id="rId7" Type="http://schemas.openxmlformats.org/officeDocument/2006/relationships/hyperlink" Target="http://www.dailycamera.com/news/boulder/ci_26522937/boulders-naropa-celebrates-40-years-contemplative-education" TargetMode="External"/><Relationship Id="rId12" Type="http://schemas.openxmlformats.org/officeDocument/2006/relationships/hyperlink" Target="http://www.beatdom.com/naropa-turns-4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buddhistdoor.net/news/naropa-university-celebrates-40th-anniversary" TargetMode="External"/><Relationship Id="rId11" Type="http://schemas.openxmlformats.org/officeDocument/2006/relationships/hyperlink" Target="https://www.centerforthehumanities.org/programming/naropa-at-40" TargetMode="External"/><Relationship Id="rId5" Type="http://schemas.openxmlformats.org/officeDocument/2006/relationships/hyperlink" Target="https://www.facebook.com/NaropaUniversity/photos/a.126003793681.106597.54736648681/10152056106173682/?type=3&amp;hc_ref=PAGES_TIMELINE" TargetMode="External"/><Relationship Id="rId10" Type="http://schemas.openxmlformats.org/officeDocument/2006/relationships/hyperlink" Target="http://litseen.com/jack-kerouac-school-of-disembodied-poetics-40th-anniversary/" TargetMode="External"/><Relationship Id="rId4" Type="http://schemas.openxmlformats.org/officeDocument/2006/relationships/hyperlink" Target="http://www.naropa.edu/media/press-releases/press-2014/naropa-university-day.php" TargetMode="External"/><Relationship Id="rId9" Type="http://schemas.openxmlformats.org/officeDocument/2006/relationships/hyperlink" Target="https://www.poets.org/poetsorg/stanza/celebration-naropas-40th-anniversary" TargetMode="External"/><Relationship Id="rId14" Type="http://schemas.openxmlformats.org/officeDocument/2006/relationships/hyperlink" Target="https://www.facebook.com/NaropaUniversity/"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ebrecorder.io/"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digitalpowrr.niu.edu/"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rchive.org/web/"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pic>
        <p:nvPicPr>
          <p:cNvPr id="5" name="image00.jpg">
            <a:hlinkClick r:id="rId3"/>
          </p:cNvPr>
          <p:cNvPicPr/>
          <p:nvPr/>
        </p:nvPicPr>
        <p:blipFill>
          <a:blip r:embed="rId4" cstate="print"/>
          <a:srcRect/>
          <a:stretch>
            <a:fillRect/>
          </a:stretch>
        </p:blipFill>
        <p:spPr>
          <a:xfrm>
            <a:off x="1066800" y="420013"/>
            <a:ext cx="7010400" cy="1275869"/>
          </a:xfrm>
          <a:prstGeom prst="rect">
            <a:avLst/>
          </a:prstGeom>
          <a:ln/>
          <a:effectLst>
            <a:outerShdw blurRad="50800" dist="38100" dir="2700000" algn="tl" rotWithShape="0">
              <a:prstClr val="black">
                <a:alpha val="40000"/>
              </a:prstClr>
            </a:outerShdw>
          </a:effectLst>
        </p:spPr>
      </p:pic>
      <p:pic>
        <p:nvPicPr>
          <p:cNvPr id="7" name="Picture 6" descr="BMRC_ProfileLogo.jpg"/>
          <p:cNvPicPr>
            <a:picLocks noChangeAspect="1"/>
          </p:cNvPicPr>
          <p:nvPr/>
        </p:nvPicPr>
        <p:blipFill>
          <a:blip r:embed="rId5"/>
          <a:stretch>
            <a:fillRect/>
          </a:stretch>
        </p:blipFill>
        <p:spPr>
          <a:xfrm>
            <a:off x="5814027" y="3887980"/>
            <a:ext cx="2595902" cy="1179320"/>
          </a:xfrm>
          <a:prstGeom prst="rect">
            <a:avLst/>
          </a:prstGeom>
        </p:spPr>
      </p:pic>
      <p:sp>
        <p:nvSpPr>
          <p:cNvPr id="8" name="Shape 23"/>
          <p:cNvSpPr txBox="1">
            <a:spLocks/>
          </p:cNvSpPr>
          <p:nvPr/>
        </p:nvSpPr>
        <p:spPr>
          <a:xfrm>
            <a:off x="510529" y="3037532"/>
            <a:ext cx="7772400" cy="595168"/>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2400" dirty="0">
                <a:solidFill>
                  <a:schemeClr val="tx1"/>
                </a:solidFill>
                <a:latin typeface="Calibri"/>
              </a:rPr>
              <a:t>@</a:t>
            </a:r>
            <a:r>
              <a:rPr lang="en-US" sz="2400" dirty="0" err="1">
                <a:solidFill>
                  <a:schemeClr val="tx1"/>
                </a:solidFill>
                <a:latin typeface="Calibri"/>
              </a:rPr>
              <a:t>digitalPOWRR</a:t>
            </a:r>
            <a:endParaRPr lang="en" sz="2400" dirty="0">
              <a:solidFill>
                <a:schemeClr val="tx1"/>
              </a:solidFill>
              <a:latin typeface="Calibri"/>
            </a:endParaRPr>
          </a:p>
        </p:txBody>
      </p:sp>
      <p:sp>
        <p:nvSpPr>
          <p:cNvPr id="9" name="Shape 23"/>
          <p:cNvSpPr txBox="1">
            <a:spLocks/>
          </p:cNvSpPr>
          <p:nvPr/>
        </p:nvSpPr>
        <p:spPr>
          <a:xfrm>
            <a:off x="133684" y="3540313"/>
            <a:ext cx="5771805" cy="1159856"/>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2000" dirty="0">
                <a:solidFill>
                  <a:schemeClr val="tx1"/>
                </a:solidFill>
                <a:latin typeface="Calibri"/>
              </a:rPr>
              <a:t>This POWRR Institute is generously funded by the</a:t>
            </a:r>
          </a:p>
        </p:txBody>
      </p:sp>
      <p:sp>
        <p:nvSpPr>
          <p:cNvPr id="10" name="Shape 23">
            <a:extLst>
              <a:ext uri="{FF2B5EF4-FFF2-40B4-BE49-F238E27FC236}">
                <a16:creationId xmlns:a16="http://schemas.microsoft.com/office/drawing/2014/main" id="{9C7D56FD-2263-4805-81A8-32413913F70C}"/>
              </a:ext>
            </a:extLst>
          </p:cNvPr>
          <p:cNvSpPr txBox="1">
            <a:spLocks/>
          </p:cNvSpPr>
          <p:nvPr/>
        </p:nvSpPr>
        <p:spPr>
          <a:xfrm>
            <a:off x="362642" y="1821589"/>
            <a:ext cx="8095558"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4000" dirty="0">
                <a:solidFill>
                  <a:srgbClr val="C00000"/>
                </a:solidFill>
                <a:latin typeface="Calibri"/>
              </a:rPr>
              <a:t>Technology Module: </a:t>
            </a:r>
            <a:r>
              <a:rPr lang="en-US" sz="4000" dirty="0">
                <a:solidFill>
                  <a:srgbClr val="C00000"/>
                </a:solidFill>
                <a:latin typeface="Calibri"/>
              </a:rPr>
              <a:t>Web Archiving</a:t>
            </a:r>
            <a:endParaRPr lang="en" sz="4000" i="1" dirty="0">
              <a:solidFill>
                <a:srgbClr val="C00000"/>
              </a:solidFill>
              <a:latin typeface="Calibri"/>
            </a:endParaRPr>
          </a:p>
        </p:txBody>
      </p:sp>
    </p:spTree>
    <p:extLst>
      <p:ext uri="{BB962C8B-B14F-4D97-AF65-F5344CB8AC3E}">
        <p14:creationId xmlns:p14="http://schemas.microsoft.com/office/powerpoint/2010/main" val="1307964851"/>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3062" y="11163"/>
            <a:ext cx="9080611"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Why </a:t>
            </a:r>
            <a:r>
              <a:rPr lang="en-US" sz="3200" dirty="0" err="1">
                <a:solidFill>
                  <a:srgbClr val="C00000"/>
                </a:solidFill>
                <a:latin typeface="Calibri"/>
              </a:rPr>
              <a:t>Webrecorder</a:t>
            </a:r>
            <a:r>
              <a:rPr lang="en-US" sz="3200" dirty="0">
                <a:solidFill>
                  <a:srgbClr val="C00000"/>
                </a:solidFill>
                <a:latin typeface="Calibri"/>
              </a:rPr>
              <a:t>?</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27383" y="636593"/>
            <a:ext cx="8330818" cy="4524315"/>
          </a:xfrm>
          <a:prstGeom prst="rect">
            <a:avLst/>
          </a:prstGeom>
        </p:spPr>
        <p:txBody>
          <a:bodyPr wrap="square">
            <a:spAutoFit/>
          </a:bodyPr>
          <a:lstStyle/>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does not anticipate needing to archive a tremendous amount of web content at this time.</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feels comfortable enough creating web archives “on the fly” - when special events come, or on a manageable schedule (like, archiving major portions of their Uni website every semester.)</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anticipates needing to crawl social media sites.</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does not want to install anything that requires sysadmin knowledge.</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does not have a budget to pay for the Archive It service.</a:t>
            </a:r>
          </a:p>
          <a:p>
            <a:pPr marL="114300" lvl="0"/>
            <a:endParaRPr lang="en" sz="18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1800" dirty="0">
                <a:solidFill>
                  <a:schemeClr val="tx1"/>
                </a:solidFill>
                <a:latin typeface="Calibri" panose="020F0502020204030204" pitchFamily="34" charset="0"/>
                <a:cs typeface="Calibri" panose="020F0502020204030204" pitchFamily="34" charset="0"/>
              </a:rPr>
              <a:t>The Archivist likes the idea of creating a WARC which will ensure she can later use it in 3rd party applications. She also likes that the WARC will contain multiple pages/sites relating to a particular event</a:t>
            </a:r>
          </a:p>
        </p:txBody>
      </p:sp>
    </p:spTree>
    <p:extLst>
      <p:ext uri="{BB962C8B-B14F-4D97-AF65-F5344CB8AC3E}">
        <p14:creationId xmlns:p14="http://schemas.microsoft.com/office/powerpoint/2010/main" val="747362130"/>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3062" y="11163"/>
            <a:ext cx="9080611"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Web Archiving Case Study</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27383" y="902412"/>
            <a:ext cx="8330818" cy="3693319"/>
          </a:xfrm>
          <a:prstGeom prst="rect">
            <a:avLst/>
          </a:prstGeom>
        </p:spPr>
        <p:txBody>
          <a:bodyPr wrap="square">
            <a:spAutoFit/>
          </a:bodyPr>
          <a:lstStyle/>
          <a:p>
            <a:pPr lvl="0" algn="just"/>
            <a:r>
              <a:rPr lang="en-US" sz="1800" dirty="0">
                <a:solidFill>
                  <a:schemeClr val="tx1"/>
                </a:solidFill>
                <a:latin typeface="Calibri" panose="020F0502020204030204" pitchFamily="34" charset="0"/>
                <a:cs typeface="Calibri" panose="020F0502020204030204" pitchFamily="34" charset="0"/>
              </a:rPr>
              <a:t>The </a:t>
            </a:r>
            <a:r>
              <a:rPr lang="en-US" sz="1800" dirty="0" err="1">
                <a:solidFill>
                  <a:schemeClr val="tx1"/>
                </a:solidFill>
                <a:latin typeface="Calibri" panose="020F0502020204030204" pitchFamily="34" charset="0"/>
                <a:cs typeface="Calibri" panose="020F0502020204030204" pitchFamily="34" charset="0"/>
              </a:rPr>
              <a:t>Naropa</a:t>
            </a:r>
            <a:r>
              <a:rPr lang="en-US" sz="1800" dirty="0">
                <a:solidFill>
                  <a:schemeClr val="tx1"/>
                </a:solidFill>
                <a:latin typeface="Calibri" panose="020F0502020204030204" pitchFamily="34" charset="0"/>
                <a:cs typeface="Calibri" panose="020F0502020204030204" pitchFamily="34" charset="0"/>
              </a:rPr>
              <a:t> University Archivist is contacted by a staff member from the University’s internal Development office, looking for information on alumni donations made for the 40th Anniversary that was celebrated in 2014. The Archivist looks in the usual places to find mention of the event (news releases, </a:t>
            </a:r>
            <a:r>
              <a:rPr lang="en-US" sz="1800" dirty="0" err="1">
                <a:solidFill>
                  <a:schemeClr val="tx1"/>
                </a:solidFill>
                <a:latin typeface="Calibri" panose="020F0502020204030204" pitchFamily="34" charset="0"/>
                <a:cs typeface="Calibri" panose="020F0502020204030204" pitchFamily="34" charset="0"/>
              </a:rPr>
              <a:t>etc</a:t>
            </a:r>
            <a:r>
              <a:rPr lang="en-US" sz="1800" dirty="0">
                <a:solidFill>
                  <a:schemeClr val="tx1"/>
                </a:solidFill>
                <a:latin typeface="Calibri" panose="020F0502020204030204" pitchFamily="34" charset="0"/>
                <a:cs typeface="Calibri" panose="020F0502020204030204" pitchFamily="34" charset="0"/>
              </a:rPr>
              <a:t>), but is unable to locate anything. </a:t>
            </a:r>
          </a:p>
          <a:p>
            <a:pPr lvl="0" algn="just"/>
            <a:endParaRPr lang="en-US" sz="1800" dirty="0">
              <a:solidFill>
                <a:schemeClr val="tx1"/>
              </a:solidFill>
              <a:latin typeface="Calibri" panose="020F0502020204030204" pitchFamily="34" charset="0"/>
              <a:cs typeface="Calibri" panose="020F0502020204030204" pitchFamily="34" charset="0"/>
            </a:endParaRPr>
          </a:p>
          <a:p>
            <a:pPr lvl="0" algn="just"/>
            <a:r>
              <a:rPr lang="en-US" sz="1800" dirty="0">
                <a:solidFill>
                  <a:schemeClr val="tx1"/>
                </a:solidFill>
                <a:latin typeface="Calibri" panose="020F0502020204030204" pitchFamily="34" charset="0"/>
                <a:cs typeface="Calibri" panose="020F0502020204030204" pitchFamily="34" charset="0"/>
              </a:rPr>
              <a:t>After some head scratching, she feels a sinking feeling upon realizing that the Communications office had stopped sending the Archives formal press releases, and instead published this information on their website directly, removing it after a period of 6 months. </a:t>
            </a:r>
          </a:p>
          <a:p>
            <a:pPr lvl="0" algn="just"/>
            <a:endParaRPr lang="en-US" sz="1800" dirty="0">
              <a:solidFill>
                <a:schemeClr val="tx1"/>
              </a:solidFill>
              <a:latin typeface="Calibri" panose="020F0502020204030204" pitchFamily="34" charset="0"/>
              <a:cs typeface="Calibri" panose="020F0502020204030204" pitchFamily="34" charset="0"/>
            </a:endParaRPr>
          </a:p>
          <a:p>
            <a:pPr lvl="0" algn="just"/>
            <a:r>
              <a:rPr lang="en-US" sz="1800" dirty="0">
                <a:solidFill>
                  <a:schemeClr val="tx1"/>
                </a:solidFill>
                <a:latin typeface="Calibri" panose="020F0502020204030204" pitchFamily="34" charset="0"/>
                <a:cs typeface="Calibri" panose="020F0502020204030204" pitchFamily="34" charset="0"/>
              </a:rPr>
              <a:t>The archivist realizes that the campus website has become a documentary black hole. </a:t>
            </a:r>
          </a:p>
          <a:p>
            <a:pPr lvl="0" algn="just"/>
            <a:endParaRPr lang="en-US" sz="1800" dirty="0">
              <a:solidFill>
                <a:schemeClr val="tx1"/>
              </a:solidFill>
              <a:latin typeface="Calibri" panose="020F0502020204030204" pitchFamily="34" charset="0"/>
              <a:cs typeface="Calibri" panose="020F0502020204030204" pitchFamily="34" charset="0"/>
            </a:endParaRPr>
          </a:p>
          <a:p>
            <a:pPr lvl="0" algn="just"/>
            <a:r>
              <a:rPr lang="en-US" sz="1800" dirty="0">
                <a:solidFill>
                  <a:schemeClr val="tx1"/>
                </a:solidFill>
                <a:latin typeface="Calibri" panose="020F0502020204030204" pitchFamily="34" charset="0"/>
                <a:cs typeface="Calibri" panose="020F0502020204030204" pitchFamily="34" charset="0"/>
              </a:rPr>
              <a:t>What can the archivist do to start to plug this gaping hole?</a:t>
            </a:r>
          </a:p>
        </p:txBody>
      </p:sp>
    </p:spTree>
    <p:extLst>
      <p:ext uri="{BB962C8B-B14F-4D97-AF65-F5344CB8AC3E}">
        <p14:creationId xmlns:p14="http://schemas.microsoft.com/office/powerpoint/2010/main" val="1667149938"/>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2800" dirty="0" err="1">
                <a:solidFill>
                  <a:srgbClr val="C00000"/>
                </a:solidFill>
                <a:latin typeface="Calibri"/>
              </a:rPr>
              <a:t>Naropa</a:t>
            </a:r>
            <a:r>
              <a:rPr lang="en-US" sz="2800" dirty="0">
                <a:solidFill>
                  <a:srgbClr val="C00000"/>
                </a:solidFill>
                <a:latin typeface="Calibri"/>
              </a:rPr>
              <a:t> University 40</a:t>
            </a:r>
            <a:r>
              <a:rPr lang="en-US" sz="2800" baseline="30000" dirty="0">
                <a:solidFill>
                  <a:srgbClr val="C00000"/>
                </a:solidFill>
                <a:latin typeface="Calibri"/>
              </a:rPr>
              <a:t>th</a:t>
            </a:r>
            <a:r>
              <a:rPr lang="en-US" sz="2800" dirty="0">
                <a:solidFill>
                  <a:srgbClr val="C00000"/>
                </a:solidFill>
                <a:latin typeface="Calibri"/>
              </a:rPr>
              <a:t> Anniversary URL’s to capture</a:t>
            </a:r>
            <a:endParaRPr lang="en" sz="28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5844" y="574894"/>
            <a:ext cx="7629086" cy="5030608"/>
          </a:xfrm>
          <a:prstGeom prst="rect">
            <a:avLst/>
          </a:prstGeom>
        </p:spPr>
        <p:txBody>
          <a:bodyPr wrap="square">
            <a:spAutoFit/>
          </a:bodyPr>
          <a:lstStyle/>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3"/>
              </a:rPr>
              <a:t>http://www.naropa.edu/about-naropa/events/40.php</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4"/>
              </a:rPr>
              <a:t>http://www.naropa.edu/media/press-releases/press-2014/naropa-university-day.php</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5"/>
              </a:rPr>
              <a:t>https://www.facebook.com/NaropaUniversity/photos/a.126003793681.106597.54736648681/10152056106173682/?type=3&amp;hc_ref=PAGES_TIMELINE</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6"/>
              </a:rPr>
              <a:t>https://www.buddhistdoor.net/news/naropa-university-celebrates-40th-anniversary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7"/>
              </a:rPr>
              <a:t>http://www.dailycamera.com/news/boulder/ci_26522937/boulders-naropa-celebrates-40-years-contemplative-education</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8"/>
              </a:rPr>
              <a:t>https://dc.shambhala.org/2014/11/30/radical-compassion-report-naropas-40th-anniversary/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9"/>
              </a:rPr>
              <a:t>https://www.poets.org/poetsorg/stanza/celebration-naropas-40th-anniversary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0"/>
              </a:rPr>
              <a:t>http://litseen.com/jack-kerouac-school-of-disembodied-poetics-40th-anniversary/</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1"/>
              </a:rPr>
              <a:t>https://www.centerforthehumanities.org/programming/naropa-at-40</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2"/>
              </a:rPr>
              <a:t>http://www.beatdom.com/naropa-turns-40/</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3"/>
              </a:rPr>
              <a:t>https://twitter.com/search?q=naropa%2040th%20anniversary&amp;src=typd</a:t>
            </a:r>
          </a:p>
          <a:p>
            <a:pPr marL="501650" lvl="0" indent="-342900">
              <a:lnSpc>
                <a:spcPct val="150000"/>
              </a:lnSpc>
              <a:buSzPct val="100000"/>
              <a:buFont typeface="+mj-lt"/>
              <a:buAutoNum type="arabicPeriod"/>
            </a:pPr>
            <a:r>
              <a:rPr lang="en" u="sng" dirty="0">
                <a:solidFill>
                  <a:schemeClr val="tx1"/>
                </a:solidFill>
                <a:latin typeface="Calibri" panose="020F0502020204030204" pitchFamily="34" charset="0"/>
                <a:cs typeface="Calibri" panose="020F0502020204030204" pitchFamily="34" charset="0"/>
                <a:hlinkClick r:id="rId14"/>
              </a:rPr>
              <a:t>https://www.facebook.com/NaropaUniversity/</a:t>
            </a:r>
          </a:p>
          <a:p>
            <a:pPr lvl="1">
              <a:lnSpc>
                <a:spcPct val="150000"/>
              </a:lnSpc>
            </a:pPr>
            <a:endParaRPr lang="en-US" sz="1800" i="1" dirty="0">
              <a:latin typeface="Calibri" panose="020F0502020204030204" pitchFamily="34" charset="0"/>
            </a:endParaRPr>
          </a:p>
        </p:txBody>
      </p:sp>
    </p:spTree>
    <p:extLst>
      <p:ext uri="{BB962C8B-B14F-4D97-AF65-F5344CB8AC3E}">
        <p14:creationId xmlns:p14="http://schemas.microsoft.com/office/powerpoint/2010/main" val="92921971"/>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Before Using the Tool – Do Some Scoping!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74331" y="950309"/>
            <a:ext cx="8121086" cy="4062651"/>
          </a:xfrm>
          <a:prstGeom prst="rect">
            <a:avLst/>
          </a:prstGeom>
        </p:spPr>
        <p:txBody>
          <a:bodyPr wrap="square">
            <a:spAutoFit/>
          </a:bodyPr>
          <a:lstStyle/>
          <a:p>
            <a:pPr lvl="0"/>
            <a:r>
              <a:rPr lang="en" sz="2000" b="1" dirty="0">
                <a:solidFill>
                  <a:schemeClr val="tx1"/>
                </a:solidFill>
                <a:latin typeface="Calibri" panose="020F0502020204030204" pitchFamily="34" charset="0"/>
                <a:cs typeface="Calibri" panose="020F0502020204030204" pitchFamily="34" charset="0"/>
              </a:rPr>
              <a:t>Regardless of the tool you use to create web archives, it’s important to know exactly what you are capturing, and how much is there. </a:t>
            </a:r>
          </a:p>
          <a:p>
            <a:pPr lvl="0"/>
            <a:endParaRPr lang="en" sz="2000" b="1" dirty="0">
              <a:solidFill>
                <a:schemeClr val="tx1"/>
              </a:solidFill>
              <a:latin typeface="Calibri" panose="020F0502020204030204" pitchFamily="34" charset="0"/>
              <a:cs typeface="Calibri" panose="020F0502020204030204" pitchFamily="34" charset="0"/>
            </a:endParaRPr>
          </a:p>
          <a:p>
            <a:pPr lvl="0"/>
            <a:endParaRPr lang="en" sz="2000" b="1" dirty="0">
              <a:solidFill>
                <a:schemeClr val="tx1"/>
              </a:solidFill>
              <a:latin typeface="Calibri" panose="020F0502020204030204" pitchFamily="34" charset="0"/>
              <a:cs typeface="Calibri" panose="020F0502020204030204" pitchFamily="34" charset="0"/>
            </a:endParaRPr>
          </a:p>
          <a:p>
            <a:pPr lvl="0"/>
            <a:r>
              <a:rPr lang="en" sz="2000" b="1" i="1" dirty="0">
                <a:solidFill>
                  <a:schemeClr val="tx1"/>
                </a:solidFill>
                <a:latin typeface="Calibri" panose="020F0502020204030204" pitchFamily="34" charset="0"/>
                <a:cs typeface="Calibri" panose="020F0502020204030204" pitchFamily="34" charset="0"/>
              </a:rPr>
              <a:t>Scoping </a:t>
            </a:r>
            <a:r>
              <a:rPr lang="en" sz="2000" b="1" dirty="0">
                <a:solidFill>
                  <a:schemeClr val="tx1"/>
                </a:solidFill>
                <a:latin typeface="Calibri" panose="020F0502020204030204" pitchFamily="34" charset="0"/>
                <a:cs typeface="Calibri" panose="020F0502020204030204" pitchFamily="34" charset="0"/>
              </a:rPr>
              <a:t>is the term most frequently used when talking about what we tell a crawler to capture and what not to capture.</a:t>
            </a:r>
          </a:p>
          <a:p>
            <a:pPr lvl="0"/>
            <a:endParaRPr lang="en" sz="2000" b="1" dirty="0">
              <a:solidFill>
                <a:schemeClr val="tx1"/>
              </a:solidFill>
              <a:latin typeface="Calibri" panose="020F0502020204030204" pitchFamily="34" charset="0"/>
              <a:cs typeface="Calibri" panose="020F0502020204030204" pitchFamily="34" charset="0"/>
            </a:endParaRPr>
          </a:p>
          <a:p>
            <a:pPr lvl="0"/>
            <a:endParaRPr lang="en" sz="2000" b="1" dirty="0">
              <a:solidFill>
                <a:schemeClr val="tx1"/>
              </a:solidFill>
              <a:latin typeface="Calibri" panose="020F0502020204030204" pitchFamily="34" charset="0"/>
              <a:cs typeface="Calibri" panose="020F0502020204030204" pitchFamily="34" charset="0"/>
            </a:endParaRPr>
          </a:p>
          <a:p>
            <a:pPr lvl="0"/>
            <a:r>
              <a:rPr lang="en" sz="2000" b="1" dirty="0">
                <a:solidFill>
                  <a:schemeClr val="tx1"/>
                </a:solidFill>
                <a:latin typeface="Calibri" panose="020F0502020204030204" pitchFamily="34" charset="0"/>
                <a:cs typeface="Calibri" panose="020F0502020204030204" pitchFamily="34" charset="0"/>
              </a:rPr>
              <a:t>With Web Recorder, YOU are essentially the crawler. Web Recorder will only record what you show it. Therefore, you want to know if there is embedded content you should be capturing, or if there are internal links you should be following. </a:t>
            </a:r>
          </a:p>
          <a:p>
            <a:pPr lvl="1"/>
            <a:endParaRPr lang="en-US"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0730227"/>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Using </a:t>
            </a:r>
            <a:r>
              <a:rPr lang="en-US" sz="3600" dirty="0" err="1">
                <a:solidFill>
                  <a:srgbClr val="C00000"/>
                </a:solidFill>
                <a:latin typeface="Calibri"/>
              </a:rPr>
              <a:t>Webrecorder</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60886" y="840712"/>
            <a:ext cx="8340825" cy="4401205"/>
          </a:xfrm>
          <a:prstGeom prst="rect">
            <a:avLst/>
          </a:prstGeom>
        </p:spPr>
        <p:txBody>
          <a:bodyPr wrap="square">
            <a:spAutoFit/>
          </a:bodyPr>
          <a:lstStyle/>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Open Chrome or Firefox</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Go to </a:t>
            </a:r>
            <a:r>
              <a:rPr lang="en" sz="2000" i="1" u="sng" dirty="0">
                <a:solidFill>
                  <a:schemeClr val="tx1"/>
                </a:solidFill>
                <a:latin typeface="Calibri" panose="020F0502020204030204" pitchFamily="34" charset="0"/>
                <a:cs typeface="Calibri" panose="020F0502020204030204" pitchFamily="34" charset="0"/>
                <a:hlinkClick r:id="rId3"/>
              </a:rPr>
              <a:t>https://webrecorder.io/</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Choose a name for your recording</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Paste in the first URL from our list in the “URL to Record” box</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Press “Record”</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When you get to the page, scroll through it. Mouse over any animations you want to capture.</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Press play on any videos, sound bites, or navigate through any photo galleries. Remember, whatever you click on gets recorded and added to your archive.</a:t>
            </a:r>
          </a:p>
          <a:p>
            <a:pPr marL="457200" lvl="0" indent="-342900">
              <a:buAutoNum type="arabicPeriod"/>
            </a:pPr>
            <a:r>
              <a:rPr lang="en" sz="2000" dirty="0">
                <a:solidFill>
                  <a:schemeClr val="tx1"/>
                </a:solidFill>
                <a:latin typeface="Calibri" panose="020F0502020204030204" pitchFamily="34" charset="0"/>
                <a:cs typeface="Calibri" panose="020F0502020204030204" pitchFamily="34" charset="0"/>
              </a:rPr>
              <a:t>When you’re ready to add the next URL, click on “Temporary Collection” in the upper left corner. Click “NEW” under Recordings. Repeat until you’re done!</a:t>
            </a:r>
          </a:p>
          <a:p>
            <a:pPr lvl="1"/>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8061385"/>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Viewing Your Web Archive</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6717" y="731546"/>
            <a:ext cx="8830565" cy="4585871"/>
          </a:xfrm>
          <a:prstGeom prst="rect">
            <a:avLst/>
          </a:prstGeom>
        </p:spPr>
        <p:txBody>
          <a:bodyPr wrap="square">
            <a:spAutoFit/>
          </a:bodyPr>
          <a:lstStyle/>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Click on “Temporary Collection”, and then click the “Download Collection” button in the upper left corner. </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Your browser will download a WARC file of all the material you recorded.</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Open Webrecorder Player</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Click on “Load Web Archives”</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Select your unzipped WARC file</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Have a look around - see what you recorded and what you didn’t.</a:t>
            </a:r>
          </a:p>
          <a:p>
            <a:pPr marL="457200" lvl="0" indent="-342900">
              <a:buAutoNum type="arabicPeriod"/>
            </a:pPr>
            <a:r>
              <a:rPr lang="en" sz="2400" dirty="0">
                <a:solidFill>
                  <a:schemeClr val="tx1"/>
                </a:solidFill>
                <a:latin typeface="Calibri" panose="020F0502020204030204" pitchFamily="34" charset="0"/>
                <a:cs typeface="Calibri" panose="020F0502020204030204" pitchFamily="34" charset="0"/>
              </a:rPr>
              <a:t>If you were going to save the file locally, you can also rename your WARC to something more meaningful to you and add it to your own local storage.</a:t>
            </a:r>
          </a:p>
          <a:p>
            <a:pPr lvl="1"/>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8823988"/>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pic>
        <p:nvPicPr>
          <p:cNvPr id="5" name="image00.jpg">
            <a:hlinkClick r:id="rId3"/>
          </p:cNvPr>
          <p:cNvPicPr/>
          <p:nvPr/>
        </p:nvPicPr>
        <p:blipFill>
          <a:blip r:embed="rId4" cstate="print"/>
          <a:srcRect/>
          <a:stretch>
            <a:fillRect/>
          </a:stretch>
        </p:blipFill>
        <p:spPr>
          <a:xfrm>
            <a:off x="1066800" y="420013"/>
            <a:ext cx="7010400" cy="1275869"/>
          </a:xfrm>
          <a:prstGeom prst="rect">
            <a:avLst/>
          </a:prstGeom>
          <a:ln/>
          <a:effectLst>
            <a:outerShdw blurRad="50800" dist="38100" dir="2700000" algn="tl" rotWithShape="0">
              <a:prstClr val="black">
                <a:alpha val="40000"/>
              </a:prstClr>
            </a:outerShdw>
          </a:effectLst>
        </p:spPr>
      </p:pic>
      <p:sp>
        <p:nvSpPr>
          <p:cNvPr id="2" name="Rectangle 1"/>
          <p:cNvSpPr/>
          <p:nvPr/>
        </p:nvSpPr>
        <p:spPr>
          <a:xfrm>
            <a:off x="3384816" y="3412531"/>
            <a:ext cx="2374368" cy="584775"/>
          </a:xfrm>
          <a:prstGeom prst="rect">
            <a:avLst/>
          </a:prstGeom>
        </p:spPr>
        <p:txBody>
          <a:bodyPr wrap="none">
            <a:spAutoFit/>
          </a:bodyPr>
          <a:lstStyle/>
          <a:p>
            <a:r>
              <a:rPr lang="en" sz="3200" b="1" dirty="0">
                <a:solidFill>
                  <a:srgbClr val="C00000"/>
                </a:solidFill>
                <a:latin typeface="Calibri"/>
              </a:rPr>
              <a:t>QUESTIONS?</a:t>
            </a:r>
            <a:endParaRPr lang="en-US" sz="3200" b="1" dirty="0"/>
          </a:p>
        </p:txBody>
      </p:sp>
      <p:sp>
        <p:nvSpPr>
          <p:cNvPr id="7" name="Shape 23">
            <a:extLst>
              <a:ext uri="{FF2B5EF4-FFF2-40B4-BE49-F238E27FC236}">
                <a16:creationId xmlns:a16="http://schemas.microsoft.com/office/drawing/2014/main" id="{4DE9727B-236D-4BEE-B005-D6E3D9864793}"/>
              </a:ext>
            </a:extLst>
          </p:cNvPr>
          <p:cNvSpPr txBox="1">
            <a:spLocks/>
          </p:cNvSpPr>
          <p:nvPr/>
        </p:nvSpPr>
        <p:spPr>
          <a:xfrm>
            <a:off x="362642" y="1821589"/>
            <a:ext cx="8095558"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4000" dirty="0">
                <a:solidFill>
                  <a:srgbClr val="C00000"/>
                </a:solidFill>
                <a:latin typeface="Calibri"/>
              </a:rPr>
              <a:t>Technology Module: </a:t>
            </a:r>
            <a:r>
              <a:rPr lang="en-US" sz="4000" dirty="0">
                <a:solidFill>
                  <a:srgbClr val="C00000"/>
                </a:solidFill>
                <a:latin typeface="Calibri"/>
              </a:rPr>
              <a:t>Web Archiving</a:t>
            </a:r>
            <a:endParaRPr lang="en" sz="4000" i="1" dirty="0">
              <a:solidFill>
                <a:srgbClr val="C00000"/>
              </a:solidFill>
              <a:latin typeface="Calibri"/>
            </a:endParaRPr>
          </a:p>
        </p:txBody>
      </p:sp>
    </p:spTree>
    <p:extLst>
      <p:ext uri="{BB962C8B-B14F-4D97-AF65-F5344CB8AC3E}">
        <p14:creationId xmlns:p14="http://schemas.microsoft.com/office/powerpoint/2010/main" val="2400000954"/>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0" y="8640"/>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Expected Outcomes</a:t>
            </a: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368968" y="1149350"/>
            <a:ext cx="7812506" cy="3785652"/>
          </a:xfrm>
          <a:prstGeom prst="rect">
            <a:avLst/>
          </a:prstGeom>
          <a:noFill/>
        </p:spPr>
        <p:txBody>
          <a:bodyPr wrap="square" rtlCol="0" anchor="t">
            <a:spAutoFit/>
          </a:bodyPr>
          <a:lstStyle/>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Become familiarized with the practice of web archiving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Become familiar with common terminology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Learn about common tools/services currently available to perform this work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US" sz="2000" b="1" dirty="0">
                <a:solidFill>
                  <a:schemeClr val="tx1"/>
                </a:solidFill>
                <a:latin typeface="Calibri" panose="020F0502020204030204" pitchFamily="34" charset="0"/>
                <a:cs typeface="Calibri" panose="020F0502020204030204" pitchFamily="34" charset="0"/>
              </a:rPr>
              <a:t>Consider </a:t>
            </a:r>
            <a:r>
              <a:rPr lang="en" sz="2000" b="1" dirty="0">
                <a:solidFill>
                  <a:schemeClr val="tx1"/>
                </a:solidFill>
                <a:latin typeface="Calibri" panose="020F0502020204030204" pitchFamily="34" charset="0"/>
                <a:cs typeface="Calibri" panose="020F0502020204030204" pitchFamily="34" charset="0"/>
              </a:rPr>
              <a:t>a scenario provided by the instructor concerning a use case for using WebRecorder in an archival setting </a:t>
            </a:r>
          </a:p>
          <a:p>
            <a:pPr marL="114300" lvl="0"/>
            <a:endParaRPr lang="en" sz="20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ü"/>
            </a:pPr>
            <a:r>
              <a:rPr lang="en" sz="2000" b="1" dirty="0">
                <a:solidFill>
                  <a:schemeClr val="tx1"/>
                </a:solidFill>
                <a:latin typeface="Calibri" panose="020F0502020204030204" pitchFamily="34" charset="0"/>
                <a:cs typeface="Calibri" panose="020F0502020204030204" pitchFamily="34" charset="0"/>
              </a:rPr>
              <a:t>Use WebRecorder to capture several websites</a:t>
            </a:r>
          </a:p>
          <a:p>
            <a:pPr marL="342900" indent="-342900">
              <a:buFont typeface="Wingdings" panose="05000000000000000000" pitchFamily="2" charset="2"/>
              <a:buChar char="ü"/>
            </a:pPr>
            <a:endParaRPr lang="en-US" sz="2000" b="1" dirty="0">
              <a:solidFill>
                <a:schemeClr val="tx1"/>
              </a:solidFill>
              <a:latin typeface="Calibri" panose="020F0502020204030204" pitchFamily="34" charset="0"/>
              <a:cs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790688"/>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Web Archi</a:t>
            </a:r>
            <a:r>
              <a:rPr lang="en-US" sz="3600" dirty="0" err="1">
                <a:solidFill>
                  <a:srgbClr val="C00000"/>
                </a:solidFill>
                <a:latin typeface="Calibri"/>
              </a:rPr>
              <a:t>ving</a:t>
            </a:r>
            <a:r>
              <a:rPr lang="en" sz="3600" dirty="0">
                <a:solidFill>
                  <a:srgbClr val="C00000"/>
                </a:solidFill>
                <a:latin typeface="Calibri"/>
              </a:rPr>
              <a:t> Overview</a:t>
            </a: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2775" y="697548"/>
            <a:ext cx="8216349" cy="4247317"/>
          </a:xfrm>
          <a:prstGeom prst="rect">
            <a:avLst/>
          </a:prstGeom>
        </p:spPr>
        <p:txBody>
          <a:bodyPr wrap="square">
            <a:spAutoFit/>
          </a:bodyPr>
          <a:lstStyle/>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Process of collecting portions of the world wide web to ensure information is preserved in an archive for future researchers.</a:t>
            </a:r>
            <a:br>
              <a:rPr lang="en-US" sz="1800" b="1" dirty="0">
                <a:solidFill>
                  <a:schemeClr val="tx1"/>
                </a:solidFill>
                <a:latin typeface="Calibri" panose="020F0502020204030204" pitchFamily="34" charset="0"/>
                <a:cs typeface="Calibri" panose="020F0502020204030204" pitchFamily="34" charset="0"/>
              </a:rPr>
            </a:br>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Typically employ “web crawlers” for scheduled, automated capture.</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Internet Archive began crawling in 1996.</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err="1">
                <a:solidFill>
                  <a:schemeClr val="tx1"/>
                </a:solidFill>
                <a:latin typeface="Calibri" panose="020F0502020204030204" pitchFamily="34" charset="0"/>
                <a:cs typeface="Calibri" panose="020F0502020204030204" pitchFamily="34" charset="0"/>
              </a:rPr>
              <a:t>Wayback</a:t>
            </a:r>
            <a:r>
              <a:rPr lang="en-US" sz="1800" b="1" dirty="0">
                <a:solidFill>
                  <a:schemeClr val="tx1"/>
                </a:solidFill>
                <a:latin typeface="Calibri" panose="020F0502020204030204" pitchFamily="34" charset="0"/>
                <a:cs typeface="Calibri" panose="020F0502020204030204" pitchFamily="34" charset="0"/>
              </a:rPr>
              <a:t> Machine launched 2001 - making crawls publicly available.</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Bulk archiving requires special software for capture and use.</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Various kinds of web content can be captured, depending on particular needs.</a:t>
            </a:r>
          </a:p>
          <a:p>
            <a:pPr marL="114300" lvl="0"/>
            <a:endParaRPr lang="en-US" sz="1800" b="1"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US" sz="1800" b="1" dirty="0">
                <a:solidFill>
                  <a:schemeClr val="tx1"/>
                </a:solidFill>
                <a:latin typeface="Calibri" panose="020F0502020204030204" pitchFamily="34" charset="0"/>
                <a:cs typeface="Calibri" panose="020F0502020204030204" pitchFamily="34" charset="0"/>
              </a:rPr>
              <a:t>Web </a:t>
            </a:r>
            <a:r>
              <a:rPr lang="en-US" sz="1800" b="1" dirty="0" err="1">
                <a:solidFill>
                  <a:schemeClr val="tx1"/>
                </a:solidFill>
                <a:latin typeface="Calibri" panose="020F0502020204030204" pitchFamily="34" charset="0"/>
                <a:cs typeface="Calibri" panose="020F0502020204030204" pitchFamily="34" charset="0"/>
              </a:rPr>
              <a:t>ARChive</a:t>
            </a:r>
            <a:r>
              <a:rPr lang="en-US" sz="1800" b="1" dirty="0">
                <a:solidFill>
                  <a:schemeClr val="tx1"/>
                </a:solidFill>
                <a:latin typeface="Calibri" panose="020F0502020204030204" pitchFamily="34" charset="0"/>
                <a:cs typeface="Calibri" panose="020F0502020204030204" pitchFamily="34" charset="0"/>
              </a:rPr>
              <a:t> format (WARC) is now an ISO Standard, used by LOC, de facto preservation standard.</a:t>
            </a:r>
          </a:p>
        </p:txBody>
      </p:sp>
    </p:spTree>
    <p:extLst>
      <p:ext uri="{BB962C8B-B14F-4D97-AF65-F5344CB8AC3E}">
        <p14:creationId xmlns:p14="http://schemas.microsoft.com/office/powerpoint/2010/main" val="1217793971"/>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611" y="11163"/>
            <a:ext cx="8719664"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Web Archiving Software/Services Examples</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71898" y="965568"/>
            <a:ext cx="2478505" cy="3477875"/>
          </a:xfrm>
          <a:prstGeom prst="rect">
            <a:avLst/>
          </a:prstGeom>
        </p:spPr>
        <p:txBody>
          <a:bodyPr wrap="square">
            <a:spAutoFit/>
          </a:bodyPr>
          <a:lstStyle/>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Heritrix </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HTTrack</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NutchWAX</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WAIL</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WARCreate</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wget</a:t>
            </a:r>
          </a:p>
        </p:txBody>
      </p:sp>
      <p:sp>
        <p:nvSpPr>
          <p:cNvPr id="6" name="Rectangle 5"/>
          <p:cNvSpPr/>
          <p:nvPr/>
        </p:nvSpPr>
        <p:spPr>
          <a:xfrm>
            <a:off x="140284" y="965568"/>
            <a:ext cx="5112200" cy="3785652"/>
          </a:xfrm>
          <a:prstGeom prst="rect">
            <a:avLst/>
          </a:prstGeom>
        </p:spPr>
        <p:txBody>
          <a:bodyPr wrap="square">
            <a:spAutoFit/>
          </a:bodyPr>
          <a:lstStyle/>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Archive-It (Internet Archive’s paid service)</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Preservica (web archiving component built in)</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ArchiveFacebook (Firefox extension)</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DocNow (suite of Twitter-specific archiving tools)</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Web Recorder</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Web Curator Tool</a:t>
            </a:r>
          </a:p>
        </p:txBody>
      </p:sp>
      <p:cxnSp>
        <p:nvCxnSpPr>
          <p:cNvPr id="12" name="Straight Connector 11"/>
          <p:cNvCxnSpPr>
            <a:cxnSpLocks/>
          </p:cNvCxnSpPr>
          <p:nvPr/>
        </p:nvCxnSpPr>
        <p:spPr>
          <a:xfrm>
            <a:off x="5460992" y="929214"/>
            <a:ext cx="0" cy="382200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037888"/>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More on Software/Tools</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73740" y="773073"/>
            <a:ext cx="8213060" cy="4093428"/>
          </a:xfrm>
          <a:prstGeom prst="rect">
            <a:avLst/>
          </a:prstGeom>
        </p:spPr>
        <p:txBody>
          <a:bodyPr wrap="square">
            <a:spAutoFit/>
          </a:bodyPr>
          <a:lstStyle/>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Web archiving software can cover various aspects: </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creation of the archived content</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scheduling crawls</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indexing/searching of the content</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viewing the content</a:t>
            </a:r>
          </a:p>
          <a:p>
            <a:pPr marL="939800" lvl="1" indent="-342900">
              <a:buSzPct val="740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making that content available to the public.</a:t>
            </a:r>
          </a:p>
          <a:p>
            <a:pPr marL="596900" lvl="1">
              <a:buSzPct val="74000"/>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Some software only performs one function. IIPC divides tools into the following categories: Acquisition, Replay, Search &amp; Discovery, Analysis, Utilities. </a:t>
            </a:r>
          </a:p>
          <a:p>
            <a:pPr marL="457200" lvl="0" indent="-342900">
              <a:buClr>
                <a:srgbClr val="FFFFFF"/>
              </a:buClr>
            </a:pPr>
            <a:endParaRPr lang="en" sz="2000" dirty="0">
              <a:solidFill>
                <a:schemeClr val="tx1"/>
              </a:solidFill>
              <a:latin typeface="Calibri" panose="020F0502020204030204" pitchFamily="34" charset="0"/>
              <a:cs typeface="Calibri" panose="020F0502020204030204" pitchFamily="34" charset="0"/>
            </a:endParaRPr>
          </a:p>
          <a:p>
            <a:pPr marL="457200" lvl="0" indent="-342900">
              <a:buClr>
                <a:srgbClr val="FFFFFF"/>
              </a:buClr>
            </a:pPr>
            <a:r>
              <a:rPr lang="en" sz="2000" dirty="0">
                <a:solidFill>
                  <a:schemeClr val="tx1"/>
                </a:solidFill>
                <a:latin typeface="Calibri" panose="020F0502020204030204" pitchFamily="34" charset="0"/>
                <a:cs typeface="Calibri" panose="020F0502020204030204" pitchFamily="34" charset="0"/>
              </a:rPr>
              <a:t>Most institutions who do web archiving at a large scale subscribe to Archive It or use a combination of open source tools to build their own service.</a:t>
            </a:r>
            <a:endParaRPr lang="en"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7395007"/>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a:t>
            </a:r>
            <a:r>
              <a:rPr lang="en-US" sz="3600" dirty="0">
                <a:solidFill>
                  <a:srgbClr val="C00000"/>
                </a:solidFill>
                <a:latin typeface="Calibri"/>
              </a:rPr>
              <a:t>Good Enough” Web Archiving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6699" y="731546"/>
            <a:ext cx="7999228" cy="4216539"/>
          </a:xfrm>
          <a:prstGeom prst="rect">
            <a:avLst/>
          </a:prstGeom>
        </p:spPr>
        <p:txBody>
          <a:bodyPr wrap="square">
            <a:spAutoFit/>
          </a:bodyPr>
          <a:lstStyle/>
          <a:p>
            <a:pPr lvl="0"/>
            <a:r>
              <a:rPr lang="en" sz="2400" b="1" dirty="0">
                <a:solidFill>
                  <a:schemeClr val="tx1"/>
                </a:solidFill>
                <a:latin typeface="Calibri" panose="020F0502020204030204" pitchFamily="34" charset="0"/>
                <a:cs typeface="Calibri" panose="020F0502020204030204" pitchFamily="34" charset="0"/>
              </a:rPr>
              <a:t>Before embarking on a web archiving endeavor, it’s important to consider the following questions:</a:t>
            </a:r>
          </a:p>
          <a:p>
            <a:pPr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What volume of web content do I need to archive?</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At what level do I need to archive content? Entire websites? A page 	here or there? </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Do I need to replicate/capture the appearance and behavior of the 	site? OR just scrape content from it?</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How often do I need to capture the content on the site/pages? D</a:t>
            </a:r>
            <a:r>
              <a:rPr lang="en-US" sz="2000" dirty="0">
                <a:solidFill>
                  <a:schemeClr val="tx1"/>
                </a:solidFill>
                <a:latin typeface="Calibri" panose="020F0502020204030204" pitchFamily="34" charset="0"/>
                <a:cs typeface="Calibri" panose="020F0502020204030204" pitchFamily="34" charset="0"/>
              </a:rPr>
              <a:t>o</a:t>
            </a:r>
            <a:r>
              <a:rPr lang="en" sz="2000" dirty="0">
                <a:solidFill>
                  <a:schemeClr val="tx1"/>
                </a:solidFill>
                <a:latin typeface="Calibri" panose="020F0502020204030204" pitchFamily="34" charset="0"/>
                <a:cs typeface="Calibri" panose="020F0502020204030204" pitchFamily="34" charset="0"/>
              </a:rPr>
              <a:t> I 	really need automation or can I do it manually?</a:t>
            </a:r>
          </a:p>
        </p:txBody>
      </p:sp>
    </p:spTree>
    <p:extLst>
      <p:ext uri="{BB962C8B-B14F-4D97-AF65-F5344CB8AC3E}">
        <p14:creationId xmlns:p14="http://schemas.microsoft.com/office/powerpoint/2010/main" val="165813071"/>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675"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a:t>
            </a:r>
            <a:r>
              <a:rPr lang="en-US" sz="3600" dirty="0">
                <a:solidFill>
                  <a:srgbClr val="C00000"/>
                </a:solidFill>
                <a:latin typeface="Calibri"/>
              </a:rPr>
              <a:t>Good Enough” Web Archiving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1000" y="733463"/>
            <a:ext cx="7999228" cy="830997"/>
          </a:xfrm>
          <a:prstGeom prst="rect">
            <a:avLst/>
          </a:prstGeom>
        </p:spPr>
        <p:txBody>
          <a:bodyPr wrap="square">
            <a:spAutoFit/>
          </a:bodyPr>
          <a:lstStyle/>
          <a:p>
            <a:r>
              <a:rPr lang="en-US" sz="2400" b="1" dirty="0">
                <a:solidFill>
                  <a:schemeClr val="tx1"/>
                </a:solidFill>
                <a:latin typeface="Calibri" panose="020F0502020204030204" pitchFamily="34" charset="0"/>
                <a:cs typeface="Calibri" panose="020F0502020204030204" pitchFamily="34" charset="0"/>
              </a:rPr>
              <a:t>If </a:t>
            </a:r>
            <a:r>
              <a:rPr lang="en" sz="2400" b="1" dirty="0">
                <a:solidFill>
                  <a:schemeClr val="tx1"/>
                </a:solidFill>
                <a:latin typeface="Calibri" panose="020F0502020204030204" pitchFamily="34" charset="0"/>
                <a:cs typeface="Calibri" panose="020F0502020204030204" pitchFamily="34" charset="0"/>
              </a:rPr>
              <a:t>you only need to save a webpage here or there, you have a couple options.</a:t>
            </a:r>
          </a:p>
        </p:txBody>
      </p:sp>
      <p:sp>
        <p:nvSpPr>
          <p:cNvPr id="2" name="Rectangle 1">
            <a:extLst>
              <a:ext uri="{FF2B5EF4-FFF2-40B4-BE49-F238E27FC236}">
                <a16:creationId xmlns:a16="http://schemas.microsoft.com/office/drawing/2014/main" id="{D92688E7-7B8D-4D0C-867C-284D58A43059}"/>
              </a:ext>
            </a:extLst>
          </p:cNvPr>
          <p:cNvSpPr/>
          <p:nvPr/>
        </p:nvSpPr>
        <p:spPr>
          <a:xfrm>
            <a:off x="381000" y="1584396"/>
            <a:ext cx="7487093" cy="923330"/>
          </a:xfrm>
          <a:prstGeom prst="rect">
            <a:avLst/>
          </a:prstGeom>
        </p:spPr>
        <p:txBody>
          <a:bodyPr wrap="square">
            <a:spAutoFit/>
          </a:bodyPr>
          <a:lstStyle/>
          <a:p>
            <a:pPr marL="457200" lvl="0" indent="-342900">
              <a:buClr>
                <a:srgbClr val="FFFFFF"/>
              </a:buClr>
            </a:pPr>
            <a:r>
              <a:rPr lang="en" sz="1800" dirty="0">
                <a:solidFill>
                  <a:schemeClr val="tx1"/>
                </a:solidFill>
                <a:latin typeface="Calibri" panose="020F0502020204030204" pitchFamily="34" charset="0"/>
                <a:cs typeface="Calibri" panose="020F0502020204030204" pitchFamily="34" charset="0"/>
              </a:rPr>
              <a:t>Wayback Machine’s “Save Page Now” feature (stores copy in the Wayback Machine). You can save the resulting archived link for your own use in the future. </a:t>
            </a:r>
          </a:p>
        </p:txBody>
      </p:sp>
      <p:sp>
        <p:nvSpPr>
          <p:cNvPr id="6" name="Rectangle 5">
            <a:extLst>
              <a:ext uri="{FF2B5EF4-FFF2-40B4-BE49-F238E27FC236}">
                <a16:creationId xmlns:a16="http://schemas.microsoft.com/office/drawing/2014/main" id="{C7DC2B80-9E30-4A5E-A91A-30259C12DEC3}"/>
              </a:ext>
            </a:extLst>
          </p:cNvPr>
          <p:cNvSpPr/>
          <p:nvPr/>
        </p:nvSpPr>
        <p:spPr>
          <a:xfrm>
            <a:off x="579475" y="3025042"/>
            <a:ext cx="3843669" cy="1569660"/>
          </a:xfrm>
          <a:prstGeom prst="rect">
            <a:avLst/>
          </a:prstGeom>
        </p:spPr>
        <p:txBody>
          <a:bodyPr wrap="square">
            <a:spAutoFit/>
          </a:bodyPr>
          <a:lstStyle/>
          <a:p>
            <a:pPr lvl="0" algn="just"/>
            <a:r>
              <a:rPr lang="en-US" sz="1600" dirty="0">
                <a:solidFill>
                  <a:schemeClr val="tx1"/>
                </a:solidFill>
                <a:latin typeface="Calibri" panose="020F0502020204030204" pitchFamily="34" charset="0"/>
                <a:cs typeface="Calibri" panose="020F0502020204030204" pitchFamily="34" charset="0"/>
              </a:rPr>
              <a:t>Available at </a:t>
            </a:r>
            <a:r>
              <a:rPr lang="en-US" sz="1600" i="1" u="sng" dirty="0">
                <a:solidFill>
                  <a:schemeClr val="tx1"/>
                </a:solidFill>
                <a:latin typeface="Calibri" panose="020F0502020204030204" pitchFamily="34" charset="0"/>
                <a:cs typeface="Calibri" panose="020F0502020204030204" pitchFamily="34" charset="0"/>
                <a:hlinkClick r:id="rId3"/>
              </a:rPr>
              <a:t>https://archive.org/web/</a:t>
            </a:r>
            <a:r>
              <a:rPr lang="en-US" sz="1600" dirty="0">
                <a:solidFill>
                  <a:schemeClr val="tx1"/>
                </a:solidFill>
                <a:latin typeface="Calibri" panose="020F0502020204030204" pitchFamily="34" charset="0"/>
                <a:cs typeface="Calibri" panose="020F0502020204030204" pitchFamily="34" charset="0"/>
              </a:rPr>
              <a:t>, or you can also download the Save Page Now browser extension for Chrome.</a:t>
            </a:r>
          </a:p>
          <a:p>
            <a:pPr lvl="0" algn="just"/>
            <a:endParaRPr lang="en-US" sz="1600" dirty="0">
              <a:solidFill>
                <a:schemeClr val="tx1"/>
              </a:solidFill>
              <a:latin typeface="Calibri" panose="020F0502020204030204" pitchFamily="34" charset="0"/>
              <a:cs typeface="Calibri" panose="020F0502020204030204" pitchFamily="34" charset="0"/>
            </a:endParaRPr>
          </a:p>
          <a:p>
            <a:pPr lvl="0" algn="just"/>
            <a:r>
              <a:rPr lang="en-US" sz="1600" dirty="0">
                <a:solidFill>
                  <a:schemeClr val="tx1"/>
                </a:solidFill>
                <a:latin typeface="Calibri" panose="020F0502020204030204" pitchFamily="34" charset="0"/>
                <a:cs typeface="Calibri" panose="020F0502020204030204" pitchFamily="34" charset="0"/>
              </a:rPr>
              <a:t>Archive.is is a similar service, but allows you to download a zip file of the site you saved. </a:t>
            </a:r>
          </a:p>
        </p:txBody>
      </p:sp>
      <p:pic>
        <p:nvPicPr>
          <p:cNvPr id="8" name="Shape 92">
            <a:extLst>
              <a:ext uri="{FF2B5EF4-FFF2-40B4-BE49-F238E27FC236}">
                <a16:creationId xmlns:a16="http://schemas.microsoft.com/office/drawing/2014/main" id="{4A9A5EE1-5851-4312-840A-3B8C7BEE0803}"/>
              </a:ext>
            </a:extLst>
          </p:cNvPr>
          <p:cNvPicPr preferRelativeResize="0"/>
          <p:nvPr/>
        </p:nvPicPr>
        <p:blipFill>
          <a:blip r:embed="rId4">
            <a:alphaModFix/>
          </a:blip>
          <a:stretch>
            <a:fillRect/>
          </a:stretch>
        </p:blipFill>
        <p:spPr>
          <a:xfrm>
            <a:off x="5047584" y="2279735"/>
            <a:ext cx="3575419" cy="2706512"/>
          </a:xfrm>
          <a:prstGeom prst="rect">
            <a:avLst/>
          </a:prstGeom>
          <a:noFill/>
          <a:ln w="1270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71779810"/>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a:t>
            </a:r>
            <a:r>
              <a:rPr lang="en-US" sz="3600" dirty="0">
                <a:solidFill>
                  <a:srgbClr val="C00000"/>
                </a:solidFill>
                <a:latin typeface="Calibri"/>
              </a:rPr>
              <a:t>Good Enough” Web Archiving</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6698" y="731546"/>
            <a:ext cx="8318203" cy="4401205"/>
          </a:xfrm>
          <a:prstGeom prst="rect">
            <a:avLst/>
          </a:prstGeom>
        </p:spPr>
        <p:txBody>
          <a:bodyPr wrap="square">
            <a:spAutoFit/>
          </a:bodyPr>
          <a:lstStyle/>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You can save the page(s) as HTML or PDF/A. </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If you save to PDF, the formatting may be compromised, and some aspects of dynamic content will not be captured.</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If you save HTML, your browser will also save associated CSS and Javascript files. Can be a pain to save/organize.</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Apps like Sitesucker will download the entire contents of a website (including media) &amp; replicate the directory structure for you.</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This can be time consuming if you’re doing a lot of sites.</a:t>
            </a:r>
          </a:p>
          <a:p>
            <a:pPr marL="114300" lvl="0"/>
            <a:endParaRPr lang="en" sz="2000" dirty="0">
              <a:solidFill>
                <a:schemeClr val="tx1"/>
              </a:solidFill>
              <a:latin typeface="Calibri" panose="020F0502020204030204" pitchFamily="34" charset="0"/>
              <a:cs typeface="Calibri" panose="020F0502020204030204" pitchFamily="34" charset="0"/>
            </a:endParaRPr>
          </a:p>
          <a:p>
            <a:pPr marL="4572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Using HTML versions of websites can be cumbersome.</a:t>
            </a:r>
          </a:p>
        </p:txBody>
      </p:sp>
    </p:spTree>
    <p:extLst>
      <p:ext uri="{BB962C8B-B14F-4D97-AF65-F5344CB8AC3E}">
        <p14:creationId xmlns:p14="http://schemas.microsoft.com/office/powerpoint/2010/main" val="1059028961"/>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13062" y="11163"/>
            <a:ext cx="9080611"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Potential “Good Enough” Solution: </a:t>
            </a:r>
            <a:r>
              <a:rPr lang="en-US" sz="3200" dirty="0" err="1">
                <a:solidFill>
                  <a:srgbClr val="C00000"/>
                </a:solidFill>
                <a:latin typeface="Calibri"/>
              </a:rPr>
              <a:t>Webrecorder</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29609" y="815425"/>
            <a:ext cx="8963246" cy="4401205"/>
          </a:xfrm>
          <a:prstGeom prst="rect">
            <a:avLst/>
          </a:prstGeom>
        </p:spPr>
        <p:txBody>
          <a:bodyPr wrap="square">
            <a:spAutoFit/>
          </a:bodyPr>
          <a:lstStyle/>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Developed by Rhizome, the born-digital art organization.</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Free and easy to use</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It doesn’t “crawl” - it </a:t>
            </a:r>
            <a:r>
              <a:rPr lang="en" sz="2000" i="1" dirty="0">
                <a:solidFill>
                  <a:schemeClr val="tx1"/>
                </a:solidFill>
                <a:latin typeface="Calibri" panose="020F0502020204030204" pitchFamily="34" charset="0"/>
                <a:cs typeface="Calibri" panose="020F0502020204030204" pitchFamily="34" charset="0"/>
              </a:rPr>
              <a:t>records</a:t>
            </a:r>
            <a:r>
              <a:rPr lang="en" sz="2000" dirty="0">
                <a:solidFill>
                  <a:schemeClr val="tx1"/>
                </a:solidFill>
                <a:latin typeface="Calibri" panose="020F0502020204030204" pitchFamily="34" charset="0"/>
                <a:cs typeface="Calibri" panose="020F0502020204030204" pitchFamily="34" charset="0"/>
              </a:rPr>
              <a:t> - records the dynamic web, live as your view it.</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This means that </a:t>
            </a:r>
            <a:r>
              <a:rPr lang="en" sz="2000" b="1" dirty="0">
                <a:solidFill>
                  <a:schemeClr val="tx1"/>
                </a:solidFill>
                <a:latin typeface="Calibri" panose="020F0502020204030204" pitchFamily="34" charset="0"/>
                <a:cs typeface="Calibri" panose="020F0502020204030204" pitchFamily="34" charset="0"/>
              </a:rPr>
              <a:t>anything</a:t>
            </a:r>
            <a:r>
              <a:rPr lang="en" sz="2000" dirty="0">
                <a:solidFill>
                  <a:schemeClr val="tx1"/>
                </a:solidFill>
                <a:latin typeface="Calibri" panose="020F0502020204030204" pitchFamily="34" charset="0"/>
                <a:cs typeface="Calibri" panose="020F0502020204030204" pitchFamily="34" charset="0"/>
              </a:rPr>
              <a:t> you want to save in your archive needs to be opened/played, it does not open/play automatically. This includes videos.</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They will host 5 gb of your recordings/WARCs for free, but you must create free account. OR you can download the WARCs you create locally.</a:t>
            </a:r>
          </a:p>
          <a:p>
            <a:pPr marL="571500" lvl="0"/>
            <a:endParaRPr lang="en" sz="2000" dirty="0">
              <a:solidFill>
                <a:schemeClr val="tx1"/>
              </a:solidFill>
              <a:latin typeface="Calibri" panose="020F0502020204030204" pitchFamily="34" charset="0"/>
              <a:cs typeface="Calibri" panose="020F0502020204030204" pitchFamily="34" charset="0"/>
            </a:endParaRPr>
          </a:p>
          <a:p>
            <a:pPr marL="914400" lvl="0" indent="-342900">
              <a:buFont typeface="Wingdings" panose="05000000000000000000" pitchFamily="2" charset="2"/>
              <a:buChar char="Ø"/>
            </a:pPr>
            <a:r>
              <a:rPr lang="en" sz="2000" dirty="0">
                <a:solidFill>
                  <a:schemeClr val="tx1"/>
                </a:solidFill>
                <a:latin typeface="Calibri" panose="020F0502020204030204" pitchFamily="34" charset="0"/>
                <a:cs typeface="Calibri" panose="020F0502020204030204" pitchFamily="34" charset="0"/>
              </a:rPr>
              <a:t>They also have a free Web Archive Viewer app, that plays your WARCs.</a:t>
            </a:r>
          </a:p>
          <a:p>
            <a:pPr marL="342900" lvl="1" indent="-342900">
              <a:buFont typeface="Wingdings" panose="05000000000000000000" pitchFamily="2" charset="2"/>
              <a:buChar char="Ø"/>
            </a:pPr>
            <a:endParaRPr lang="en-US" sz="2000" i="1" dirty="0">
              <a:latin typeface="Calibri" panose="020F0502020204030204" pitchFamily="34" charset="0"/>
            </a:endParaRPr>
          </a:p>
        </p:txBody>
      </p:sp>
    </p:spTree>
    <p:extLst>
      <p:ext uri="{BB962C8B-B14F-4D97-AF65-F5344CB8AC3E}">
        <p14:creationId xmlns:p14="http://schemas.microsoft.com/office/powerpoint/2010/main" val="873033164"/>
      </p:ext>
    </p:extLst>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5c70f9b-8ec7-44e8-b131-d6f2f821bcef">
      <UserInfo>
        <DisplayName>Stacey Erdman</DisplayName>
        <AccountId>15</AccountId>
        <AccountType/>
      </UserInfo>
      <UserInfo>
        <DisplayName>Jaime Schumacher</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16824E1AD64545BFD170BFA930F605" ma:contentTypeVersion="4" ma:contentTypeDescription="Create a new document." ma:contentTypeScope="" ma:versionID="b4c2364c4c5de570a44242335dc50a32">
  <xsd:schema xmlns:xsd="http://www.w3.org/2001/XMLSchema" xmlns:xs="http://www.w3.org/2001/XMLSchema" xmlns:p="http://schemas.microsoft.com/office/2006/metadata/properties" xmlns:ns2="45c70f9b-8ec7-44e8-b131-d6f2f821bcef" targetNamespace="http://schemas.microsoft.com/office/2006/metadata/properties" ma:root="true" ma:fieldsID="32744e19141a99d9521d254477dcce4c" ns2:_="">
    <xsd:import namespace="45c70f9b-8ec7-44e8-b131-d6f2f821bce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c70f9b-8ec7-44e8-b131-d6f2f821bc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2FFD9C-CEAF-4B1A-A1BD-348BC11C4397}">
  <ds:schemaRefs>
    <ds:schemaRef ds:uri="http://schemas.microsoft.com/office/infopath/2007/PartnerControls"/>
    <ds:schemaRef ds:uri="45c70f9b-8ec7-44e8-b131-d6f2f821bcef"/>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9B5247AE-DDB9-45CE-83D1-49992AC82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c70f9b-8ec7-44e8-b131-d6f2f821b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B67816-89EC-49BC-9C01-7D22579F7B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1140</TotalTime>
  <Words>3032</Words>
  <Application>Microsoft Office PowerPoint</Application>
  <PresentationFormat>On-screen Show (16:9)</PresentationFormat>
  <Paragraphs>232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simple-light</vt:lpstr>
      <vt:lpstr>PowerPoint Presentation</vt:lpstr>
      <vt:lpstr>Expected Outcomes</vt:lpstr>
      <vt:lpstr>Web Archiving Overview</vt:lpstr>
      <vt:lpstr>Web Archiving Software/Services Examples</vt:lpstr>
      <vt:lpstr>More on Software/Tools</vt:lpstr>
      <vt:lpstr>“Good Enough” Web Archiving</vt:lpstr>
      <vt:lpstr>“Good Enough” Web Archiving</vt:lpstr>
      <vt:lpstr>“Good Enough” Web Archiving</vt:lpstr>
      <vt:lpstr>Potential “Good Enough” Solution: Webrecorder</vt:lpstr>
      <vt:lpstr>Why Webrecorder?</vt:lpstr>
      <vt:lpstr>Web Archiving Case Study</vt:lpstr>
      <vt:lpstr>Naropa University 40th Anniversary URL’s to capture</vt:lpstr>
      <vt:lpstr>Before Using the Tool – Do Some Scoping!</vt:lpstr>
      <vt:lpstr>Using Webrecorder</vt:lpstr>
      <vt:lpstr>Viewing Your Web Archive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Digital Preservation on a Shoestring</dc:title>
  <dc:creator>Jaime Schumacher</dc:creator>
  <cp:lastModifiedBy>library</cp:lastModifiedBy>
  <cp:revision>80</cp:revision>
  <dcterms:modified xsi:type="dcterms:W3CDTF">2017-11-17T02:43:26Z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0x010100BE16824E1AD64545BFD170BFA930F605</vt:lpwstr>
  </property>
</Properties>
</file>