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3"/>
  </p:notesMasterIdLst>
  <p:sldIdLst>
    <p:sldId id="256" r:id="rId2"/>
    <p:sldId id="341" r:id="rId3"/>
    <p:sldId id="342" r:id="rId4"/>
    <p:sldId id="363" r:id="rId5"/>
    <p:sldId id="365" r:id="rId6"/>
    <p:sldId id="366"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70" r:id="rId26"/>
    <p:sldId id="361" r:id="rId27"/>
    <p:sldId id="362" r:id="rId28"/>
    <p:sldId id="364" r:id="rId29"/>
    <p:sldId id="367" r:id="rId30"/>
    <p:sldId id="368" r:id="rId31"/>
    <p:sldId id="369" r:id="rId32"/>
  </p:sldIdLst>
  <p:sldSz cx="9144000" cy="5143500" type="screen16x9"/>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4CD607-D3D5-4C31-8DE9-B82FA2AD9839}">
  <a:tblStyle styleId="{804CD607-D3D5-4C31-8DE9-B82FA2AD983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6"/>
    <p:restoredTop sz="64973" autoAdjust="0"/>
  </p:normalViewPr>
  <p:slideViewPr>
    <p:cSldViewPr snapToGrid="0" snapToObjects="1">
      <p:cViewPr varScale="1">
        <p:scale>
          <a:sx n="64" d="100"/>
          <a:sy n="64" d="100"/>
        </p:scale>
        <p:origin x="16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695008" y="4387136"/>
            <a:ext cx="5560059" cy="4156234"/>
          </a:xfrm>
          <a:prstGeom prst="rect">
            <a:avLst/>
          </a:prstGeom>
          <a:noFill/>
          <a:ln>
            <a:noFill/>
          </a:ln>
        </p:spPr>
        <p:txBody>
          <a:bodyPr wrap="square" lIns="91425" tIns="91425" rIns="91425" bIns="91425" anchor="t" anchorCtr="0"/>
          <a:lstStyle>
            <a:lvl1pPr marL="0" marR="0" lvl="0" indent="0" algn="l" rtl="0">
              <a:spcBef>
                <a:spcPts val="0"/>
              </a:spcBef>
              <a:buSzPct val="127272"/>
              <a:buChar char="●"/>
              <a:defRPr sz="1100" b="0" i="0" u="none" strike="noStrike" cap="none">
                <a:solidFill>
                  <a:schemeClr val="dk1"/>
                </a:solidFill>
                <a:latin typeface="Arial"/>
                <a:ea typeface="Arial"/>
                <a:cs typeface="Arial"/>
                <a:sym typeface="Arial"/>
              </a:defRPr>
            </a:lvl1pPr>
            <a:lvl2pPr marL="457200" marR="0" lvl="1" indent="0" algn="l" rtl="0">
              <a:spcBef>
                <a:spcPts val="0"/>
              </a:spcBef>
              <a:buSzPct val="127272"/>
              <a:buChar char="○"/>
              <a:defRPr sz="1100" b="0" i="0" u="none" strike="noStrike" cap="none">
                <a:solidFill>
                  <a:schemeClr val="dk1"/>
                </a:solidFill>
                <a:latin typeface="Arial"/>
                <a:ea typeface="Arial"/>
                <a:cs typeface="Arial"/>
                <a:sym typeface="Arial"/>
              </a:defRPr>
            </a:lvl2pPr>
            <a:lvl3pPr marL="914400" marR="0" lvl="2" indent="0" algn="l" rtl="0">
              <a:spcBef>
                <a:spcPts val="0"/>
              </a:spcBef>
              <a:buSzPct val="127272"/>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SzPct val="127272"/>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SzPct val="127272"/>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SzPct val="127272"/>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SzPct val="127272"/>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SzPct val="127272"/>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SzPct val="127272"/>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83070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 name="Shape 31"/>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Curriculum developed in partnership with Digital Preservation Coalition (DPC)</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82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6" name="Shape 696"/>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76200" algn="l" rtl="0">
              <a:spcBef>
                <a:spcPts val="0"/>
              </a:spcBef>
              <a:buClr>
                <a:schemeClr val="dk1"/>
              </a:buClr>
              <a:buSzPct val="100000"/>
              <a:buFont typeface="Arial"/>
              <a:buNone/>
            </a:pPr>
            <a:r>
              <a:rPr lang="en" sz="1200" b="1" i="0" u="none" strike="noStrike" cap="none">
                <a:solidFill>
                  <a:schemeClr val="dk1"/>
                </a:solidFill>
                <a:latin typeface="Arial"/>
                <a:ea typeface="Arial"/>
                <a:cs typeface="Arial"/>
                <a:sym typeface="Arial"/>
              </a:rPr>
              <a:t>WHAT needs to happen</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OAIS standard includes within it a number of models describing aspects of an OAIS.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main two are the functional model and the information model.</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Pictured here is the high level functional model which shows: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OAIS </a:t>
            </a:r>
            <a:r>
              <a:rPr lang="en" sz="1200" b="1" i="0" u="none" strike="noStrike" cap="none">
                <a:solidFill>
                  <a:schemeClr val="dk1"/>
                </a:solidFill>
                <a:latin typeface="Arial"/>
                <a:ea typeface="Arial"/>
                <a:cs typeface="Arial"/>
                <a:sym typeface="Arial"/>
              </a:rPr>
              <a:t>functional entities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a:t>
            </a:r>
            <a:r>
              <a:rPr lang="en" sz="1200" b="1" i="0" u="none" strike="noStrike" cap="none">
                <a:solidFill>
                  <a:schemeClr val="dk1"/>
                </a:solidFill>
                <a:latin typeface="Arial"/>
                <a:ea typeface="Arial"/>
                <a:cs typeface="Arial"/>
                <a:sym typeface="Arial"/>
              </a:rPr>
              <a:t>information objects</a:t>
            </a:r>
            <a:r>
              <a:rPr lang="en" sz="1200" b="0" i="0" u="none" strike="noStrike" cap="none">
                <a:solidFill>
                  <a:schemeClr val="dk1"/>
                </a:solidFill>
                <a:latin typeface="Arial"/>
                <a:ea typeface="Arial"/>
                <a:cs typeface="Arial"/>
                <a:sym typeface="Arial"/>
              </a:rPr>
              <a:t> that they interact with</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a:t>
            </a:r>
            <a:r>
              <a:rPr lang="en" sz="1200" b="1" i="0" u="none" strike="noStrike" cap="none">
                <a:solidFill>
                  <a:schemeClr val="dk1"/>
                </a:solidFill>
                <a:latin typeface="Arial"/>
                <a:ea typeface="Arial"/>
                <a:cs typeface="Arial"/>
                <a:sym typeface="Arial"/>
              </a:rPr>
              <a:t>actors</a:t>
            </a:r>
            <a:r>
              <a:rPr lang="en" sz="1200" b="0" i="0" u="none" strike="noStrike" cap="none">
                <a:solidFill>
                  <a:schemeClr val="dk1"/>
                </a:solidFill>
                <a:latin typeface="Arial"/>
                <a:ea typeface="Arial"/>
                <a:cs typeface="Arial"/>
                <a:sym typeface="Arial"/>
              </a:rPr>
              <a:t> who interact with the OAIS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following slides will examine these in more detail</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697" name="Shape 697"/>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851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6" name="Shape 706"/>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200" b="1" i="0" u="none" strike="noStrike" cap="none" dirty="0">
                <a:solidFill>
                  <a:schemeClr val="dk1"/>
                </a:solidFill>
                <a:latin typeface="Arial"/>
                <a:ea typeface="Arial"/>
                <a:cs typeface="Arial"/>
                <a:sym typeface="Arial"/>
              </a:rPr>
              <a:t>DOROTHEA – Perhaps folks can chime in with the position titles of folks at theor institutions</a:t>
            </a:r>
            <a:r>
              <a:rPr lang="en" sz="1200" b="1" i="0" u="none" strike="noStrike" cap="none" baseline="0" dirty="0">
                <a:solidFill>
                  <a:schemeClr val="dk1"/>
                </a:solidFill>
                <a:latin typeface="Arial"/>
                <a:ea typeface="Arial"/>
                <a:cs typeface="Arial"/>
                <a:sym typeface="Arial"/>
              </a:rPr>
              <a:t> that would be considered “actors”?</a:t>
            </a:r>
            <a:endParaRPr lang="en" sz="1200" b="1"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lang="en" sz="1200" b="1"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200" b="1" i="0" u="none" strike="noStrike" cap="none" dirty="0">
                <a:solidFill>
                  <a:schemeClr val="dk1"/>
                </a:solidFill>
                <a:latin typeface="Arial"/>
                <a:ea typeface="Arial"/>
                <a:cs typeface="Arial"/>
                <a:sym typeface="Arial"/>
              </a:rPr>
              <a:t>COMPARE TO PEOPLE THEY ALREADY INTERACT WITH</a:t>
            </a:r>
          </a:p>
          <a:p>
            <a:pPr marL="0" marR="0" lvl="0" indent="0" algn="l" rtl="0">
              <a:spcBef>
                <a:spcPts val="0"/>
              </a:spcBef>
              <a:buSzPct val="25000"/>
              <a:buNone/>
            </a:pPr>
            <a:r>
              <a:rPr lang="en" sz="1200" b="1" i="0" u="none" strike="noStrike" cap="none" dirty="0">
                <a:solidFill>
                  <a:schemeClr val="dk1"/>
                </a:solidFill>
                <a:latin typeface="Arial"/>
                <a:ea typeface="Arial"/>
                <a:cs typeface="Arial"/>
                <a:sym typeface="Arial"/>
              </a:rPr>
              <a:t>WHO makes it happen</a:t>
            </a:r>
          </a:p>
          <a:p>
            <a:pPr marL="0" marR="0" lvl="0" indent="0" algn="l" rtl="0">
              <a:spcBef>
                <a:spcPts val="0"/>
              </a:spcBef>
              <a:buSzPct val="25000"/>
              <a:buNone/>
            </a:pPr>
            <a:r>
              <a:rPr lang="en" sz="1200" b="0" i="0" u="none" strike="noStrike" cap="none" dirty="0">
                <a:solidFill>
                  <a:schemeClr val="dk1"/>
                </a:solidFill>
                <a:latin typeface="Arial"/>
                <a:ea typeface="Arial"/>
                <a:cs typeface="Arial"/>
                <a:sym typeface="Arial"/>
              </a:rPr>
              <a:t>The standard defines 3 actors who interact with the OAIS:</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Producer – The individuals, organizations, or systems that transfer information to the OAIS for long-term preservation. Interactions include negotiation, completing agreements and transfer of data.</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Management – The individuals or organizations responsible for formulating, revising and enforcing the high-level policy framework governing an OAIS. They may also provide the funding required to run the OAIS.</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Consumer – The individuals, organizations, or systems that use the information preserved in the OAIS. Interactions may include searching catalogs and making requests for access. The designated community is a special subset of potential consumers. </a:t>
            </a:r>
          </a:p>
        </p:txBody>
      </p:sp>
      <p:sp>
        <p:nvSpPr>
          <p:cNvPr id="707" name="Shape 707"/>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313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1" name="Shape 721"/>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76200" algn="l" rtl="0">
              <a:lnSpc>
                <a:spcPct val="80000"/>
              </a:lnSpc>
              <a:spcBef>
                <a:spcPts val="0"/>
              </a:spcBef>
              <a:spcAft>
                <a:spcPts val="0"/>
              </a:spcAft>
              <a:buClr>
                <a:schemeClr val="dk1"/>
              </a:buClr>
              <a:buSzPct val="100000"/>
              <a:buFont typeface="Arial"/>
              <a:buNone/>
            </a:pPr>
            <a:r>
              <a:rPr lang="en" sz="1200" b="1" i="0" u="none" strike="noStrike" cap="none">
                <a:solidFill>
                  <a:schemeClr val="dk1"/>
                </a:solidFill>
                <a:latin typeface="Arial"/>
                <a:ea typeface="Arial"/>
                <a:cs typeface="Arial"/>
                <a:sym typeface="Arial"/>
              </a:rPr>
              <a:t>COMPARE TO OBJECTS THEY ALREADY INTERACT WITH</a:t>
            </a:r>
          </a:p>
          <a:p>
            <a:pPr marL="0" marR="0" lvl="0" indent="0" algn="l" rtl="0">
              <a:lnSpc>
                <a:spcPct val="80000"/>
              </a:lnSpc>
              <a:spcBef>
                <a:spcPts val="240"/>
              </a:spcBef>
              <a:spcAft>
                <a:spcPts val="0"/>
              </a:spcAft>
              <a:buSzPct val="25000"/>
              <a:buNone/>
            </a:pPr>
            <a:endParaRPr sz="1200" b="1" i="0" u="none" strike="noStrike" cap="none">
              <a:solidFill>
                <a:schemeClr val="dk1"/>
              </a:solidFill>
              <a:latin typeface="Tahoma"/>
              <a:ea typeface="Tahoma"/>
              <a:cs typeface="Tahoma"/>
              <a:sym typeface="Tahoma"/>
            </a:endParaRPr>
          </a:p>
          <a:p>
            <a:pPr marL="0" marR="0" lvl="0" indent="0" algn="l" rtl="0">
              <a:lnSpc>
                <a:spcPct val="80000"/>
              </a:lnSpc>
              <a:spcBef>
                <a:spcPts val="240"/>
              </a:spcBef>
              <a:buSzPct val="25000"/>
              <a:buNone/>
            </a:pPr>
            <a:r>
              <a:rPr lang="en" sz="1200" b="1" i="0" u="none" strike="noStrike" cap="none">
                <a:solidFill>
                  <a:schemeClr val="dk1"/>
                </a:solidFill>
                <a:latin typeface="Tahoma"/>
                <a:ea typeface="Tahoma"/>
                <a:cs typeface="Tahoma"/>
                <a:sym typeface="Tahoma"/>
              </a:rPr>
              <a:t>To WHAT is it happening</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objects shown in the functional model here is the information to be preserved in various states as it is processed in the OAIS.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These objects are referred to as Information Packages and there are three types: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Submission Information Packages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Archive Information Packages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Dissemination Information Packages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Information Packages contain the original information object as well as any necessary documentation and metadata.</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We will examine the structure of information packages further when we look at the Information Model.</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722" name="Shape 722"/>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718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8" name="Shape 738"/>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76200" algn="l" rtl="0">
              <a:lnSpc>
                <a:spcPct val="100000"/>
              </a:lnSpc>
              <a:spcBef>
                <a:spcPts val="0"/>
              </a:spcBef>
              <a:spcAft>
                <a:spcPts val="0"/>
              </a:spcAft>
              <a:buClr>
                <a:schemeClr val="dk1"/>
              </a:buClr>
              <a:buSzPct val="100000"/>
              <a:buFont typeface="Arial"/>
              <a:buNone/>
            </a:pPr>
            <a:r>
              <a:rPr lang="en" sz="1200" b="1" i="0" u="none" strike="noStrike" cap="none">
                <a:solidFill>
                  <a:schemeClr val="dk1"/>
                </a:solidFill>
                <a:latin typeface="Arial"/>
                <a:ea typeface="Arial"/>
                <a:cs typeface="Arial"/>
                <a:sym typeface="Arial"/>
              </a:rPr>
              <a:t>COMPARE TO ACTIVITIES THEY ALREADY DO</a:t>
            </a:r>
          </a:p>
          <a:p>
            <a:pPr marL="0" marR="0" lvl="0" indent="0" algn="l" rtl="0">
              <a:spcBef>
                <a:spcPts val="0"/>
              </a:spcBef>
              <a:buSzPct val="25000"/>
              <a:buNone/>
            </a:pPr>
            <a:r>
              <a:rPr lang="en" sz="1200" b="1" i="0" u="none" strike="noStrike" cap="none">
                <a:solidFill>
                  <a:schemeClr val="dk1"/>
                </a:solidFill>
                <a:latin typeface="Arial"/>
                <a:ea typeface="Arial"/>
                <a:cs typeface="Arial"/>
                <a:sym typeface="Arial"/>
              </a:rPr>
              <a:t>HOW does it happen</a:t>
            </a:r>
          </a:p>
          <a:p>
            <a:pPr marL="0" marR="0" lvl="0" indent="0" algn="l" rtl="0">
              <a:spcBef>
                <a:spcPts val="0"/>
              </a:spcBef>
              <a:buSzPct val="25000"/>
              <a:buNone/>
            </a:pPr>
            <a:r>
              <a:rPr lang="en" sz="1200" b="0" i="0" u="none" strike="noStrike" cap="none">
                <a:solidFill>
                  <a:schemeClr val="dk1"/>
                </a:solidFill>
                <a:latin typeface="Arial"/>
                <a:ea typeface="Arial"/>
                <a:cs typeface="Arial"/>
                <a:sym typeface="Arial"/>
              </a:rPr>
              <a:t>The functional entities defined by the OAIS standard are the core set of mechanisms that allow it to deliver its primary mission of preserving information. They are:</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 </a:t>
            </a:r>
            <a:r>
              <a:rPr lang="en" sz="1200" b="1" i="0" u="none" strike="noStrike" cap="none">
                <a:solidFill>
                  <a:schemeClr val="dk1"/>
                </a:solidFill>
                <a:latin typeface="Arial"/>
                <a:ea typeface="Arial"/>
                <a:cs typeface="Arial"/>
                <a:sym typeface="Arial"/>
              </a:rPr>
              <a:t>Ingest: </a:t>
            </a:r>
            <a:r>
              <a:rPr lang="en" sz="1200" b="0" i="0" u="none" strike="noStrike" cap="none">
                <a:solidFill>
                  <a:schemeClr val="dk1"/>
                </a:solidFill>
                <a:latin typeface="Arial"/>
                <a:ea typeface="Arial"/>
                <a:cs typeface="Arial"/>
                <a:sym typeface="Arial"/>
              </a:rPr>
              <a:t>this includes the set of processes responsible for accepting information submitted by producers and preparing it for archival storage. This may include: checking that data is uncorrupted and complete, virus checking, and creation of finding aids/catalog information.</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 </a:t>
            </a:r>
            <a:r>
              <a:rPr lang="en" sz="1200" b="1" i="0" u="none" strike="noStrike" cap="none">
                <a:solidFill>
                  <a:schemeClr val="dk1"/>
                </a:solidFill>
                <a:latin typeface="Arial"/>
                <a:ea typeface="Arial"/>
                <a:cs typeface="Arial"/>
                <a:sym typeface="Arial"/>
              </a:rPr>
              <a:t>Archival Storage: </a:t>
            </a:r>
            <a:r>
              <a:rPr lang="en" sz="1200" b="0" i="0" u="none" strike="noStrike" cap="none">
                <a:solidFill>
                  <a:schemeClr val="dk1"/>
                </a:solidFill>
                <a:latin typeface="Arial"/>
                <a:ea typeface="Arial"/>
                <a:cs typeface="Arial"/>
                <a:sym typeface="Arial"/>
              </a:rPr>
              <a:t>performs the storage function of the OAIS, including ensuring information is stored in the appropriate location, error-checking and refreshing storage as required.</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 </a:t>
            </a:r>
            <a:r>
              <a:rPr lang="en" sz="1200" b="1" i="0" u="none" strike="noStrike" cap="none">
                <a:solidFill>
                  <a:schemeClr val="dk1"/>
                </a:solidFill>
                <a:latin typeface="Arial"/>
                <a:ea typeface="Arial"/>
                <a:cs typeface="Arial"/>
                <a:sym typeface="Arial"/>
              </a:rPr>
              <a:t>Data Management: </a:t>
            </a:r>
            <a:r>
              <a:rPr lang="en" sz="1200" b="0" i="0" u="none" strike="noStrike" cap="none">
                <a:solidFill>
                  <a:schemeClr val="dk1"/>
                </a:solidFill>
                <a:latin typeface="Arial"/>
                <a:ea typeface="Arial"/>
                <a:cs typeface="Arial"/>
                <a:sym typeface="Arial"/>
              </a:rPr>
              <a:t>this function maintains the descriptive and administrative data required for the management of the OAIS.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 </a:t>
            </a:r>
            <a:r>
              <a:rPr lang="en" sz="1200" b="1" i="0" u="none" strike="noStrike" cap="none">
                <a:solidFill>
                  <a:schemeClr val="dk1"/>
                </a:solidFill>
                <a:latin typeface="Arial"/>
                <a:ea typeface="Arial"/>
                <a:cs typeface="Arial"/>
                <a:sym typeface="Arial"/>
              </a:rPr>
              <a:t>Administration: </a:t>
            </a:r>
            <a:r>
              <a:rPr lang="en" sz="1200" b="0" i="0" u="none" strike="noStrike" cap="none">
                <a:solidFill>
                  <a:schemeClr val="dk1"/>
                </a:solidFill>
                <a:latin typeface="Arial"/>
                <a:ea typeface="Arial"/>
                <a:cs typeface="Arial"/>
                <a:sym typeface="Arial"/>
              </a:rPr>
              <a:t>undertakes the day-to-day management of the OAIS and coordinates the activities of the other functional entities. This includes varied tasks such as negotiating with producers, managing policies, and customer service.</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 </a:t>
            </a:r>
            <a:r>
              <a:rPr lang="en" sz="1200" b="1" i="0" u="none" strike="noStrike" cap="none">
                <a:solidFill>
                  <a:schemeClr val="dk1"/>
                </a:solidFill>
                <a:latin typeface="Arial"/>
                <a:ea typeface="Arial"/>
                <a:cs typeface="Arial"/>
                <a:sym typeface="Arial"/>
              </a:rPr>
              <a:t>Preservation Planning:</a:t>
            </a:r>
            <a:r>
              <a:rPr lang="en" sz="1200" b="0" i="0" u="none" strike="noStrike" cap="none">
                <a:solidFill>
                  <a:schemeClr val="dk1"/>
                </a:solidFill>
                <a:latin typeface="Arial"/>
                <a:ea typeface="Arial"/>
                <a:cs typeface="Arial"/>
                <a:sym typeface="Arial"/>
              </a:rPr>
              <a:t> maps the preservation strategy for the OAIS, including monitoring changes in technology and the designated community, as well as developing preservation plans.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 </a:t>
            </a:r>
            <a:r>
              <a:rPr lang="en" sz="1200" b="1" i="0" u="none" strike="noStrike" cap="none">
                <a:solidFill>
                  <a:schemeClr val="dk1"/>
                </a:solidFill>
                <a:latin typeface="Arial"/>
                <a:ea typeface="Arial"/>
                <a:cs typeface="Arial"/>
                <a:sym typeface="Arial"/>
              </a:rPr>
              <a:t>Access:</a:t>
            </a:r>
            <a:r>
              <a:rPr lang="en" sz="1200" b="0" i="0" u="none" strike="noStrike" cap="none">
                <a:solidFill>
                  <a:schemeClr val="dk1"/>
                </a:solidFill>
                <a:latin typeface="Arial"/>
                <a:ea typeface="Arial"/>
                <a:cs typeface="Arial"/>
                <a:sym typeface="Arial"/>
              </a:rPr>
              <a:t> manages the processes and services which provide the consumers with access to the information held by the OAIS.</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739" name="Shape 739"/>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8967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2" name="Shape 752"/>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Introduced earlier the main information objects with the OAIS model – Information Packages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They are the original digital objects plus relevant documentation and metadata and come in three forms: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Submission Information Package</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Archive Information Package</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Dissemination Information Package</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Remaining slides in this section will examine the structure of IPs in more detail and how you can begin designing/constructing them</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753" name="Shape 753"/>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5775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3" name="Shape 773"/>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How information packages are implemented will differ from organization to organization.</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Decisions on how to structure the packages will depend on a number of factors. Need to consider:</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What are the needs of your designated community? This will influence choices in relation to what metadata is kept and where as well as driving all decisions about Dissemination Information Packages.</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Do you have any existing systems that you will need the information packages to be compatible with? Will these determine the formats and/or technology you will use?</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What resources do you have available? Consider skills as well as costs. </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Have you already made decisions for preservation? This may determine the amount of metadata needed and what form of the data object to store in the Archival Information Packages.</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 options for formats are virtually endless and can be tailored to specific organizations. Common choices include:</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Storing the data objects in specially ordered folder structures.</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Capturing metadata in a database with links to the location of the data objects</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‘Wrapping’ the data objects and their metadata using an XML file that includes file locations and some or all of the metadata. </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There are a number of tools available for managing the creation of information packages. Most commercial repository systems include this functionality but there are also free or open source tools available, the most popular being Bagger/</a:t>
            </a:r>
            <a:r>
              <a:rPr lang="en" sz="1200" b="0" i="0" u="none" strike="noStrike" cap="none" dirty="0" err="1">
                <a:solidFill>
                  <a:schemeClr val="dk1"/>
                </a:solidFill>
                <a:latin typeface="Arial"/>
                <a:ea typeface="Arial"/>
                <a:cs typeface="Arial"/>
                <a:sym typeface="Arial"/>
              </a:rPr>
              <a:t>BagIt</a:t>
            </a:r>
            <a:r>
              <a:rPr lang="en" sz="1200" b="0" i="0" u="none" strike="noStrike" cap="none" dirty="0">
                <a:solidFill>
                  <a:schemeClr val="dk1"/>
                </a:solidFill>
                <a:latin typeface="Arial"/>
                <a:ea typeface="Arial"/>
                <a:cs typeface="Arial"/>
                <a:sym typeface="Arial"/>
              </a:rPr>
              <a:t>.</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
        <p:nvSpPr>
          <p:cNvPr id="774" name="Shape 774"/>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7662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AIP contains your</a:t>
            </a:r>
            <a:r>
              <a:rPr lang="en-US" baseline="0" dirty="0"/>
              <a:t> materials from the SIP, with preservation actions done to them</a:t>
            </a:r>
            <a:r>
              <a:rPr lang="mr-IN" baseline="0" dirty="0"/>
              <a:t>…</a:t>
            </a:r>
            <a:r>
              <a:rPr lang="en-US" baseline="0" dirty="0"/>
              <a:t>they may be migrated or transformed in some way so that they can be better preserved. </a:t>
            </a:r>
            <a:endParaRPr lang="en-US" dirty="0"/>
          </a:p>
        </p:txBody>
      </p:sp>
    </p:spTree>
    <p:extLst>
      <p:ext uri="{BB962C8B-B14F-4D97-AF65-F5344CB8AC3E}">
        <p14:creationId xmlns:p14="http://schemas.microsoft.com/office/powerpoint/2010/main" val="290713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3" name="Shape 783"/>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Just remember,</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You might have a number of different looking AIPs depending on what kind of material you are preserving. Your AIPs will live on something of a spectrum, in terms of what components will be included, and how you choose to package them up. </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So like this slide….some AIPs may be VERY FANCY….some of them even wear clothes and talk! </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Some of them are very specialized….</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But some of them are very simple and pure.</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And your AIP can grow over time and mature, depending on the resources you have at your disposal.</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There’s NO WRONG WAY TO BE AN APE. And there’s really no wrong way to MAKE an AIP. </a:t>
            </a:r>
          </a:p>
        </p:txBody>
      </p:sp>
    </p:spTree>
    <p:extLst>
      <p:ext uri="{BB962C8B-B14F-4D97-AF65-F5344CB8AC3E}">
        <p14:creationId xmlns:p14="http://schemas.microsoft.com/office/powerpoint/2010/main" val="178159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6" name="Shape 796"/>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lnSpc>
                <a:spcPct val="100000"/>
              </a:lnSpc>
              <a:spcBef>
                <a:spcPts val="0"/>
              </a:spcBef>
              <a:spcAft>
                <a:spcPts val="0"/>
              </a:spcAft>
              <a:buClr>
                <a:schemeClr val="dk1"/>
              </a:buClr>
              <a:buSzPct val="100000"/>
              <a:buFont typeface="Arial"/>
              <a:buNone/>
            </a:pPr>
            <a:r>
              <a:rPr lang="en" sz="1200" b="1" i="0" u="none" strike="noStrike" cap="none" dirty="0">
                <a:solidFill>
                  <a:schemeClr val="dk1"/>
                </a:solidFill>
                <a:latin typeface="Calibri"/>
                <a:ea typeface="Calibri"/>
                <a:cs typeface="Calibri"/>
                <a:sym typeface="Calibri"/>
              </a:rPr>
              <a:t>Information about it &amp; how to render it </a:t>
            </a:r>
            <a:r>
              <a:rPr lang="en" sz="1200" b="0" i="0" u="none" strike="noStrike" cap="none" dirty="0">
                <a:solidFill>
                  <a:schemeClr val="dk1"/>
                </a:solidFill>
                <a:latin typeface="Calibri"/>
                <a:ea typeface="Calibri"/>
                <a:cs typeface="Calibri"/>
                <a:sym typeface="Calibri"/>
              </a:rPr>
              <a:t>is what’s known as “representation information”</a:t>
            </a: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 sz="1200" b="1" i="1" u="none" strike="noStrike" cap="none" dirty="0">
                <a:solidFill>
                  <a:schemeClr val="dk1"/>
                </a:solidFill>
                <a:latin typeface="Arial"/>
                <a:ea typeface="Arial"/>
                <a:cs typeface="Arial"/>
                <a:sym typeface="Arial"/>
              </a:rPr>
              <a:t>“how to render it”</a:t>
            </a:r>
            <a:r>
              <a:rPr lang="en" sz="1200" b="0" i="0" u="none" strike="noStrike" cap="none" dirty="0">
                <a:solidFill>
                  <a:schemeClr val="dk1"/>
                </a:solidFill>
                <a:latin typeface="Arial"/>
                <a:ea typeface="Arial"/>
                <a:cs typeface="Arial"/>
                <a:sym typeface="Arial"/>
              </a:rPr>
              <a:t>=</a:t>
            </a:r>
            <a:r>
              <a:rPr lang="en" sz="1200" b="0" i="0" u="none" strike="noStrike" cap="none" baseline="0" dirty="0">
                <a:solidFill>
                  <a:schemeClr val="dk1"/>
                </a:solidFill>
                <a:latin typeface="Arial"/>
                <a:ea typeface="Arial"/>
                <a:cs typeface="Arial"/>
                <a:sym typeface="Arial"/>
              </a:rPr>
              <a:t> for example, could be the file type (.jpg) and software (Adobe Photoshop or MSPaint or etc.)</a:t>
            </a:r>
          </a:p>
          <a:p>
            <a:pPr marL="0" marR="0" lvl="0" indent="0" algn="l" rtl="0">
              <a:lnSpc>
                <a:spcPct val="100000"/>
              </a:lnSpc>
              <a:spcBef>
                <a:spcPts val="0"/>
              </a:spcBef>
              <a:spcAft>
                <a:spcPts val="0"/>
              </a:spcAft>
              <a:buClr>
                <a:schemeClr val="dk1"/>
              </a:buClr>
              <a:buSzPct val="100000"/>
              <a:buFont typeface="Arial"/>
              <a:buNone/>
            </a:pPr>
            <a:endParaRPr lang="en"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r>
              <a:rPr lang="en" sz="1200" b="0" i="0" u="none" strike="noStrike" cap="none" dirty="0">
                <a:solidFill>
                  <a:schemeClr val="dk1"/>
                </a:solidFill>
                <a:latin typeface="Arial"/>
                <a:ea typeface="Arial"/>
                <a:cs typeface="Arial"/>
                <a:sym typeface="Arial"/>
              </a:rPr>
              <a:t>In OAIS: The </a:t>
            </a:r>
            <a:r>
              <a:rPr lang="en" sz="1200" b="1" i="0" u="none" strike="noStrike" cap="none" dirty="0">
                <a:solidFill>
                  <a:schemeClr val="dk1"/>
                </a:solidFill>
                <a:latin typeface="Arial"/>
                <a:ea typeface="Arial"/>
                <a:cs typeface="Arial"/>
                <a:sym typeface="Arial"/>
              </a:rPr>
              <a:t>Data Object</a:t>
            </a:r>
            <a:r>
              <a:rPr lang="en" sz="1200" b="0" i="0" u="none" strike="noStrike" cap="none" dirty="0">
                <a:solidFill>
                  <a:schemeClr val="dk1"/>
                </a:solidFill>
                <a:latin typeface="Arial"/>
                <a:ea typeface="Arial"/>
                <a:cs typeface="Arial"/>
                <a:sym typeface="Arial"/>
              </a:rPr>
              <a:t> is interpreted by the </a:t>
            </a:r>
            <a:r>
              <a:rPr lang="en" sz="1200" b="1" i="0" u="none" strike="noStrike" cap="none" dirty="0">
                <a:solidFill>
                  <a:schemeClr val="dk1"/>
                </a:solidFill>
                <a:latin typeface="Arial"/>
                <a:ea typeface="Arial"/>
                <a:cs typeface="Arial"/>
                <a:sym typeface="Arial"/>
              </a:rPr>
              <a:t>Representation Information</a:t>
            </a:r>
            <a:r>
              <a:rPr lang="en" sz="1200" b="0" i="0" u="none" strike="noStrike" cap="none" dirty="0">
                <a:solidFill>
                  <a:schemeClr val="dk1"/>
                </a:solidFill>
                <a:latin typeface="Arial"/>
                <a:ea typeface="Arial"/>
                <a:cs typeface="Arial"/>
                <a:sym typeface="Arial"/>
              </a:rPr>
              <a:t> to yield a useable </a:t>
            </a:r>
            <a:r>
              <a:rPr lang="en" sz="1200" b="1" i="0" u="none" strike="noStrike" cap="none" dirty="0">
                <a:solidFill>
                  <a:schemeClr val="dk1"/>
                </a:solidFill>
                <a:latin typeface="Arial"/>
                <a:ea typeface="Arial"/>
                <a:cs typeface="Arial"/>
                <a:sym typeface="Arial"/>
              </a:rPr>
              <a:t>Information Object</a:t>
            </a:r>
          </a:p>
          <a:p>
            <a:pPr marL="0" marR="0" lvl="0" indent="0" algn="l" rtl="0">
              <a:spcBef>
                <a:spcPts val="0"/>
              </a:spcBef>
              <a:buClr>
                <a:schemeClr val="dk1"/>
              </a:buClr>
              <a:buSzPct val="100000"/>
              <a:buFont typeface="Arial"/>
              <a:buNone/>
            </a:pPr>
            <a:r>
              <a:rPr lang="en" sz="1200" b="0" i="0" u="none" strike="noStrike" cap="none" dirty="0">
                <a:solidFill>
                  <a:schemeClr val="dk1"/>
                </a:solidFill>
                <a:latin typeface="Arial"/>
                <a:ea typeface="Arial"/>
                <a:cs typeface="Arial"/>
                <a:sym typeface="Arial"/>
              </a:rPr>
              <a:t>A comparable example in the physical world: A slide is interpreted by a projector and yields on screen an image(or series of images).</a:t>
            </a:r>
          </a:p>
          <a:p>
            <a:pPr marL="0" marR="0" lvl="0" indent="0" algn="l" rtl="0">
              <a:spcBef>
                <a:spcPts val="0"/>
              </a:spcBef>
              <a:buClr>
                <a:schemeClr val="dk1"/>
              </a:buClr>
              <a:buSzPct val="100000"/>
              <a:buFont typeface="Arial"/>
              <a:buNone/>
            </a:pPr>
            <a:r>
              <a:rPr lang="en" sz="1200" b="0" i="0" u="none" strike="noStrike" cap="none" dirty="0">
                <a:solidFill>
                  <a:schemeClr val="dk1"/>
                </a:solidFill>
                <a:latin typeface="Arial"/>
                <a:ea typeface="Arial"/>
                <a:cs typeface="Arial"/>
                <a:sym typeface="Arial"/>
              </a:rPr>
              <a:t>The </a:t>
            </a:r>
            <a:r>
              <a:rPr lang="en" sz="1200" b="1" i="0" u="none" strike="noStrike" cap="none" dirty="0">
                <a:solidFill>
                  <a:schemeClr val="dk1"/>
                </a:solidFill>
                <a:latin typeface="Arial"/>
                <a:ea typeface="Arial"/>
                <a:cs typeface="Arial"/>
                <a:sym typeface="Arial"/>
              </a:rPr>
              <a:t>Representation Information</a:t>
            </a:r>
            <a:r>
              <a:rPr lang="en" sz="1200" b="0" i="0" u="none" strike="noStrike" cap="none" dirty="0">
                <a:solidFill>
                  <a:schemeClr val="dk1"/>
                </a:solidFill>
                <a:latin typeface="Arial"/>
                <a:ea typeface="Arial"/>
                <a:cs typeface="Arial"/>
                <a:sym typeface="Arial"/>
              </a:rPr>
              <a:t> is the mechanism for providing access to the preserved information.</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
        <p:nvSpPr>
          <p:cNvPr id="797" name="Shape 797"/>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0141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6" name="Shape 816"/>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Two types of representation information:</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Structure information – about the technical requirements of rendering the data object, includes information such as file format and software package.</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Semantic information – how to interpret and understand the data object, can include user documentation on a software package or a data dictionary identifying columns in a database.</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Representation information can be simple or very complex, and may include things like full software packages. Some representation information may require its own representation to interpret it.</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How much representation information is saved is determined by the needs of the designated community. Less may be needed for a specialist user group and more for the general public.</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Needs tend to become more complex over time as users become less familiar with the data objects and environments they are created in.</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817" name="Shape 817"/>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7514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2" name="Shape 652"/>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100" b="1" i="0" u="none" strike="noStrike" cap="none">
                <a:solidFill>
                  <a:schemeClr val="dk1"/>
                </a:solidFill>
                <a:latin typeface="Arial"/>
                <a:ea typeface="Arial"/>
                <a:cs typeface="Arial"/>
                <a:sym typeface="Arial"/>
              </a:rPr>
              <a:t>Section Three – OAIS (40 mins)</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The final section of the module will provide participants with a broad overview of the OAIS standard, including a deeper dive into the information module. This will include an understanding of the structure and purpose of information packages and their place in the digital preservation lifecycle.</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2841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7" name="Shape 827"/>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Preservation Description Information is</a:t>
            </a:r>
            <a:r>
              <a:rPr lang="en" sz="1200" b="0" i="0" u="none" strike="noStrike" cap="none">
                <a:solidFill>
                  <a:schemeClr val="dk1"/>
                </a:solidFill>
                <a:latin typeface="Arial"/>
                <a:ea typeface="Arial"/>
                <a:cs typeface="Arial"/>
                <a:sym typeface="Arial"/>
              </a:rPr>
              <a:t> the additional metadata that is required to support and document the OAIS’s preservation processes.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This includes: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Recording preservation activities that have been undertaken</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Retaining metadata to demonstrate the continued authenticity of the data objects</a:t>
            </a:r>
          </a:p>
          <a:p>
            <a:pPr marL="628650" marR="0" lvl="1"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Providing metadata to facilitate the dissemination of the data objects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 OAIS models describes this as metadata that “is specifically focused on describing the past and present states” of the data objects.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There are five component of </a:t>
            </a:r>
            <a:r>
              <a:rPr lang="en" sz="1200" b="1" i="0" u="none" strike="noStrike" cap="none">
                <a:solidFill>
                  <a:schemeClr val="dk1"/>
                </a:solidFill>
                <a:latin typeface="Arial"/>
                <a:ea typeface="Arial"/>
                <a:cs typeface="Arial"/>
                <a:sym typeface="Arial"/>
              </a:rPr>
              <a:t>Preservation Description Information</a:t>
            </a:r>
            <a:r>
              <a:rPr lang="en" sz="1200" b="0" i="0" u="none" strike="noStrike" cap="none">
                <a:solidFill>
                  <a:schemeClr val="dk1"/>
                </a:solidFill>
                <a:latin typeface="Arial"/>
                <a:ea typeface="Arial"/>
                <a:cs typeface="Arial"/>
                <a:sym typeface="Arial"/>
              </a:rPr>
              <a:t>:</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Reference Information</a:t>
            </a:r>
            <a:r>
              <a:rPr lang="en" sz="1200" b="0" i="0" u="none" strike="noStrike" cap="none">
                <a:solidFill>
                  <a:schemeClr val="dk1"/>
                </a:solidFill>
                <a:latin typeface="Arial"/>
                <a:ea typeface="Arial"/>
                <a:cs typeface="Arial"/>
                <a:sym typeface="Arial"/>
              </a:rPr>
              <a:t> – a unique identifier for the data object within the OAIS and, potentially, outside it. Examples may include an ISBN or a persistent identifier like a DOI.</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Context Information </a:t>
            </a:r>
            <a:r>
              <a:rPr lang="en" sz="1200" b="0" i="0" u="none" strike="noStrike" cap="none">
                <a:solidFill>
                  <a:schemeClr val="dk1"/>
                </a:solidFill>
                <a:latin typeface="Arial"/>
                <a:ea typeface="Arial"/>
                <a:cs typeface="Arial"/>
                <a:sym typeface="Arial"/>
              </a:rPr>
              <a:t>– describes the data objects relationship to others within the OAIS. For example, if it belongs to a particular collection, or to other versions of the same document.</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Provenance Information </a:t>
            </a:r>
            <a:r>
              <a:rPr lang="en" sz="1200" b="0" i="0" u="none" strike="noStrike" cap="none">
                <a:solidFill>
                  <a:schemeClr val="dk1"/>
                </a:solidFill>
                <a:latin typeface="Arial"/>
                <a:ea typeface="Arial"/>
                <a:cs typeface="Arial"/>
                <a:sym typeface="Arial"/>
              </a:rPr>
              <a:t>– captures information about the history of the data object, which can include who created it, chain of custody and any actions to preserve it (e.g. migration).</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Fixity Information – </a:t>
            </a:r>
            <a:r>
              <a:rPr lang="en" sz="1200" b="0" i="0" u="none" strike="noStrike" cap="none">
                <a:solidFill>
                  <a:schemeClr val="dk1"/>
                </a:solidFill>
                <a:latin typeface="Arial"/>
                <a:ea typeface="Arial"/>
                <a:cs typeface="Arial"/>
                <a:sym typeface="Arial"/>
              </a:rPr>
              <a:t>documents that no changes have been made to the data object through mechanisms such as checksums, digital signatures or watermarks.</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Access Rights Information – </a:t>
            </a:r>
            <a:r>
              <a:rPr lang="en" sz="1200" b="0" i="0" u="none" strike="noStrike" cap="none">
                <a:solidFill>
                  <a:schemeClr val="dk1"/>
                </a:solidFill>
                <a:latin typeface="Arial"/>
                <a:ea typeface="Arial"/>
                <a:cs typeface="Arial"/>
                <a:sym typeface="Arial"/>
              </a:rPr>
              <a:t>captures any restrictions relating to the data objects in relation to preservation and access. This may include information on licences, lists of those with permission to access, and information on agreed preservation options from the depositor agreement.</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828" name="Shape 828"/>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3576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7" name="Shape 837"/>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PREMIS is a metadata standard specifically created for preservation metadata and has become the de facto standard for digital preservation.</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It covers many of the elements required within the OAIS standard’s </a:t>
            </a:r>
            <a:r>
              <a:rPr lang="en" sz="1200" b="1" i="0" u="none" strike="noStrike" cap="none">
                <a:solidFill>
                  <a:schemeClr val="dk1"/>
                </a:solidFill>
                <a:latin typeface="Arial"/>
                <a:ea typeface="Arial"/>
                <a:cs typeface="Arial"/>
                <a:sym typeface="Arial"/>
              </a:rPr>
              <a:t>Representation Information </a:t>
            </a:r>
            <a:r>
              <a:rPr lang="en" sz="1200" b="0" i="0" u="none" strike="noStrike" cap="none">
                <a:solidFill>
                  <a:schemeClr val="dk1"/>
                </a:solidFill>
                <a:latin typeface="Arial"/>
                <a:ea typeface="Arial"/>
                <a:cs typeface="Arial"/>
                <a:sym typeface="Arial"/>
              </a:rPr>
              <a:t>and </a:t>
            </a:r>
            <a:r>
              <a:rPr lang="en" sz="1200" b="1" i="0" u="none" strike="noStrike" cap="none">
                <a:solidFill>
                  <a:schemeClr val="dk1"/>
                </a:solidFill>
                <a:latin typeface="Arial"/>
                <a:ea typeface="Arial"/>
                <a:cs typeface="Arial"/>
                <a:sym typeface="Arial"/>
              </a:rPr>
              <a:t>Preservation Description Information</a:t>
            </a:r>
            <a:r>
              <a:rPr lang="en" sz="1200" b="0" i="0" u="none" strike="noStrike" cap="none">
                <a:solidFill>
                  <a:schemeClr val="dk1"/>
                </a:solidFill>
                <a:latin typeface="Arial"/>
                <a:ea typeface="Arial"/>
                <a:cs typeface="Arial"/>
                <a:sym typeface="Arial"/>
              </a:rPr>
              <a:t> but is specifically focused on the needs of those managing the repository and the repository systems themselves.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It does not claim to be comprehensive and use of additional standards or custom metadata elements may be required.</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PREMIS exists only for capturing information about preservation actions. It does not include elements for </a:t>
            </a:r>
            <a:r>
              <a:rPr lang="en" sz="1200" b="0" i="1" u="none" strike="noStrike" cap="none">
                <a:solidFill>
                  <a:schemeClr val="dk1"/>
                </a:solidFill>
                <a:latin typeface="Arial"/>
                <a:ea typeface="Arial"/>
                <a:cs typeface="Arial"/>
                <a:sym typeface="Arial"/>
              </a:rPr>
              <a:t>descriptive metadata</a:t>
            </a:r>
            <a:r>
              <a:rPr lang="en" sz="1200" b="0" i="0" u="none" strike="noStrike" cap="none">
                <a:solidFill>
                  <a:schemeClr val="dk1"/>
                </a:solidFill>
                <a:latin typeface="Arial"/>
                <a:ea typeface="Arial"/>
                <a:cs typeface="Arial"/>
                <a:sym typeface="Arial"/>
              </a:rPr>
              <a:t>. Users are instead advised to use existing standards such as MARC, ISAD(G) or Dublin Core.</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It is important to always consider what is necessary and what is feasible when deciding what metadata to capture. It is advisable to carefully consider how much of PREMIS you might use as it is a large and complex standard, only adopting the elements that are necessary.</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838" name="Shape 838"/>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173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7" name="Shape 847"/>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These are the types of things that PREMIS captures.</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
            </a: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You may or may not be able to implement PREMIS – or maybe you can create some PREMIS now, but not automate any preservation actions that can add to it. Maybe you can do that later.</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You can get much of the information that lives in PREMIS from running tools that extract various kinds of technical metadata – tools that do File Format identification, validation, characterization, such as JHOVE, DROID, Fido, Siegfried, FITS, etc. We will be working with some of these tomorrow!</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Most of these tools produce an output in XML that can be converted to fit the PREMIS schema if you can learn a bit about XML and XSLT processing.</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Even if you’re just saving those XML files, you are adding Representation Information and PDI to your AIP.</a:t>
            </a:r>
          </a:p>
        </p:txBody>
      </p:sp>
    </p:spTree>
    <p:extLst>
      <p:ext uri="{BB962C8B-B14F-4D97-AF65-F5344CB8AC3E}">
        <p14:creationId xmlns:p14="http://schemas.microsoft.com/office/powerpoint/2010/main" val="181504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4" name="Shape 854"/>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METS – Metadata Encoding and Transmission Standard is an XML-based standard for the encoding of the metadata necessary for the management of digital data object. </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It also helps ensure information packages are transferrable between different repository systems.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It is one of the most commonly used structures for creating information packages and is compatible with the PREMIS standard.</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A METS document contains seven major sections:</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METS Header</a:t>
            </a:r>
            <a:r>
              <a:rPr lang="en" sz="1200" b="0" i="0" u="none" strike="noStrike" cap="none">
                <a:solidFill>
                  <a:schemeClr val="dk1"/>
                </a:solidFill>
                <a:latin typeface="Arial"/>
                <a:ea typeface="Arial"/>
                <a:cs typeface="Arial"/>
                <a:sym typeface="Arial"/>
              </a:rPr>
              <a:t> – information about the METS document itself e.g. creator</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Descriptive Metadata </a:t>
            </a:r>
            <a:r>
              <a:rPr lang="en" sz="1200" b="0" i="0" u="none" strike="noStrike" cap="none">
                <a:solidFill>
                  <a:schemeClr val="dk1"/>
                </a:solidFill>
                <a:latin typeface="Arial"/>
                <a:ea typeface="Arial"/>
                <a:cs typeface="Arial"/>
                <a:sym typeface="Arial"/>
              </a:rPr>
              <a:t>– may include a pointer to descriptive metadata held elsewhere (e.g. in a database) or contain it within the METS document. Multiple descriptions can be included.</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Administrative Metadata</a:t>
            </a:r>
            <a:r>
              <a:rPr lang="en" sz="1200" b="0" i="0" u="none" strike="noStrike" cap="none">
                <a:solidFill>
                  <a:schemeClr val="dk1"/>
                </a:solidFill>
                <a:latin typeface="Arial"/>
                <a:ea typeface="Arial"/>
                <a:cs typeface="Arial"/>
                <a:sym typeface="Arial"/>
              </a:rPr>
              <a:t> – information required to manage the data object, e.g. provenance information.</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File Section</a:t>
            </a:r>
            <a:r>
              <a:rPr lang="en" sz="1200" b="0" i="0" u="none" strike="noStrike" cap="none">
                <a:solidFill>
                  <a:schemeClr val="dk1"/>
                </a:solidFill>
                <a:latin typeface="Arial"/>
                <a:ea typeface="Arial"/>
                <a:cs typeface="Arial"/>
                <a:sym typeface="Arial"/>
              </a:rPr>
              <a:t> – a list of all of the individual files that make up the data object, if there are several it is possible to group these if needed.</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Structural Map </a:t>
            </a:r>
            <a:r>
              <a:rPr lang="en" sz="1200" b="0" i="0" u="none" strike="noStrike" cap="none">
                <a:solidFill>
                  <a:schemeClr val="dk1"/>
                </a:solidFill>
                <a:latin typeface="Arial"/>
                <a:ea typeface="Arial"/>
                <a:cs typeface="Arial"/>
                <a:sym typeface="Arial"/>
              </a:rPr>
              <a:t>– The heart of the METS document, stores the structure of the data object, including both how files relate to each other and how metadata relates to the parts of the object.</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Structural Links </a:t>
            </a:r>
            <a:r>
              <a:rPr lang="en" sz="1200" b="0" i="0" u="none" strike="noStrike" cap="none">
                <a:solidFill>
                  <a:schemeClr val="dk1"/>
                </a:solidFill>
                <a:latin typeface="Arial"/>
                <a:ea typeface="Arial"/>
                <a:cs typeface="Arial"/>
                <a:sym typeface="Arial"/>
              </a:rPr>
              <a:t>– allows the storage of links between different parts of the object as defined in the Structural Map. Particularly useful for websites as hyperlinks between pages can be stored.</a:t>
            </a:r>
          </a:p>
          <a:p>
            <a:pPr marL="628650" marR="0" lvl="1" indent="-171450" algn="l" rtl="0">
              <a:spcBef>
                <a:spcPts val="0"/>
              </a:spcBef>
              <a:buClr>
                <a:schemeClr val="dk1"/>
              </a:buClr>
              <a:buSzPct val="100000"/>
              <a:buFont typeface="Arial"/>
              <a:buChar char="•"/>
            </a:pPr>
            <a:r>
              <a:rPr lang="en" sz="1200" b="1" i="0" u="none" strike="noStrike" cap="none">
                <a:solidFill>
                  <a:schemeClr val="dk1"/>
                </a:solidFill>
                <a:latin typeface="Arial"/>
                <a:ea typeface="Arial"/>
                <a:cs typeface="Arial"/>
                <a:sym typeface="Arial"/>
              </a:rPr>
              <a:t>Behavior</a:t>
            </a:r>
            <a:r>
              <a:rPr lang="en" sz="1200" b="0" i="0" u="none" strike="noStrike" cap="none">
                <a:solidFill>
                  <a:schemeClr val="dk1"/>
                </a:solidFill>
                <a:latin typeface="Arial"/>
                <a:ea typeface="Arial"/>
                <a:cs typeface="Arial"/>
                <a:sym typeface="Arial"/>
              </a:rPr>
              <a:t> – captures information on behaviors of the data object, including mechanisms for their execution.</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Arial"/>
                <a:ea typeface="Arial"/>
                <a:cs typeface="Arial"/>
                <a:sym typeface="Arial"/>
              </a:rPr>
              <a:t>Many organizations use both METS and PREMIS metadata standards as between them they cover most of the metadata and packaging requirements of OAIS.</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
        <p:nvSpPr>
          <p:cNvPr id="855" name="Shape 855"/>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73639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Shape 91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5" name="Shape 915"/>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Curriculum DEVELOPED IN PARTNERSHIP WITH DPC and is on your flash drives and the POWRR website</a:t>
            </a:r>
          </a:p>
        </p:txBody>
      </p:sp>
    </p:spTree>
    <p:extLst>
      <p:ext uri="{BB962C8B-B14F-4D97-AF65-F5344CB8AC3E}">
        <p14:creationId xmlns:p14="http://schemas.microsoft.com/office/powerpoint/2010/main" val="188372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There are 3 key issues relating to the preservation of digital materials: retaining the original bitstream of the file, making sure it isn’t altered over time, and providing access to the file.</a:t>
            </a:r>
          </a:p>
          <a:p>
            <a:pPr marL="171450" marR="0" lvl="0" indent="-171450" algn="l" rtl="0">
              <a:spcBef>
                <a:spcPts val="0"/>
              </a:spcBef>
              <a:buClr>
                <a:schemeClr val="dk1"/>
              </a:buClr>
              <a:buSzPct val="100000"/>
              <a:buFont typeface="Arial"/>
              <a:buNone/>
            </a:pPr>
            <a:endParaRPr sz="1100" b="0" i="0" u="none" strike="noStrike" cap="none" dirty="0">
              <a:solidFill>
                <a:schemeClr val="dk1"/>
              </a:solidFill>
              <a:latin typeface="Arial"/>
              <a:ea typeface="Arial"/>
              <a:cs typeface="Arial"/>
              <a:sym typeface="Arial"/>
            </a:endParaRPr>
          </a:p>
          <a:p>
            <a:pPr marL="0" marR="0" lvl="0" indent="-69850" algn="l" rtl="0">
              <a:spcBef>
                <a:spcPts val="0"/>
              </a:spcBef>
              <a:buClr>
                <a:schemeClr val="dk1"/>
              </a:buClr>
              <a:buSzPct val="100000"/>
              <a:buFont typeface="Arial"/>
              <a:buNone/>
            </a:pPr>
            <a:endParaRPr sz="1100" b="0" i="0" u="none" strike="noStrike" cap="none" dirty="0">
              <a:solidFill>
                <a:schemeClr val="dk1"/>
              </a:solidFill>
              <a:latin typeface="Arial"/>
              <a:ea typeface="Arial"/>
              <a:cs typeface="Arial"/>
              <a:sym typeface="Arial"/>
            </a:endParaRPr>
          </a:p>
          <a:p>
            <a:pPr marL="0" marR="0" lvl="0" indent="-69850" algn="l" rtl="0">
              <a:spcBef>
                <a:spcPts val="0"/>
              </a:spcBef>
              <a:buClr>
                <a:schemeClr val="dk1"/>
              </a:buClr>
              <a:buSzPct val="100000"/>
              <a:buFont typeface="Arial"/>
              <a:buNone/>
            </a:pPr>
            <a:endParaRPr sz="1100" b="0" i="0" u="none" strike="noStrike" cap="none" dirty="0">
              <a:solidFill>
                <a:schemeClr val="dk1"/>
              </a:solidFill>
              <a:latin typeface="Arial"/>
              <a:ea typeface="Arial"/>
              <a:cs typeface="Arial"/>
              <a:sym typeface="Arial"/>
            </a:endParaRPr>
          </a:p>
        </p:txBody>
      </p:sp>
      <p:sp>
        <p:nvSpPr>
          <p:cNvPr id="122" name="Shape 12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5964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To start it is important to understand what is in a file.</a:t>
            </a:r>
          </a:p>
          <a:p>
            <a:pPr marL="171450" marR="0" lvl="0" indent="-171450" algn="l" rtl="0">
              <a:lnSpc>
                <a:spcPct val="100000"/>
              </a:lnSpc>
              <a:spcBef>
                <a:spcPts val="0"/>
              </a:spcBef>
              <a:spcAft>
                <a:spcPts val="0"/>
              </a:spcAft>
              <a:buClr>
                <a:schemeClr val="dk1"/>
              </a:buClr>
              <a:buSzPct val="100000"/>
              <a:buFont typeface="Arial"/>
              <a:buChar char="•"/>
            </a:pPr>
            <a:r>
              <a:rPr lang="en" sz="1100" b="0" i="0" u="none" strike="noStrike" cap="none" dirty="0">
                <a:solidFill>
                  <a:schemeClr val="dk1"/>
                </a:solidFill>
                <a:latin typeface="Arial"/>
                <a:ea typeface="Arial"/>
                <a:cs typeface="Arial"/>
                <a:sym typeface="Arial"/>
              </a:rPr>
              <a:t>• At a fundamental level, all digital data is stored as a series of 0s and 1s, as we can see on the left. These are “binary digits” or “bits”. </a:t>
            </a:r>
          </a:p>
          <a:p>
            <a:pPr marL="171450" marR="0" lvl="0" indent="-171450" algn="l" rtl="0">
              <a:lnSpc>
                <a:spcPct val="100000"/>
              </a:lnSpc>
              <a:spcBef>
                <a:spcPts val="0"/>
              </a:spcBef>
              <a:spcAft>
                <a:spcPts val="0"/>
              </a:spcAft>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These bits are interpreted by the computer to render the information we ultimately see onscreen.</a:t>
            </a:r>
          </a:p>
          <a:p>
            <a:pPr marL="171450" marR="0" lvl="0" indent="-171450" algn="l" rtl="0">
              <a:lnSpc>
                <a:spcPct val="100000"/>
              </a:lnSpc>
              <a:spcBef>
                <a:spcPts val="0"/>
              </a:spcBef>
              <a:spcAft>
                <a:spcPts val="0"/>
              </a:spcAft>
              <a:buClr>
                <a:schemeClr val="dk1"/>
              </a:buClr>
              <a:buSzPct val="100000"/>
              <a:buFont typeface="Arial"/>
              <a:buChar char="•"/>
            </a:pPr>
            <a:r>
              <a:rPr lang="en" sz="1100" b="0" i="0" u="none" strike="noStrike" cap="none" dirty="0">
                <a:solidFill>
                  <a:schemeClr val="dk1"/>
                </a:solidFill>
                <a:latin typeface="Arial"/>
                <a:ea typeface="Arial"/>
                <a:cs typeface="Arial"/>
                <a:sym typeface="Arial"/>
              </a:rPr>
              <a:t>• Most files will contain a file header which contains information about the file. This can include the file format and version and information about the contents of the file. </a:t>
            </a:r>
          </a:p>
          <a:p>
            <a:pPr marL="171450" marR="0" lvl="0" indent="-171450" algn="l" rtl="0">
              <a:lnSpc>
                <a:spcPct val="100000"/>
              </a:lnSpc>
              <a:spcBef>
                <a:spcPts val="0"/>
              </a:spcBef>
              <a:spcAft>
                <a:spcPts val="0"/>
              </a:spcAft>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column shows an example of information from a file header. Useful metadata can often be extracted automatically from this.</a:t>
            </a:r>
          </a:p>
          <a:p>
            <a:pPr marL="171450" marR="0" lvl="0" indent="-171450" algn="l" rtl="0">
              <a:lnSpc>
                <a:spcPct val="100000"/>
              </a:lnSpc>
              <a:spcBef>
                <a:spcPts val="0"/>
              </a:spcBef>
              <a:spcAft>
                <a:spcPts val="0"/>
              </a:spcAft>
              <a:buClr>
                <a:schemeClr val="dk1"/>
              </a:buClr>
              <a:buSzPct val="100000"/>
              <a:buFont typeface="Arial"/>
              <a:buChar char="•"/>
            </a:pPr>
            <a:r>
              <a:rPr lang="en" sz="1100" b="0" i="0" u="none" strike="noStrike" cap="none" dirty="0">
                <a:solidFill>
                  <a:schemeClr val="dk1"/>
                </a:solidFill>
                <a:latin typeface="Arial"/>
                <a:ea typeface="Arial"/>
                <a:cs typeface="Arial"/>
                <a:sym typeface="Arial"/>
              </a:rPr>
              <a:t>• Using the bits and information in the file header (and sometimes a footer) the computer will render the file onscreen, be it as an image, document, spreadsheet etc.</a:t>
            </a:r>
          </a:p>
          <a:p>
            <a:pPr marL="171450" marR="0" lvl="0" indent="-171450" algn="l" rtl="0">
              <a:lnSpc>
                <a:spcPct val="100000"/>
              </a:lnSpc>
              <a:spcBef>
                <a:spcPts val="0"/>
              </a:spcBef>
              <a:spcAft>
                <a:spcPts val="0"/>
              </a:spcAft>
              <a:buClr>
                <a:schemeClr val="dk1"/>
              </a:buClr>
              <a:buSzPct val="1000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3914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69850" algn="l" rtl="0">
              <a:spcBef>
                <a:spcPts val="0"/>
              </a:spcBef>
              <a:buClr>
                <a:schemeClr val="dk1"/>
              </a:buClr>
              <a:buSzPct val="100000"/>
              <a:buFont typeface="Arial"/>
              <a:buNone/>
            </a:pPr>
            <a:r>
              <a:rPr lang="en" sz="1100" b="0" i="0" u="none" strike="noStrike" cap="none">
                <a:solidFill>
                  <a:schemeClr val="dk1"/>
                </a:solidFill>
                <a:latin typeface="Arial"/>
                <a:ea typeface="Arial"/>
                <a:cs typeface="Arial"/>
                <a:sym typeface="Arial"/>
              </a:rPr>
              <a:t>So what happens when these risks bite? The outcome is often unpredictable:</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Media degradation will often lead to a complete failure of the storage device. In other words, you can’t read back any of the data stored on it.</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In some cases, damage might be more subtle. Some of the bits in a bitstream might become lost or damaged. This might lead to an obvious result as in the case of this before (left) and after (right) screenshot of a digitised newspaper page.</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Alternatively, damage might be less difficult to recognise visually. Some of the newspaper pages from the same collection as the one here that were also damaged looked fine until you zoomed in, and they became fuzzy. Although the bitstream was damaged, the viewer software did it’s best to render the image without informing the user. Things are not always as they seem!</a:t>
            </a:r>
          </a:p>
        </p:txBody>
      </p:sp>
      <p:sp>
        <p:nvSpPr>
          <p:cNvPr id="150" name="Shape 15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10099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The processes described in the last few slides combine to form one of the main form of preservation, often known as bit-level preservation. </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As mentioned earlier, this addresses the issue of preserving the original bit stream, but we must also address how to preserve access to that bit stream. </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There are several different approaches to this issue, including preserving original hardware (sometimes known as the computer museum approach), also using digital forensic techniques to uncover ‘lost’ data via digital archaeology. </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The most common approaches, however, are migration and emulation.</a:t>
            </a:r>
          </a:p>
        </p:txBody>
      </p:sp>
      <p:sp>
        <p:nvSpPr>
          <p:cNvPr id="267" name="Shape 26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53339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6" name="Shape 276"/>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There are two main forms of migration for digital preservation, and it is possible to use one or both.</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first is a method often referred to as ‘normalisation’. This is where all files of a particular type (for example, text documents) are ‘normalised’ to one file format.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example on the slide shows Word documents being normalised to PDF. For images this could be JPEGs and GIFs normalised to TIFFs.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choice of normalised files format used will depend on the needs of the organisation and its users.</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second method involves migrating old file formats to newer versions when they are at risk of becoming obsolete.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This could be migrating an old .xls spreadsheet to a newer .xlsx format.</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Both methods have their positives and negatives:</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Normalisation creates homogenous, easier to manage collections and means that users need to know how to use fewer files types.</a:t>
            </a:r>
          </a:p>
          <a:p>
            <a:pPr marL="628650" marR="0" lvl="1"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Migrating to new versions means that files can be accessed in current computer environments.</a:t>
            </a:r>
          </a:p>
          <a:p>
            <a:pPr marL="628650" marR="0" lvl="1"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Both processes can be automated but quality control is incredibly important and careful consideration must be given to migration pathways to avoid loss of data and functionality.</a:t>
            </a:r>
          </a:p>
        </p:txBody>
      </p:sp>
      <p:sp>
        <p:nvSpPr>
          <p:cNvPr id="277" name="Shape 27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3537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1" name="Shape 661"/>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Before getting into the detail of OAIS it is important to understand why having models for activities like digital preservation is important.</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Models:</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Provide a high level conceptual map of the generic activities that need to be undertaken, providing a view of the bigger picture.</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Allow us to start understanding our needs and set requirements for the policies, documentation, tools and systems we will look to develop.</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Provide a consensus between different organizations and practitioners allowing them to identify and develop standards that will benefit their efforts.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Can be a basis for comparing and assessing the approaches taken by different organisations. In digital preservation, this has seen the development of audit methodologies.</a:t>
            </a:r>
          </a:p>
          <a:p>
            <a:pPr marL="0" marR="0" lvl="0" indent="-69850" algn="l" rtl="0">
              <a:spcBef>
                <a:spcPts val="0"/>
              </a:spcBef>
              <a:buClr>
                <a:schemeClr val="dk1"/>
              </a:buClr>
              <a:buSzPct val="100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287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Emulation is the process of recreating the original environment in which a file was created and used via a layer of specially written software: the emulator.</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 Emulation has been particularly successful in the world of computer games, where enthusiasts will create emulators to allow them to play older games.</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 It is also an increasingly popular preservation method and several projects have produced emulators for everything from early browsers to old versions of PowerPoint. Many of these emulators are freely available, either online or as software downloads.</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Emulation perhaps seems like the ideal version of digital preservation as it allows users to access the files in their originally environment, providing a more authentic experience.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It is however, very resource intensive and emulators will require updates (or their own emulators) as computer environments change.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It can also be difficult to confirm the emulator truly captures the original environment unless there is still access to an original example to compare.</a:t>
            </a:r>
          </a:p>
        </p:txBody>
      </p:sp>
      <p:sp>
        <p:nvSpPr>
          <p:cNvPr id="292" name="Shape 29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4673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Digital preservation is necessary because the files we keep face a variety of risks. If left alone, they are not likely to survive intact on into the future in the way that physical documents might</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So, what are the key risks faced? They include:</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Media obsolescence – this is when storage media, such as tape, floppy disks or CDs become obsolete and you no longer have the hardware needed to read them. Example – most new laptops don’t have a disc drive.</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Media failure – storage media is a commodity product and tends to have a reasonably short lifespan. Most hard disks tend to have a reliable lifetime of around 5 years. A commonly cited example of media failure is ‘bit rot’ – though all forms of storage media are subject to different forms of decay, bit rot refers to the loss of data due to the small electronic charge of a bit being ‘flipped’ from 1 to 0 or vice versa, or alternatively, this can happen due to cosmic rays or other high energy particles. </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Disasters that damage digital data can come in many forms from fire, flood, etc. to human-caused issues such as viruses and malicious attacks.</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Finally, file formats themselves can become obsolete as the software they were created in goes out of use (backwards compatibility is not always guaranteed) or the file format itself is no longer used. This is a particular concern for proprietary formats as they are more difficult to reverse engineer.</a:t>
            </a:r>
          </a:p>
          <a:p>
            <a:pPr marL="628650" marR="0" lvl="1" indent="-171450" algn="l" rtl="0">
              <a:spcBef>
                <a:spcPts val="0"/>
              </a:spcBef>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628650" marR="0" lvl="1"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Worse still, any loss may not be entirely clear to the casual observer. In fact it may require massive manual effort just to work out if any of your data has become damaged. Unless some care is taken to manage and preserve the data properly.</a:t>
            </a:r>
          </a:p>
        </p:txBody>
      </p:sp>
      <p:sp>
        <p:nvSpPr>
          <p:cNvPr id="140" name="Shape 14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941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It’s important to remember that the risks described are always present but also whenever a digital collection is moved, processed, curated or altered in any way things can and will go wrong!</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This can include:</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Network dropouts at critical times, such as in the middle of moving a large number of files. This can damage files, or result in incomplete transfers.</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Without careful planning, storage disks can get full and any subsequent data copied there can be lost</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Bugs in in software can lead to unexpected results, including changes to files and data copied to unknown locations</a:t>
            </a:r>
          </a:p>
          <a:p>
            <a:pPr marL="628650" marR="0" lvl="1"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And the biggest danger is often human error, a simple loss of concentration can sometimes lead to problems like files accidentally deleted.</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It’s also important to remember that these problems can be multiplied many times when doing things at scale!</a:t>
            </a:r>
          </a:p>
        </p:txBody>
      </p:sp>
      <p:sp>
        <p:nvSpPr>
          <p:cNvPr id="159" name="Shape 15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743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0" marR="0" lvl="0" indent="-69850" algn="l" rtl="0">
              <a:spcBef>
                <a:spcPts val="0"/>
              </a:spcBef>
              <a:buClr>
                <a:schemeClr val="dk1"/>
              </a:buClr>
              <a:buSzPct val="100000"/>
              <a:buFont typeface="Arial"/>
              <a:buNone/>
            </a:pPr>
            <a:r>
              <a:rPr lang="en" sz="1100" b="0" i="0" u="none" strike="noStrike" cap="none">
                <a:solidFill>
                  <a:schemeClr val="dk1"/>
                </a:solidFill>
                <a:latin typeface="Arial"/>
                <a:ea typeface="Arial"/>
                <a:cs typeface="Arial"/>
                <a:sym typeface="Arial"/>
              </a:rPr>
              <a:t>So how do we solve these problems?</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Keeping more than one copy of the data is essential. 2 is okay, 3 is great. Some organisations store 4 or more copies. It is also recommended to use more than one form of storage media.</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Note that digital preservation is a trade-off between risk and cost. The more copies the better, but keeping more copies is costly. There is no precise answer for the perfect number of copies as the sweet spot is likely to depend on your own circumstances.</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Keep one copy in a different geographical location – provides some insurance against natural or unnatural disaster</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Storage media will degrade over time, so be prepared to periodically migrate data to new storage media. Having a refreshment plan is good practice.</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Understanding what you have in your collections is key, even if this is only a list of the number of files, their sizes, types and locations. There are tools to help generate this type of list (sometimes called a manifest).</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Things will still go wrong, so implement a process of integrity (or fixity) checking so you can automatically tell if your bitstreams are still intact.</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Encourage the use of open or stable file formats where you can. Many commonly used formats are open, and their specifications may even be international standards. PDF is a good example of an open standard, but that doesn’t necessarily mean it is the right format for you!</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Carrying out preservation actions will help ensure continued access to your data. Migration and emulation are the most common preservation actions and we will examine them in more detail shortly.</a:t>
            </a:r>
          </a:p>
        </p:txBody>
      </p:sp>
      <p:sp>
        <p:nvSpPr>
          <p:cNvPr id="168" name="Shape 16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4116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0" name="Shape 670"/>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The acronym OAIS can be used to refer to the Reference Model for an Open Archival Information System standard itself, or a repository that adheres to the standard (an OAIS).</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The standard originally was developed out of the space data community through the Consultative Committee for Space Data Systems.</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It has since been established as an international standard, the 1</a:t>
            </a:r>
            <a:r>
              <a:rPr lang="en" sz="1100" b="0" i="0" u="none" strike="noStrike" cap="none" baseline="30000">
                <a:solidFill>
                  <a:schemeClr val="dk1"/>
                </a:solidFill>
                <a:latin typeface="Arial"/>
                <a:ea typeface="Arial"/>
                <a:cs typeface="Arial"/>
                <a:sym typeface="Arial"/>
              </a:rPr>
              <a:t>st</a:t>
            </a:r>
            <a:r>
              <a:rPr lang="en" sz="1100" b="0" i="0" u="none" strike="noStrike" cap="none">
                <a:solidFill>
                  <a:schemeClr val="dk1"/>
                </a:solidFill>
                <a:latin typeface="Arial"/>
                <a:ea typeface="Arial"/>
                <a:cs typeface="Arial"/>
                <a:sym typeface="Arial"/>
              </a:rPr>
              <a:t> edition published in 2006, and a 2</a:t>
            </a:r>
            <a:r>
              <a:rPr lang="en" sz="1100" b="0" i="0" u="none" strike="noStrike" cap="none" baseline="30000">
                <a:solidFill>
                  <a:schemeClr val="dk1"/>
                </a:solidFill>
                <a:latin typeface="Arial"/>
                <a:ea typeface="Arial"/>
                <a:cs typeface="Arial"/>
                <a:sym typeface="Arial"/>
              </a:rPr>
              <a:t>nd</a:t>
            </a:r>
            <a:r>
              <a:rPr lang="en" sz="1100" b="0" i="0" u="none" strike="noStrike" cap="none">
                <a:solidFill>
                  <a:schemeClr val="dk1"/>
                </a:solidFill>
                <a:latin typeface="Arial"/>
                <a:ea typeface="Arial"/>
                <a:cs typeface="Arial"/>
                <a:sym typeface="Arial"/>
              </a:rPr>
              <a:t> edition in 2012. A 3</a:t>
            </a:r>
            <a:r>
              <a:rPr lang="en" sz="1100" b="0" i="0" u="none" strike="noStrike" cap="none" baseline="30000">
                <a:solidFill>
                  <a:schemeClr val="dk1"/>
                </a:solidFill>
                <a:latin typeface="Arial"/>
                <a:ea typeface="Arial"/>
                <a:cs typeface="Arial"/>
                <a:sym typeface="Arial"/>
              </a:rPr>
              <a:t>rd</a:t>
            </a:r>
            <a:r>
              <a:rPr lang="en" sz="1100" b="0" i="0" u="none" strike="noStrike" cap="none">
                <a:solidFill>
                  <a:schemeClr val="dk1"/>
                </a:solidFill>
                <a:latin typeface="Arial"/>
                <a:ea typeface="Arial"/>
                <a:cs typeface="Arial"/>
                <a:sym typeface="Arial"/>
              </a:rPr>
              <a:t> edition is currently in development.</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The full text is still available for free via the CCSDS website in the form of the ‘Magenta Book’</a:t>
            </a:r>
          </a:p>
          <a:p>
            <a:pPr marL="171450" marR="0" lvl="0" indent="-171450" algn="l" rtl="0">
              <a:spcBef>
                <a:spcPts val="0"/>
              </a:spcBef>
              <a:buClr>
                <a:schemeClr val="dk1"/>
              </a:buClr>
              <a:buSzPct val="100000"/>
              <a:buFont typeface="Arial"/>
              <a:buChar char="•"/>
            </a:pPr>
            <a:r>
              <a:rPr lang="en" sz="1100" b="0" i="0" u="none" strike="noStrike" cap="none">
                <a:solidFill>
                  <a:schemeClr val="dk1"/>
                </a:solidFill>
                <a:latin typeface="Arial"/>
                <a:ea typeface="Arial"/>
                <a:cs typeface="Arial"/>
                <a:sym typeface="Arial"/>
              </a:rPr>
              <a:t>OAIS is particularly important as it provides a basic common framework for communicating about digital preservation activities and has provided much of the vocabulary used by practitioners.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An important caveat: while understanding OAIS will facilitate your work in digital preservation it is important to remember that </a:t>
            </a:r>
            <a:r>
              <a:rPr lang="en" sz="1100" b="1" i="0" u="none" strike="noStrike" cap="none">
                <a:solidFill>
                  <a:schemeClr val="dk1"/>
                </a:solidFill>
                <a:latin typeface="Arial"/>
                <a:ea typeface="Arial"/>
                <a:cs typeface="Arial"/>
                <a:sym typeface="Arial"/>
              </a:rPr>
              <a:t>you may not want to use all of the standard, instead using what is useful/relevant to your organization. </a:t>
            </a:r>
          </a:p>
          <a:p>
            <a:pPr marL="0" marR="0" lvl="0" indent="-69850" algn="l" rtl="0">
              <a:spcBef>
                <a:spcPts val="0"/>
              </a:spcBef>
              <a:buClr>
                <a:schemeClr val="dk1"/>
              </a:buClr>
              <a:buSzPct val="100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940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0" name="Shape 680"/>
          <p:cNvSpPr txBox="1">
            <a:spLocks noGrp="1"/>
          </p:cNvSpPr>
          <p:nvPr>
            <p:ph type="body" idx="1"/>
          </p:nvPr>
        </p:nvSpPr>
        <p:spPr>
          <a:xfrm>
            <a:off x="695008" y="4387136"/>
            <a:ext cx="5560059" cy="4156234"/>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 basic definition of an OAIS is included here</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It is important to note that </a:t>
            </a:r>
            <a:r>
              <a:rPr lang="en"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t</a:t>
            </a:r>
            <a:r>
              <a:rPr lang="en" sz="1200" b="0" i="0" u="none" strike="noStrike" cap="none" dirty="0">
                <a:solidFill>
                  <a:schemeClr val="dk1"/>
                </a:solidFill>
                <a:latin typeface="Arial"/>
                <a:ea typeface="Arial"/>
                <a:cs typeface="Arial"/>
                <a:sym typeface="Arial"/>
              </a:rPr>
              <a:t> mentions both systems and organizational activities</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Not just technology</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It also establishes that the OAIS assumes a responsibility for the information within it, to be preserved for a particular</a:t>
            </a:r>
            <a:r>
              <a:rPr lang="en-US" sz="1200" b="0" i="0" u="none" strike="noStrike" cap="none" baseline="0" dirty="0">
                <a:solidFill>
                  <a:schemeClr val="dk1"/>
                </a:solidFill>
                <a:latin typeface="Arial"/>
                <a:ea typeface="Arial"/>
                <a:cs typeface="Arial"/>
                <a:sym typeface="Arial"/>
              </a:rPr>
              <a:t> period of time</a:t>
            </a:r>
            <a:endParaRPr lang="en" sz="1200" b="0" i="0" u="none" strike="noStrike" cap="none"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Designated community is a key term from OAIS which is important to understand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designated community is an identified group of primary users for the OAIS’ content. </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size of this group may depend on both the content/collection and the organization.</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It can be anything from one person to the whole world</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It is important to define your designated community as their needs should shape decisions about how the content of the OAIS will be managed and preserved.</a:t>
            </a:r>
          </a:p>
          <a:p>
            <a:pPr marL="171450" marR="0" lvl="0" indent="-171450" algn="l" rtl="0">
              <a:spcBef>
                <a:spcPts val="0"/>
              </a:spcBef>
              <a:buClr>
                <a:schemeClr val="dk1"/>
              </a:buClr>
              <a:buSzPct val="100000"/>
              <a:buFont typeface="Arial"/>
              <a:buChar char="•"/>
            </a:pPr>
            <a:r>
              <a:rPr lang="en" sz="1100" b="0" i="0" u="none" strike="noStrike" cap="none" dirty="0">
                <a:solidFill>
                  <a:schemeClr val="dk1"/>
                </a:solidFill>
                <a:latin typeface="Arial"/>
                <a:ea typeface="Arial"/>
                <a:cs typeface="Arial"/>
                <a:sym typeface="Arial"/>
              </a:rPr>
              <a:t>The designated community must be monitored on an ongoing basis to capture changing needs. </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Who are your stakeholders what are their needs</a:t>
            </a:r>
          </a:p>
          <a:p>
            <a:pPr marL="0" marR="0" lvl="0" indent="0" algn="l" rtl="0">
              <a:spcBef>
                <a:spcPts val="0"/>
              </a:spcBef>
              <a:spcAft>
                <a:spcPts val="0"/>
              </a:spcAft>
              <a:buSzPct val="25000"/>
              <a:buNone/>
            </a:pPr>
            <a:r>
              <a:rPr lang="en" sz="1100" b="0" i="0" u="none" strike="noStrike" cap="none" dirty="0">
                <a:solidFill>
                  <a:schemeClr val="dk1"/>
                </a:solidFill>
                <a:latin typeface="Arial"/>
                <a:ea typeface="Arial"/>
                <a:cs typeface="Arial"/>
                <a:sym typeface="Arial"/>
              </a:rPr>
              <a:t>aka patrons, donors, other systems?</a:t>
            </a:r>
          </a:p>
          <a:p>
            <a:pPr marL="0" marR="0" lvl="0" indent="-69850" algn="l" rtl="0">
              <a:spcBef>
                <a:spcPts val="0"/>
              </a:spcBef>
              <a:buClr>
                <a:schemeClr val="dk1"/>
              </a:buClr>
              <a:buSzPct val="100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717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9" name="Shape 689"/>
          <p:cNvSpPr txBox="1">
            <a:spLocks noGrp="1"/>
          </p:cNvSpPr>
          <p:nvPr>
            <p:ph type="body" idx="1"/>
          </p:nvPr>
        </p:nvSpPr>
        <p:spPr>
          <a:xfrm>
            <a:off x="685801" y="4415791"/>
            <a:ext cx="5486399" cy="4183380"/>
          </a:xfrm>
          <a:prstGeom prst="rect">
            <a:avLst/>
          </a:prstGeom>
          <a:noFill/>
          <a:ln>
            <a:noFill/>
          </a:ln>
        </p:spPr>
        <p:txBody>
          <a:bodyPr wrap="square" lIns="92475" tIns="92475" rIns="92475" bIns="92475" anchor="t" anchorCtr="0">
            <a:noAutofit/>
          </a:bodyPr>
          <a:lstStyle/>
          <a:p>
            <a:pPr marL="0" marR="0" lvl="0" indent="0" algn="l" rtl="0">
              <a:spcBef>
                <a:spcPts val="0"/>
              </a:spcBef>
              <a:buSzPct val="25000"/>
              <a:buNone/>
            </a:pPr>
            <a:r>
              <a:rPr lang="en" sz="1100" b="0" i="0" u="none" strike="noStrike" cap="none" dirty="0">
                <a:solidFill>
                  <a:srgbClr val="000000"/>
                </a:solidFill>
                <a:latin typeface="Arial"/>
                <a:ea typeface="Arial"/>
                <a:cs typeface="Arial"/>
                <a:sym typeface="Arial"/>
              </a:rPr>
              <a:t>But let’s be honest….</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An OAIS covers all activities between the creation of the data to its use by the designated community.</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This encompasses activities such as:</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Acceptance into the repository</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Cataloguing</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Storage</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Preservation actions</a:t>
            </a:r>
          </a:p>
          <a:p>
            <a:pPr marL="628650" marR="0" lvl="1"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Access provisions</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Important to note: it is intended that the model defined by the standard is meant to be relevant for </a:t>
            </a:r>
            <a:r>
              <a:rPr lang="en" sz="1200" b="1" i="0" u="none" strike="noStrike" cap="none" dirty="0">
                <a:solidFill>
                  <a:schemeClr val="dk1"/>
                </a:solidFill>
                <a:latin typeface="Arial"/>
                <a:ea typeface="Arial"/>
                <a:cs typeface="Arial"/>
                <a:sym typeface="Arial"/>
              </a:rPr>
              <a:t>both physical and digital collections.</a:t>
            </a:r>
          </a:p>
          <a:p>
            <a:pPr marL="0" marR="0" lvl="0" indent="0" algn="l" rtl="0">
              <a:spcBef>
                <a:spcPts val="0"/>
              </a:spcBef>
              <a:buSzPct val="250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3372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4"/>
            <a:ext cx="7772400" cy="1159856"/>
          </a:xfrm>
          <a:prstGeom prst="rect">
            <a:avLst/>
          </a:prstGeom>
          <a:noFill/>
          <a:ln>
            <a:noFill/>
          </a:ln>
        </p:spPr>
        <p:txBody>
          <a:bodyPr wrap="square" lIns="91425" tIns="91425" rIns="91425" bIns="91425" anchor="b" anchorCtr="0"/>
          <a:lstStyle>
            <a:lvl1pPr marL="0" marR="0" lvl="0" indent="304800" algn="ctr" rtl="0">
              <a:lnSpc>
                <a:spcPct val="100000"/>
              </a:lnSpc>
              <a:spcBef>
                <a:spcPts val="0"/>
              </a:spcBef>
              <a:spcAft>
                <a:spcPts val="0"/>
              </a:spcAft>
              <a:buClr>
                <a:schemeClr val="dk1"/>
              </a:buClr>
              <a:buSzPct val="100000"/>
              <a:buFont typeface="Arial"/>
              <a:buNone/>
              <a:defRPr sz="4800" b="1" i="0" u="none" strike="noStrike" cap="none">
                <a:solidFill>
                  <a:schemeClr val="dk1"/>
                </a:solidFill>
                <a:latin typeface="Arial"/>
                <a:ea typeface="Arial"/>
                <a:cs typeface="Arial"/>
                <a:sym typeface="Arial"/>
              </a:defRPr>
            </a:lvl1pPr>
            <a:lvl2pPr marL="0" marR="0" lvl="1" indent="304800" algn="ctr" rtl="0">
              <a:lnSpc>
                <a:spcPct val="100000"/>
              </a:lnSpc>
              <a:spcBef>
                <a:spcPts val="0"/>
              </a:spcBef>
              <a:spcAft>
                <a:spcPts val="0"/>
              </a:spcAft>
              <a:buClr>
                <a:schemeClr val="dk1"/>
              </a:buClr>
              <a:buSzPct val="100000"/>
              <a:buFont typeface="Arial"/>
              <a:buNone/>
              <a:defRPr sz="4800" b="1" i="0" u="none" strike="noStrike" cap="none">
                <a:solidFill>
                  <a:schemeClr val="dk1"/>
                </a:solidFill>
                <a:latin typeface="Arial"/>
                <a:ea typeface="Arial"/>
                <a:cs typeface="Arial"/>
                <a:sym typeface="Arial"/>
              </a:defRPr>
            </a:lvl2pPr>
            <a:lvl3pPr marL="0" lvl="2" indent="304800" algn="ctr">
              <a:spcBef>
                <a:spcPts val="0"/>
              </a:spcBef>
              <a:buClr>
                <a:schemeClr val="dk1"/>
              </a:buClr>
              <a:buSzPct val="100000"/>
              <a:buFont typeface="Arial"/>
              <a:buNone/>
              <a:defRPr sz="4800" b="1">
                <a:solidFill>
                  <a:schemeClr val="dk1"/>
                </a:solidFill>
              </a:defRPr>
            </a:lvl3pPr>
            <a:lvl4pPr marL="0" lvl="3" indent="304800" algn="ctr">
              <a:spcBef>
                <a:spcPts val="0"/>
              </a:spcBef>
              <a:buClr>
                <a:schemeClr val="dk1"/>
              </a:buClr>
              <a:buSzPct val="100000"/>
              <a:buFont typeface="Arial"/>
              <a:buNone/>
              <a:defRPr sz="4800" b="1">
                <a:solidFill>
                  <a:schemeClr val="dk1"/>
                </a:solidFill>
              </a:defRPr>
            </a:lvl4pPr>
            <a:lvl5pPr marL="0" lvl="4" indent="304800" algn="ctr">
              <a:spcBef>
                <a:spcPts val="0"/>
              </a:spcBef>
              <a:buClr>
                <a:schemeClr val="dk1"/>
              </a:buClr>
              <a:buSzPct val="100000"/>
              <a:buFont typeface="Arial"/>
              <a:buNone/>
              <a:defRPr sz="4800" b="1">
                <a:solidFill>
                  <a:schemeClr val="dk1"/>
                </a:solidFill>
              </a:defRPr>
            </a:lvl5pPr>
            <a:lvl6pPr marL="0" lvl="5" indent="304800" algn="ctr">
              <a:spcBef>
                <a:spcPts val="0"/>
              </a:spcBef>
              <a:buClr>
                <a:schemeClr val="dk1"/>
              </a:buClr>
              <a:buSzPct val="100000"/>
              <a:buFont typeface="Arial"/>
              <a:buNone/>
              <a:defRPr sz="4800" b="1">
                <a:solidFill>
                  <a:schemeClr val="dk1"/>
                </a:solidFill>
              </a:defRPr>
            </a:lvl6pPr>
            <a:lvl7pPr marL="0" lvl="6" indent="304800" algn="ctr">
              <a:spcBef>
                <a:spcPts val="0"/>
              </a:spcBef>
              <a:buClr>
                <a:schemeClr val="dk1"/>
              </a:buClr>
              <a:buSzPct val="100000"/>
              <a:buFont typeface="Arial"/>
              <a:buNone/>
              <a:defRPr sz="4800" b="1">
                <a:solidFill>
                  <a:schemeClr val="dk1"/>
                </a:solidFill>
              </a:defRPr>
            </a:lvl7pPr>
            <a:lvl8pPr marL="0" lvl="7" indent="304800" algn="ctr">
              <a:spcBef>
                <a:spcPts val="0"/>
              </a:spcBef>
              <a:buClr>
                <a:schemeClr val="dk1"/>
              </a:buClr>
              <a:buSzPct val="100000"/>
              <a:buFont typeface="Arial"/>
              <a:buNone/>
              <a:defRPr sz="4800" b="1">
                <a:solidFill>
                  <a:schemeClr val="dk1"/>
                </a:solidFill>
              </a:defRPr>
            </a:lvl8pPr>
            <a:lvl9pPr marL="0" lvl="8" indent="304800" algn="ctr">
              <a:spcBef>
                <a:spcPts val="0"/>
              </a:spcBef>
              <a:buClr>
                <a:schemeClr val="dk1"/>
              </a:buClr>
              <a:buSzPct val="100000"/>
              <a:buFont typeface="Arial"/>
              <a:buNone/>
              <a:defRPr sz="4800" b="1">
                <a:solidFill>
                  <a:schemeClr val="dk1"/>
                </a:solidFill>
              </a:defRPr>
            </a:lvl9pPr>
          </a:lstStyle>
          <a:p>
            <a:endParaRPr/>
          </a:p>
        </p:txBody>
      </p:sp>
      <p:sp>
        <p:nvSpPr>
          <p:cNvPr id="10" name="Shape 10"/>
          <p:cNvSpPr txBox="1">
            <a:spLocks noGrp="1"/>
          </p:cNvSpPr>
          <p:nvPr>
            <p:ph type="subTitle" idx="1"/>
          </p:nvPr>
        </p:nvSpPr>
        <p:spPr>
          <a:xfrm>
            <a:off x="685800" y="2840054"/>
            <a:ext cx="7772400" cy="784737"/>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1pPr>
            <a:lvl2pPr marL="0" marR="0" lvl="1"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2pPr>
            <a:lvl3pPr marL="0" marR="0" lvl="2"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3pPr>
            <a:lvl4pPr marL="0" marR="0" lvl="3"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4pPr>
            <a:lvl5pPr marL="0" marR="0" lvl="4"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5pPr>
            <a:lvl6pPr marL="0" marR="0" lvl="5"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6pPr>
            <a:lvl7pPr marL="0" marR="0" lvl="6"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7pPr>
            <a:lvl8pPr marL="0" marR="0" lvl="7"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8pPr>
            <a:lvl9pPr marL="0" marR="0" lvl="8" indent="19050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SzPct val="100000"/>
              <a:buFont typeface="Arial"/>
              <a:buNone/>
              <a:defRPr sz="3600" b="1">
                <a:solidFill>
                  <a:schemeClr val="dk1"/>
                </a:solidFill>
              </a:defRPr>
            </a:lvl3pPr>
            <a:lvl4pPr marL="0" lvl="3" indent="228600">
              <a:spcBef>
                <a:spcPts val="0"/>
              </a:spcBef>
              <a:buClr>
                <a:schemeClr val="dk1"/>
              </a:buClr>
              <a:buSzPct val="100000"/>
              <a:buFont typeface="Arial"/>
              <a:buNone/>
              <a:defRPr sz="3600" b="1">
                <a:solidFill>
                  <a:schemeClr val="dk1"/>
                </a:solidFill>
              </a:defRPr>
            </a:lvl4pPr>
            <a:lvl5pPr marL="0" lvl="4" indent="228600">
              <a:spcBef>
                <a:spcPts val="0"/>
              </a:spcBef>
              <a:buClr>
                <a:schemeClr val="dk1"/>
              </a:buClr>
              <a:buSzPct val="100000"/>
              <a:buFont typeface="Arial"/>
              <a:buNone/>
              <a:defRPr sz="3600" b="1">
                <a:solidFill>
                  <a:schemeClr val="dk1"/>
                </a:solidFill>
              </a:defRPr>
            </a:lvl5pPr>
            <a:lvl6pPr marL="0" lvl="5" indent="228600">
              <a:spcBef>
                <a:spcPts val="0"/>
              </a:spcBef>
              <a:buClr>
                <a:schemeClr val="dk1"/>
              </a:buClr>
              <a:buSzPct val="100000"/>
              <a:buFont typeface="Arial"/>
              <a:buNone/>
              <a:defRPr sz="3600" b="1">
                <a:solidFill>
                  <a:schemeClr val="dk1"/>
                </a:solidFill>
              </a:defRPr>
            </a:lvl6pPr>
            <a:lvl7pPr marL="0" lvl="6" indent="228600">
              <a:spcBef>
                <a:spcPts val="0"/>
              </a:spcBef>
              <a:buClr>
                <a:schemeClr val="dk1"/>
              </a:buClr>
              <a:buSzPct val="100000"/>
              <a:buFont typeface="Arial"/>
              <a:buNone/>
              <a:defRPr sz="3600" b="1">
                <a:solidFill>
                  <a:schemeClr val="dk1"/>
                </a:solidFill>
              </a:defRPr>
            </a:lvl7pPr>
            <a:lvl8pPr marL="0" lvl="7" indent="228600">
              <a:spcBef>
                <a:spcPts val="0"/>
              </a:spcBef>
              <a:buClr>
                <a:schemeClr val="dk1"/>
              </a:buClr>
              <a:buSzPct val="100000"/>
              <a:buFont typeface="Arial"/>
              <a:buNone/>
              <a:defRPr sz="3600" b="1">
                <a:solidFill>
                  <a:schemeClr val="dk1"/>
                </a:solidFill>
              </a:defRPr>
            </a:lvl8pPr>
            <a:lvl9pPr marL="0" lvl="8" indent="228600">
              <a:spcBef>
                <a:spcPts val="0"/>
              </a:spcBef>
              <a:buClr>
                <a:schemeClr val="dk1"/>
              </a:buClr>
              <a:buSzPct val="100000"/>
              <a:buFont typeface="Arial"/>
              <a:buNone/>
              <a:defRPr sz="3600" b="1">
                <a:solidFill>
                  <a:schemeClr val="dk1"/>
                </a:solidFill>
              </a:defRPr>
            </a:lvl9pPr>
          </a:lstStyle>
          <a:p>
            <a:endParaRPr/>
          </a:p>
        </p:txBody>
      </p:sp>
      <p:sp>
        <p:nvSpPr>
          <p:cNvPr id="13" name="Shape 13"/>
          <p:cNvSpPr txBox="1">
            <a:spLocks noGrp="1"/>
          </p:cNvSpPr>
          <p:nvPr>
            <p:ph type="body" idx="1"/>
          </p:nvPr>
        </p:nvSpPr>
        <p:spPr>
          <a:xfrm>
            <a:off x="457200" y="1200150"/>
            <a:ext cx="8229600" cy="3725680"/>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SzPct val="100000"/>
              <a:buFont typeface="Arial"/>
              <a:buNone/>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SzPct val="100000"/>
              <a:buFont typeface="Arial"/>
              <a:buNone/>
              <a:defRPr sz="3600" b="1">
                <a:solidFill>
                  <a:schemeClr val="dk1"/>
                </a:solidFill>
              </a:defRPr>
            </a:lvl3pPr>
            <a:lvl4pPr marL="0" lvl="3" indent="228600">
              <a:spcBef>
                <a:spcPts val="0"/>
              </a:spcBef>
              <a:buClr>
                <a:schemeClr val="dk1"/>
              </a:buClr>
              <a:buSzPct val="100000"/>
              <a:buFont typeface="Arial"/>
              <a:buNone/>
              <a:defRPr sz="3600" b="1">
                <a:solidFill>
                  <a:schemeClr val="dk1"/>
                </a:solidFill>
              </a:defRPr>
            </a:lvl4pPr>
            <a:lvl5pPr marL="0" lvl="4" indent="228600">
              <a:spcBef>
                <a:spcPts val="0"/>
              </a:spcBef>
              <a:buClr>
                <a:schemeClr val="dk1"/>
              </a:buClr>
              <a:buSzPct val="100000"/>
              <a:buFont typeface="Arial"/>
              <a:buNone/>
              <a:defRPr sz="3600" b="1">
                <a:solidFill>
                  <a:schemeClr val="dk1"/>
                </a:solidFill>
              </a:defRPr>
            </a:lvl5pPr>
            <a:lvl6pPr marL="0" lvl="5" indent="228600">
              <a:spcBef>
                <a:spcPts val="0"/>
              </a:spcBef>
              <a:buClr>
                <a:schemeClr val="dk1"/>
              </a:buClr>
              <a:buSzPct val="100000"/>
              <a:buFont typeface="Arial"/>
              <a:buNone/>
              <a:defRPr sz="3600" b="1">
                <a:solidFill>
                  <a:schemeClr val="dk1"/>
                </a:solidFill>
              </a:defRPr>
            </a:lvl6pPr>
            <a:lvl7pPr marL="0" lvl="6" indent="228600">
              <a:spcBef>
                <a:spcPts val="0"/>
              </a:spcBef>
              <a:buClr>
                <a:schemeClr val="dk1"/>
              </a:buClr>
              <a:buSzPct val="100000"/>
              <a:buFont typeface="Arial"/>
              <a:buNone/>
              <a:defRPr sz="3600" b="1">
                <a:solidFill>
                  <a:schemeClr val="dk1"/>
                </a:solidFill>
              </a:defRPr>
            </a:lvl7pPr>
            <a:lvl8pPr marL="0" lvl="7" indent="228600">
              <a:spcBef>
                <a:spcPts val="0"/>
              </a:spcBef>
              <a:buClr>
                <a:schemeClr val="dk1"/>
              </a:buClr>
              <a:buSzPct val="100000"/>
              <a:buFont typeface="Arial"/>
              <a:buNone/>
              <a:defRPr sz="3600" b="1">
                <a:solidFill>
                  <a:schemeClr val="dk1"/>
                </a:solidFill>
              </a:defRPr>
            </a:lvl8pPr>
            <a:lvl9pPr marL="0" lvl="8" indent="228600">
              <a:spcBef>
                <a:spcPts val="0"/>
              </a:spcBef>
              <a:buClr>
                <a:schemeClr val="dk1"/>
              </a:buClr>
              <a:buSzPct val="100000"/>
              <a:buFont typeface="Arial"/>
              <a:buNone/>
              <a:defRPr sz="3600" b="1">
                <a:solidFill>
                  <a:schemeClr val="dk1"/>
                </a:solidFill>
              </a:defRPr>
            </a:lvl9pPr>
          </a:lstStyle>
          <a:p>
            <a:endParaRPr/>
          </a:p>
        </p:txBody>
      </p:sp>
      <p:sp>
        <p:nvSpPr>
          <p:cNvPr id="19" name="Shape 19"/>
          <p:cNvSpPr txBox="1">
            <a:spLocks noGrp="1"/>
          </p:cNvSpPr>
          <p:nvPr>
            <p:ph type="body" idx="1"/>
          </p:nvPr>
        </p:nvSpPr>
        <p:spPr>
          <a:xfrm>
            <a:off x="628650" y="1369219"/>
            <a:ext cx="3886200" cy="3263504"/>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SzPct val="100000"/>
              <a:buFont typeface="Arial"/>
              <a:buNone/>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629150" y="1369219"/>
            <a:ext cx="3886200" cy="3263504"/>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SzPct val="100000"/>
              <a:buFont typeface="Arial"/>
              <a:buNone/>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10"/>
            <a:ext cx="8229600" cy="519520"/>
          </a:xfrm>
          <a:prstGeom prst="rect">
            <a:avLst/>
          </a:prstGeom>
          <a:noFill/>
          <a:ln>
            <a:noFill/>
          </a:ln>
        </p:spPr>
        <p:txBody>
          <a:bodyPr wrap="square" lIns="91425" tIns="91425" rIns="91425" bIns="91425" anchor="t" anchorCtr="0"/>
          <a:lstStyle>
            <a:lvl1pPr marL="285750" marR="0" lvl="0" indent="-171450" algn="ctr"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SzPct val="100000"/>
              <a:buFont typeface="Arial"/>
              <a:buNone/>
              <a:defRPr sz="3600" b="1">
                <a:solidFill>
                  <a:schemeClr val="dk1"/>
                </a:solidFill>
              </a:defRPr>
            </a:lvl3pPr>
            <a:lvl4pPr marL="0" lvl="3" indent="228600">
              <a:spcBef>
                <a:spcPts val="0"/>
              </a:spcBef>
              <a:buClr>
                <a:schemeClr val="dk1"/>
              </a:buClr>
              <a:buSzPct val="100000"/>
              <a:buFont typeface="Arial"/>
              <a:buNone/>
              <a:defRPr sz="3600" b="1">
                <a:solidFill>
                  <a:schemeClr val="dk1"/>
                </a:solidFill>
              </a:defRPr>
            </a:lvl4pPr>
            <a:lvl5pPr marL="0" lvl="4" indent="228600">
              <a:spcBef>
                <a:spcPts val="0"/>
              </a:spcBef>
              <a:buClr>
                <a:schemeClr val="dk1"/>
              </a:buClr>
              <a:buSzPct val="100000"/>
              <a:buFont typeface="Arial"/>
              <a:buNone/>
              <a:defRPr sz="3600" b="1">
                <a:solidFill>
                  <a:schemeClr val="dk1"/>
                </a:solidFill>
              </a:defRPr>
            </a:lvl5pPr>
            <a:lvl6pPr marL="0" lvl="5" indent="228600">
              <a:spcBef>
                <a:spcPts val="0"/>
              </a:spcBef>
              <a:buClr>
                <a:schemeClr val="dk1"/>
              </a:buClr>
              <a:buSzPct val="100000"/>
              <a:buFont typeface="Arial"/>
              <a:buNone/>
              <a:defRPr sz="3600" b="1">
                <a:solidFill>
                  <a:schemeClr val="dk1"/>
                </a:solidFill>
              </a:defRPr>
            </a:lvl6pPr>
            <a:lvl7pPr marL="0" lvl="6" indent="228600">
              <a:spcBef>
                <a:spcPts val="0"/>
              </a:spcBef>
              <a:buClr>
                <a:schemeClr val="dk1"/>
              </a:buClr>
              <a:buSzPct val="100000"/>
              <a:buFont typeface="Arial"/>
              <a:buNone/>
              <a:defRPr sz="3600" b="1">
                <a:solidFill>
                  <a:schemeClr val="dk1"/>
                </a:solidFill>
              </a:defRPr>
            </a:lvl7pPr>
            <a:lvl8pPr marL="0" lvl="7" indent="228600">
              <a:spcBef>
                <a:spcPts val="0"/>
              </a:spcBef>
              <a:buClr>
                <a:schemeClr val="dk1"/>
              </a:buClr>
              <a:buSzPct val="100000"/>
              <a:buFont typeface="Arial"/>
              <a:buNone/>
              <a:defRPr sz="3600" b="1">
                <a:solidFill>
                  <a:schemeClr val="dk1"/>
                </a:solidFill>
              </a:defRPr>
            </a:lvl8pPr>
            <a:lvl9pPr marL="0" lvl="8" indent="228600">
              <a:spcBef>
                <a:spcPts val="0"/>
              </a:spcBef>
              <a:buClr>
                <a:schemeClr val="dk1"/>
              </a:buClr>
              <a:buSzPct val="100000"/>
              <a:buFont typeface="Arial"/>
              <a:buNone/>
              <a:defRPr sz="3600" b="1">
                <a:solidFill>
                  <a:schemeClr val="dk1"/>
                </a:solidFill>
              </a:defRPr>
            </a:lvl9pPr>
          </a:lstStyle>
          <a:p>
            <a:endParaRPr/>
          </a:p>
        </p:txBody>
      </p:sp>
      <p:sp>
        <p:nvSpPr>
          <p:cNvPr id="26" name="Shape 26"/>
          <p:cNvSpPr txBox="1">
            <a:spLocks noGrp="1"/>
          </p:cNvSpPr>
          <p:nvPr>
            <p:ph type="body" idx="1"/>
          </p:nvPr>
        </p:nvSpPr>
        <p:spPr>
          <a:xfrm>
            <a:off x="457200" y="1200150"/>
            <a:ext cx="8229600" cy="3725680"/>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SzPct val="100000"/>
              <a:buFont typeface="Arial"/>
              <a:buNone/>
              <a:defRPr sz="3000" b="0" i="0" u="none" strike="noStrike" cap="none">
                <a:solidFill>
                  <a:schemeClr val="dk1"/>
                </a:solidFill>
                <a:latin typeface="Arial"/>
                <a:ea typeface="Arial"/>
                <a:cs typeface="Arial"/>
                <a:sym typeface="Arial"/>
              </a:defRPr>
            </a:lvl1pPr>
            <a:lvl2pPr marL="742950" marR="0" lvl="1" indent="45085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2pPr>
            <a:lvl3pPr marL="1143000" marR="0" lvl="2" indent="91440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600200" marR="0" lvl="3" indent="13716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84156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SzPct val="100000"/>
              <a:buFont typeface="Arial"/>
              <a:buNone/>
              <a:defRPr sz="3600" b="1" i="0" u="none" strike="noStrike" cap="none">
                <a:solidFill>
                  <a:schemeClr val="dk1"/>
                </a:solidFill>
                <a:latin typeface="Arial"/>
                <a:ea typeface="Arial"/>
                <a:cs typeface="Arial"/>
                <a:sym typeface="Arial"/>
              </a:defRPr>
            </a:lvl2pPr>
            <a:lvl3pPr marL="0" lvl="2" indent="228600">
              <a:spcBef>
                <a:spcPts val="0"/>
              </a:spcBef>
              <a:buClr>
                <a:schemeClr val="dk1"/>
              </a:buClr>
              <a:buSzPct val="100000"/>
              <a:buFont typeface="Arial"/>
              <a:buNone/>
              <a:defRPr sz="3600" b="1">
                <a:solidFill>
                  <a:schemeClr val="dk1"/>
                </a:solidFill>
              </a:defRPr>
            </a:lvl3pPr>
            <a:lvl4pPr marL="0" lvl="3" indent="228600">
              <a:spcBef>
                <a:spcPts val="0"/>
              </a:spcBef>
              <a:buClr>
                <a:schemeClr val="dk1"/>
              </a:buClr>
              <a:buSzPct val="100000"/>
              <a:buFont typeface="Arial"/>
              <a:buNone/>
              <a:defRPr sz="3600" b="1">
                <a:solidFill>
                  <a:schemeClr val="dk1"/>
                </a:solidFill>
              </a:defRPr>
            </a:lvl4pPr>
            <a:lvl5pPr marL="0" lvl="4" indent="228600">
              <a:spcBef>
                <a:spcPts val="0"/>
              </a:spcBef>
              <a:buClr>
                <a:schemeClr val="dk1"/>
              </a:buClr>
              <a:buSzPct val="100000"/>
              <a:buFont typeface="Arial"/>
              <a:buNone/>
              <a:defRPr sz="3600" b="1">
                <a:solidFill>
                  <a:schemeClr val="dk1"/>
                </a:solidFill>
              </a:defRPr>
            </a:lvl5pPr>
            <a:lvl6pPr marL="0" lvl="5" indent="228600">
              <a:spcBef>
                <a:spcPts val="0"/>
              </a:spcBef>
              <a:buClr>
                <a:schemeClr val="dk1"/>
              </a:buClr>
              <a:buSzPct val="100000"/>
              <a:buFont typeface="Arial"/>
              <a:buNone/>
              <a:defRPr sz="3600" b="1">
                <a:solidFill>
                  <a:schemeClr val="dk1"/>
                </a:solidFill>
              </a:defRPr>
            </a:lvl6pPr>
            <a:lvl7pPr marL="0" lvl="6" indent="228600">
              <a:spcBef>
                <a:spcPts val="0"/>
              </a:spcBef>
              <a:buClr>
                <a:schemeClr val="dk1"/>
              </a:buClr>
              <a:buSzPct val="100000"/>
              <a:buFont typeface="Arial"/>
              <a:buNone/>
              <a:defRPr sz="3600" b="1">
                <a:solidFill>
                  <a:schemeClr val="dk1"/>
                </a:solidFill>
              </a:defRPr>
            </a:lvl7pPr>
            <a:lvl8pPr marL="0" lvl="7" indent="228600">
              <a:spcBef>
                <a:spcPts val="0"/>
              </a:spcBef>
              <a:buClr>
                <a:schemeClr val="dk1"/>
              </a:buClr>
              <a:buSzPct val="100000"/>
              <a:buFont typeface="Arial"/>
              <a:buNone/>
              <a:defRPr sz="3600" b="1">
                <a:solidFill>
                  <a:schemeClr val="dk1"/>
                </a:solidFill>
              </a:defRPr>
            </a:lvl8pPr>
            <a:lvl9pPr marL="0" lvl="8" indent="228600">
              <a:spcBef>
                <a:spcPts val="0"/>
              </a:spcBef>
              <a:buClr>
                <a:schemeClr val="dk1"/>
              </a:buClr>
              <a:buSzPct val="100000"/>
              <a:buFont typeface="Arial"/>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wrap="square" lIns="91425" tIns="91425" rIns="91425" bIns="91425" anchor="t" anchorCtr="0"/>
          <a:lstStyle>
            <a:lvl1pPr marL="342900" marR="0" lvl="0" indent="-152400" algn="l" rtl="0">
              <a:lnSpc>
                <a:spcPct val="100000"/>
              </a:lnSpc>
              <a:spcBef>
                <a:spcPts val="600"/>
              </a:spcBef>
              <a:spcAft>
                <a:spcPts val="0"/>
              </a:spcAft>
              <a:buClr>
                <a:schemeClr val="dk1"/>
              </a:buClr>
              <a:buSzPct val="100000"/>
              <a:buFont typeface="Arial"/>
              <a:buChar char="●"/>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685800" y="1716063"/>
            <a:ext cx="7772400" cy="609600"/>
          </a:xfrm>
          <a:prstGeom prst="rect">
            <a:avLst/>
          </a:prstGeom>
          <a:noFill/>
          <a:ln>
            <a:noFill/>
          </a:ln>
        </p:spPr>
        <p:txBody>
          <a:bodyPr wrap="square" lIns="91425" tIns="91425" rIns="91425" bIns="91425" anchor="t" anchorCtr="0">
            <a:noAutofit/>
          </a:bodyPr>
          <a:lstStyle/>
          <a:p>
            <a:pPr marL="0" marR="0" lvl="0" indent="-101600" algn="ctr" rtl="0">
              <a:lnSpc>
                <a:spcPct val="100000"/>
              </a:lnSpc>
              <a:spcBef>
                <a:spcPts val="0"/>
              </a:spcBef>
              <a:spcAft>
                <a:spcPts val="0"/>
              </a:spcAft>
              <a:buClr>
                <a:schemeClr val="dk2"/>
              </a:buClr>
              <a:buSzPct val="100000"/>
              <a:buFont typeface="Arial"/>
              <a:buNone/>
            </a:pPr>
            <a:endParaRPr sz="1600" b="0" i="0" u="none" strike="noStrike" cap="none">
              <a:solidFill>
                <a:schemeClr val="dk2"/>
              </a:solidFill>
              <a:latin typeface="Calibri"/>
              <a:ea typeface="Calibri"/>
              <a:cs typeface="Calibri"/>
              <a:sym typeface="Calibri"/>
            </a:endParaRPr>
          </a:p>
        </p:txBody>
      </p:sp>
      <p:pic>
        <p:nvPicPr>
          <p:cNvPr id="34" name="Shape 34">
            <a:hlinkClick r:id="rId3"/>
          </p:cNvPr>
          <p:cNvPicPr preferRelativeResize="0"/>
          <p:nvPr/>
        </p:nvPicPr>
        <p:blipFill rotWithShape="1">
          <a:blip r:embed="rId4">
            <a:alphaModFix/>
          </a:blip>
          <a:srcRect/>
          <a:stretch/>
        </p:blipFill>
        <p:spPr>
          <a:xfrm>
            <a:off x="1066800" y="353107"/>
            <a:ext cx="7010400" cy="1275741"/>
          </a:xfrm>
          <a:prstGeom prst="rect">
            <a:avLst/>
          </a:prstGeom>
          <a:noFill/>
          <a:ln>
            <a:noFill/>
          </a:ln>
          <a:effectLst>
            <a:outerShdw blurRad="50800" dist="38100" dir="2700000" algn="tl" rotWithShape="0">
              <a:srgbClr val="000000">
                <a:alpha val="40000"/>
              </a:srgbClr>
            </a:outerShdw>
          </a:effectLst>
        </p:spPr>
      </p:pic>
      <p:pic>
        <p:nvPicPr>
          <p:cNvPr id="35" name="Shape 35" descr="BMRC_ProfileLogo.jpg"/>
          <p:cNvPicPr preferRelativeResize="0"/>
          <p:nvPr/>
        </p:nvPicPr>
        <p:blipFill rotWithShape="1">
          <a:blip r:embed="rId5">
            <a:alphaModFix/>
          </a:blip>
          <a:srcRect/>
          <a:stretch/>
        </p:blipFill>
        <p:spPr>
          <a:xfrm>
            <a:off x="5894854" y="4151294"/>
            <a:ext cx="1894002" cy="861926"/>
          </a:xfrm>
          <a:prstGeom prst="rect">
            <a:avLst/>
          </a:prstGeom>
          <a:noFill/>
          <a:ln>
            <a:noFill/>
          </a:ln>
        </p:spPr>
      </p:pic>
      <p:sp>
        <p:nvSpPr>
          <p:cNvPr id="36" name="Shape 36"/>
          <p:cNvSpPr txBox="1"/>
          <p:nvPr/>
        </p:nvSpPr>
        <p:spPr>
          <a:xfrm>
            <a:off x="523973" y="4250216"/>
            <a:ext cx="5771805" cy="551913"/>
          </a:xfrm>
          <a:prstGeom prst="rect">
            <a:avLst/>
          </a:prstGeom>
          <a:noFill/>
          <a:ln>
            <a:noFill/>
          </a:ln>
        </p:spPr>
        <p:txBody>
          <a:bodyPr wrap="square" lIns="91425" tIns="91425" rIns="91425" bIns="91425" anchor="b" anchorCtr="0">
            <a:noAutofit/>
          </a:bodyPr>
          <a:lstStyle/>
          <a:p>
            <a:pPr marL="0" marR="0" lvl="0" indent="190500" algn="ctr" rtl="0">
              <a:lnSpc>
                <a:spcPct val="100000"/>
              </a:lnSpc>
              <a:spcBef>
                <a:spcPts val="0"/>
              </a:spcBef>
              <a:spcAft>
                <a:spcPts val="0"/>
              </a:spcAft>
              <a:buClr>
                <a:schemeClr val="dk1"/>
              </a:buClr>
              <a:buSzPct val="100000"/>
              <a:buFont typeface="Calibri"/>
              <a:buNone/>
            </a:pPr>
            <a:r>
              <a:rPr lang="en" sz="1800" b="1" i="1" u="none" strike="noStrike" cap="none">
                <a:solidFill>
                  <a:schemeClr val="dk1"/>
                </a:solidFill>
                <a:latin typeface="Calibri"/>
                <a:ea typeface="Calibri"/>
                <a:cs typeface="Calibri"/>
                <a:sym typeface="Calibri"/>
              </a:rPr>
              <a:t>This POWRR Institute is generously funded by the</a:t>
            </a:r>
          </a:p>
        </p:txBody>
      </p:sp>
      <p:sp>
        <p:nvSpPr>
          <p:cNvPr id="37" name="Shape 37"/>
          <p:cNvSpPr txBox="1"/>
          <p:nvPr/>
        </p:nvSpPr>
        <p:spPr>
          <a:xfrm>
            <a:off x="1235979" y="1968671"/>
            <a:ext cx="6683292" cy="1173199"/>
          </a:xfrm>
          <a:prstGeom prst="rect">
            <a:avLst/>
          </a:prstGeom>
          <a:noFill/>
          <a:ln>
            <a:noFill/>
          </a:ln>
          <a:effectLst>
            <a:outerShdw blurRad="50800" dist="38100" dir="2700000" algn="tl" rotWithShape="0">
              <a:srgbClr val="000000">
                <a:alpha val="40000"/>
              </a:srgbClr>
            </a:outerShdw>
          </a:effectLst>
        </p:spPr>
        <p:txBody>
          <a:bodyPr wrap="square" lIns="91425" tIns="91425" rIns="91425" bIns="91425" anchor="b" anchorCtr="0">
            <a:noAutofit/>
          </a:bodyPr>
          <a:lstStyle/>
          <a:p>
            <a:pPr marL="0" marR="0" lvl="0" indent="50800" algn="ctr" rtl="0">
              <a:lnSpc>
                <a:spcPct val="100000"/>
              </a:lnSpc>
              <a:spcBef>
                <a:spcPts val="0"/>
              </a:spcBef>
              <a:spcAft>
                <a:spcPts val="0"/>
              </a:spcAft>
              <a:buClr>
                <a:schemeClr val="dk1"/>
              </a:buClr>
              <a:buSzPct val="100000"/>
              <a:buFont typeface="Calibri"/>
              <a:buNone/>
            </a:pPr>
            <a:r>
              <a:rPr lang="en" sz="4000" b="1" i="0" u="none" strike="noStrike" cap="none" dirty="0">
                <a:solidFill>
                  <a:srgbClr val="C00000"/>
                </a:solidFill>
                <a:latin typeface="Calibri"/>
                <a:ea typeface="Calibri"/>
                <a:cs typeface="Calibri"/>
                <a:sym typeface="Calibri"/>
              </a:rPr>
              <a:t>Preservation Models</a:t>
            </a:r>
            <a:br>
              <a:rPr lang="en" sz="4000" b="1" i="0" u="none" strike="noStrike" cap="none" dirty="0">
                <a:solidFill>
                  <a:srgbClr val="C00000"/>
                </a:solidFill>
                <a:latin typeface="Calibri"/>
                <a:ea typeface="Calibri"/>
                <a:cs typeface="Calibri"/>
                <a:sym typeface="Calibri"/>
              </a:rPr>
            </a:br>
            <a:r>
              <a:rPr lang="en" sz="4000" b="1" dirty="0">
                <a:solidFill>
                  <a:srgbClr val="C00000"/>
                </a:solidFill>
                <a:latin typeface="Calibri"/>
                <a:ea typeface="Calibri"/>
                <a:cs typeface="Calibri"/>
                <a:sym typeface="Calibri"/>
              </a:rPr>
              <a:t>&amp;</a:t>
            </a:r>
            <a:r>
              <a:rPr lang="en" sz="4000" b="1" i="0" u="none" strike="noStrike" cap="none" dirty="0">
                <a:solidFill>
                  <a:srgbClr val="C00000"/>
                </a:solidFill>
                <a:latin typeface="Calibri"/>
                <a:ea typeface="Calibri"/>
                <a:cs typeface="Calibri"/>
                <a:sym typeface="Calibri"/>
              </a:rPr>
              <a:t> Packages</a:t>
            </a:r>
          </a:p>
        </p:txBody>
      </p:sp>
      <p:pic>
        <p:nvPicPr>
          <p:cNvPr id="38" name="Shape 38"/>
          <p:cNvPicPr preferRelativeResize="0"/>
          <p:nvPr/>
        </p:nvPicPr>
        <p:blipFill rotWithShape="1">
          <a:blip r:embed="rId6">
            <a:alphaModFix/>
          </a:blip>
          <a:srcRect/>
          <a:stretch/>
        </p:blipFill>
        <p:spPr>
          <a:xfrm>
            <a:off x="4577070" y="3488314"/>
            <a:ext cx="3255656" cy="705889"/>
          </a:xfrm>
          <a:prstGeom prst="rect">
            <a:avLst/>
          </a:prstGeom>
          <a:noFill/>
          <a:ln>
            <a:noFill/>
          </a:ln>
        </p:spPr>
      </p:pic>
      <p:sp>
        <p:nvSpPr>
          <p:cNvPr id="39" name="Shape 39"/>
          <p:cNvSpPr txBox="1"/>
          <p:nvPr/>
        </p:nvSpPr>
        <p:spPr>
          <a:xfrm>
            <a:off x="791221" y="3523028"/>
            <a:ext cx="4021566" cy="551913"/>
          </a:xfrm>
          <a:prstGeom prst="rect">
            <a:avLst/>
          </a:prstGeom>
          <a:noFill/>
          <a:ln>
            <a:noFill/>
          </a:ln>
        </p:spPr>
        <p:txBody>
          <a:bodyPr wrap="square" lIns="91425" tIns="91425" rIns="91425" bIns="91425" anchor="b" anchorCtr="0">
            <a:noAutofit/>
          </a:bodyPr>
          <a:lstStyle/>
          <a:p>
            <a:pPr marL="0" marR="0" lvl="0" indent="177800" algn="ctr" rtl="0">
              <a:lnSpc>
                <a:spcPct val="100000"/>
              </a:lnSpc>
              <a:spcBef>
                <a:spcPts val="0"/>
              </a:spcBef>
              <a:spcAft>
                <a:spcPts val="0"/>
              </a:spcAft>
              <a:buClr>
                <a:schemeClr val="dk1"/>
              </a:buClr>
              <a:buSzPct val="100000"/>
              <a:buFont typeface="Calibri"/>
              <a:buNone/>
            </a:pPr>
            <a:r>
              <a:rPr lang="en" sz="1800" b="1" i="1" u="none" strike="noStrike" cap="none" dirty="0">
                <a:solidFill>
                  <a:schemeClr val="dk1"/>
                </a:solidFill>
                <a:latin typeface="Calibri"/>
                <a:ea typeface="Calibri"/>
                <a:cs typeface="Calibri"/>
                <a:sym typeface="Calibri"/>
              </a:rPr>
              <a:t>Developed in partnership with the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Shape 699" descr="oias high level copy"/>
          <p:cNvPicPr preferRelativeResize="0">
            <a:picLocks noGrp="1"/>
          </p:cNvPicPr>
          <p:nvPr>
            <p:ph type="body" idx="1"/>
          </p:nvPr>
        </p:nvPicPr>
        <p:blipFill rotWithShape="1">
          <a:blip r:embed="rId3">
            <a:alphaModFix/>
          </a:blip>
          <a:srcRect b="12128"/>
          <a:stretch/>
        </p:blipFill>
        <p:spPr>
          <a:xfrm>
            <a:off x="610135" y="1190593"/>
            <a:ext cx="7675221" cy="3449063"/>
          </a:xfrm>
          <a:prstGeom prst="rect">
            <a:avLst/>
          </a:prstGeom>
          <a:noFill/>
          <a:ln>
            <a:noFill/>
          </a:ln>
        </p:spPr>
      </p:pic>
      <p:sp>
        <p:nvSpPr>
          <p:cNvPr id="700" name="Shape 700"/>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r>
              <a:rPr lang="en" sz="1400" b="0" i="0" u="none" strike="noStrike" cap="none">
                <a:solidFill>
                  <a:schemeClr val="lt1"/>
                </a:solidFill>
                <a:latin typeface="Arial"/>
                <a:ea typeface="Arial"/>
                <a:cs typeface="Arial"/>
                <a:sym typeface="Arial"/>
              </a:rPr>
              <a:t>1</a:t>
            </a:r>
          </a:p>
        </p:txBody>
      </p:sp>
      <p:sp>
        <p:nvSpPr>
          <p:cNvPr id="701" name="Shape 701"/>
          <p:cNvSpPr txBox="1"/>
          <p:nvPr/>
        </p:nvSpPr>
        <p:spPr>
          <a:xfrm>
            <a:off x="63389" y="-66896"/>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Functional Model….</a:t>
            </a:r>
          </a:p>
        </p:txBody>
      </p:sp>
      <p:cxnSp>
        <p:nvCxnSpPr>
          <p:cNvPr id="702" name="Shape 702"/>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703" name="Shape 703"/>
          <p:cNvSpPr txBox="1"/>
          <p:nvPr/>
        </p:nvSpPr>
        <p:spPr>
          <a:xfrm>
            <a:off x="1973766" y="533165"/>
            <a:ext cx="7106845" cy="720383"/>
          </a:xfrm>
          <a:prstGeom prst="rect">
            <a:avLst/>
          </a:prstGeom>
          <a:noFill/>
          <a:ln>
            <a:noFill/>
          </a:ln>
        </p:spPr>
        <p:txBody>
          <a:bodyPr wrap="square" lIns="91425" tIns="91425" rIns="91425" bIns="91425" anchor="b" anchorCtr="0">
            <a:noAutofit/>
          </a:bodyPr>
          <a:lstStyle/>
          <a:p>
            <a:pPr marL="0" marR="0" lvl="0" indent="-203200" algn="r" rtl="0">
              <a:lnSpc>
                <a:spcPct val="100000"/>
              </a:lnSpc>
              <a:spcBef>
                <a:spcPts val="0"/>
              </a:spcBef>
              <a:spcAft>
                <a:spcPts val="0"/>
              </a:spcAft>
              <a:buClr>
                <a:schemeClr val="dk1"/>
              </a:buClr>
              <a:buSzPct val="100000"/>
              <a:buFont typeface="Calibri"/>
              <a:buNone/>
            </a:pPr>
            <a:r>
              <a:rPr lang="en" sz="3200" b="1" i="0" u="none" strike="noStrike" cap="none">
                <a:solidFill>
                  <a:srgbClr val="C00000"/>
                </a:solidFill>
                <a:latin typeface="Calibri"/>
                <a:ea typeface="Calibri"/>
                <a:cs typeface="Calibri"/>
                <a:sym typeface="Calibri"/>
              </a:rPr>
              <a:t>…still scary but let’s give it a chance.</a:t>
            </a:r>
          </a:p>
        </p:txBody>
      </p:sp>
    </p:spTree>
    <p:extLst>
      <p:ext uri="{BB962C8B-B14F-4D97-AF65-F5344CB8AC3E}">
        <p14:creationId xmlns:p14="http://schemas.microsoft.com/office/powerpoint/2010/main" val="298299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Shape 709" descr="oias high level copy"/>
          <p:cNvPicPr preferRelativeResize="0"/>
          <p:nvPr/>
        </p:nvPicPr>
        <p:blipFill rotWithShape="1">
          <a:blip r:embed="rId3">
            <a:alphaModFix/>
          </a:blip>
          <a:srcRect/>
          <a:stretch/>
        </p:blipFill>
        <p:spPr>
          <a:xfrm>
            <a:off x="914704" y="1402784"/>
            <a:ext cx="7311666" cy="3731551"/>
          </a:xfrm>
          <a:prstGeom prst="rect">
            <a:avLst/>
          </a:prstGeom>
          <a:noFill/>
          <a:ln>
            <a:noFill/>
          </a:ln>
        </p:spPr>
      </p:pic>
      <p:sp>
        <p:nvSpPr>
          <p:cNvPr id="710" name="Shape 710"/>
          <p:cNvSpPr/>
          <p:nvPr/>
        </p:nvSpPr>
        <p:spPr>
          <a:xfrm rot="-5400000">
            <a:off x="3923355" y="3543250"/>
            <a:ext cx="667256" cy="2445011"/>
          </a:xfrm>
          <a:prstGeom prst="ellipse">
            <a:avLst/>
          </a:prstGeom>
          <a:solidFill>
            <a:srgbClr val="FFFF00">
              <a:alpha val="48627"/>
            </a:srgbClr>
          </a:solidFill>
          <a:ln w="571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11" name="Shape 711"/>
          <p:cNvSpPr txBox="1"/>
          <p:nvPr/>
        </p:nvSpPr>
        <p:spPr>
          <a:xfrm>
            <a:off x="3408832" y="4572518"/>
            <a:ext cx="1696297" cy="338554"/>
          </a:xfrm>
          <a:prstGeom prst="rect">
            <a:avLst/>
          </a:prstGeom>
          <a:no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rgbClr val="595959"/>
              </a:buClr>
              <a:buSzPct val="100000"/>
              <a:buFont typeface="Nunito"/>
              <a:buNone/>
            </a:pPr>
            <a:r>
              <a:rPr lang="en" sz="1600" b="1" i="0" u="none" strike="noStrike" cap="none">
                <a:solidFill>
                  <a:srgbClr val="595959"/>
                </a:solidFill>
                <a:latin typeface="Nunito"/>
                <a:ea typeface="Nunito"/>
                <a:cs typeface="Nunito"/>
                <a:sym typeface="Nunito"/>
              </a:rPr>
              <a:t>MANAGEMENT</a:t>
            </a:r>
          </a:p>
        </p:txBody>
      </p:sp>
      <p:sp>
        <p:nvSpPr>
          <p:cNvPr id="712" name="Shape 712"/>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r>
              <a:rPr lang="en" sz="1400" b="0" i="0" u="none" strike="noStrike" cap="none">
                <a:solidFill>
                  <a:schemeClr val="lt1"/>
                </a:solidFill>
                <a:latin typeface="Arial"/>
                <a:ea typeface="Arial"/>
                <a:cs typeface="Arial"/>
                <a:sym typeface="Arial"/>
              </a:rPr>
              <a:t>1</a:t>
            </a:r>
          </a:p>
        </p:txBody>
      </p:sp>
      <p:sp>
        <p:nvSpPr>
          <p:cNvPr id="713" name="Shape 713"/>
          <p:cNvSpPr txBox="1"/>
          <p:nvPr/>
        </p:nvSpPr>
        <p:spPr>
          <a:xfrm>
            <a:off x="85691" y="-66896"/>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Actors….</a:t>
            </a:r>
          </a:p>
        </p:txBody>
      </p:sp>
      <p:cxnSp>
        <p:nvCxnSpPr>
          <p:cNvPr id="714" name="Shape 71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715" name="Shape 715"/>
          <p:cNvSpPr txBox="1"/>
          <p:nvPr/>
        </p:nvSpPr>
        <p:spPr>
          <a:xfrm>
            <a:off x="0" y="562948"/>
            <a:ext cx="9105629" cy="720383"/>
          </a:xfrm>
          <a:prstGeom prst="rect">
            <a:avLst/>
          </a:prstGeom>
          <a:noFill/>
          <a:ln>
            <a:noFill/>
          </a:ln>
        </p:spPr>
        <p:txBody>
          <a:bodyPr wrap="square" lIns="91425" tIns="91425" rIns="91425" bIns="91425" anchor="b" anchorCtr="0">
            <a:noAutofit/>
          </a:bodyPr>
          <a:lstStyle/>
          <a:p>
            <a:pPr marL="0" marR="0" lvl="0" indent="-152400" algn="r" rtl="0">
              <a:lnSpc>
                <a:spcPct val="100000"/>
              </a:lnSpc>
              <a:spcBef>
                <a:spcPts val="0"/>
              </a:spcBef>
              <a:spcAft>
                <a:spcPts val="0"/>
              </a:spcAft>
              <a:buClr>
                <a:schemeClr val="dk1"/>
              </a:buClr>
              <a:buSzPct val="100000"/>
              <a:buFont typeface="Calibri"/>
              <a:buNone/>
            </a:pPr>
            <a:r>
              <a:rPr lang="en" sz="2400" b="1" i="0" u="none" strike="noStrike" cap="none" dirty="0">
                <a:solidFill>
                  <a:srgbClr val="C00000"/>
                </a:solidFill>
                <a:latin typeface="Calibri"/>
                <a:ea typeface="Calibri"/>
                <a:cs typeface="Calibri"/>
                <a:sym typeface="Calibri"/>
              </a:rPr>
              <a:t>…are just the folks* in your normal professional encounters.</a:t>
            </a:r>
          </a:p>
        </p:txBody>
      </p:sp>
      <p:sp>
        <p:nvSpPr>
          <p:cNvPr id="716" name="Shape 716"/>
          <p:cNvSpPr/>
          <p:nvPr/>
        </p:nvSpPr>
        <p:spPr>
          <a:xfrm>
            <a:off x="7720823" y="2158652"/>
            <a:ext cx="685800" cy="1844630"/>
          </a:xfrm>
          <a:prstGeom prst="ellipse">
            <a:avLst/>
          </a:prstGeom>
          <a:solidFill>
            <a:srgbClr val="FFFF00">
              <a:alpha val="48627"/>
            </a:srgbClr>
          </a:solidFill>
          <a:ln w="571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17" name="Shape 717"/>
          <p:cNvSpPr/>
          <p:nvPr/>
        </p:nvSpPr>
        <p:spPr>
          <a:xfrm>
            <a:off x="737377" y="2096787"/>
            <a:ext cx="685800" cy="1844630"/>
          </a:xfrm>
          <a:prstGeom prst="ellipse">
            <a:avLst/>
          </a:prstGeom>
          <a:solidFill>
            <a:srgbClr val="FFFF00">
              <a:alpha val="44705"/>
            </a:srgbClr>
          </a:solidFill>
          <a:ln w="571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18" name="Shape 718"/>
          <p:cNvSpPr/>
          <p:nvPr/>
        </p:nvSpPr>
        <p:spPr>
          <a:xfrm>
            <a:off x="6109319" y="4646780"/>
            <a:ext cx="2876108" cy="40011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C00000"/>
              </a:buClr>
              <a:buSzPct val="100000"/>
              <a:buFont typeface="Calibri"/>
              <a:buNone/>
            </a:pPr>
            <a:r>
              <a:rPr lang="en" sz="2000" b="1" i="1" u="none" strike="noStrike" cap="none" dirty="0">
                <a:solidFill>
                  <a:srgbClr val="C00000"/>
                </a:solidFill>
                <a:latin typeface="Calibri"/>
                <a:ea typeface="Calibri"/>
                <a:cs typeface="Calibri"/>
                <a:sym typeface="Calibri"/>
              </a:rPr>
              <a:t>*and sometimes systems</a:t>
            </a:r>
          </a:p>
        </p:txBody>
      </p:sp>
    </p:spTree>
    <p:extLst>
      <p:ext uri="{BB962C8B-B14F-4D97-AF65-F5344CB8AC3E}">
        <p14:creationId xmlns:p14="http://schemas.microsoft.com/office/powerpoint/2010/main" val="406443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457200" y="1200150"/>
            <a:ext cx="8229600" cy="372568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0" marR="0" lvl="0" indent="-1905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a:p>
            <a:pPr marL="0" marR="0" lvl="0" indent="-190500" algn="l" rtl="0">
              <a:lnSpc>
                <a:spcPct val="100000"/>
              </a:lnSpc>
              <a:spcBef>
                <a:spcPts val="60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p:txBody>
      </p:sp>
      <p:pic>
        <p:nvPicPr>
          <p:cNvPr id="725" name="Shape 725" descr="oias high level copy"/>
          <p:cNvPicPr preferRelativeResize="0"/>
          <p:nvPr/>
        </p:nvPicPr>
        <p:blipFill rotWithShape="1">
          <a:blip r:embed="rId3">
            <a:alphaModFix/>
          </a:blip>
          <a:srcRect b="12128"/>
          <a:stretch/>
        </p:blipFill>
        <p:spPr>
          <a:xfrm>
            <a:off x="768187" y="1507142"/>
            <a:ext cx="7604582" cy="3410312"/>
          </a:xfrm>
          <a:prstGeom prst="rect">
            <a:avLst/>
          </a:prstGeom>
          <a:noFill/>
          <a:ln>
            <a:noFill/>
          </a:ln>
        </p:spPr>
      </p:pic>
      <p:sp>
        <p:nvSpPr>
          <p:cNvPr id="726" name="Shape 726"/>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12</a:t>
            </a:fld>
            <a:endParaRPr lang="en" sz="1400" b="0" i="0" u="none" strike="noStrike" cap="none">
              <a:solidFill>
                <a:schemeClr val="lt1"/>
              </a:solidFill>
              <a:latin typeface="Arial"/>
              <a:ea typeface="Arial"/>
              <a:cs typeface="Arial"/>
              <a:sym typeface="Arial"/>
            </a:endParaRPr>
          </a:p>
        </p:txBody>
      </p:sp>
      <p:sp>
        <p:nvSpPr>
          <p:cNvPr id="727" name="Shape 727"/>
          <p:cNvSpPr txBox="1"/>
          <p:nvPr/>
        </p:nvSpPr>
        <p:spPr>
          <a:xfrm>
            <a:off x="85691" y="-66896"/>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Objects….</a:t>
            </a:r>
          </a:p>
        </p:txBody>
      </p:sp>
      <p:cxnSp>
        <p:nvCxnSpPr>
          <p:cNvPr id="728" name="Shape 728"/>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729" name="Shape 729"/>
          <p:cNvSpPr txBox="1"/>
          <p:nvPr/>
        </p:nvSpPr>
        <p:spPr>
          <a:xfrm>
            <a:off x="1664322" y="755311"/>
            <a:ext cx="6954475" cy="720383"/>
          </a:xfrm>
          <a:prstGeom prst="rect">
            <a:avLst/>
          </a:prstGeom>
          <a:noFill/>
          <a:ln>
            <a:noFill/>
          </a:ln>
        </p:spPr>
        <p:txBody>
          <a:bodyPr wrap="square" lIns="91425" tIns="91425" rIns="91425" bIns="91425" anchor="b" anchorCtr="0">
            <a:noAutofit/>
          </a:bodyPr>
          <a:lstStyle/>
          <a:p>
            <a:pPr marL="0" marR="0" lvl="0" indent="-152400" algn="r" rtl="0">
              <a:lnSpc>
                <a:spcPct val="100000"/>
              </a:lnSpc>
              <a:spcBef>
                <a:spcPts val="0"/>
              </a:spcBef>
              <a:spcAft>
                <a:spcPts val="0"/>
              </a:spcAft>
              <a:buClr>
                <a:schemeClr val="dk1"/>
              </a:buClr>
              <a:buSzPct val="100000"/>
              <a:buFont typeface="Calibri"/>
              <a:buNone/>
            </a:pPr>
            <a:r>
              <a:rPr lang="en" sz="2400" b="1" i="0" u="none" strike="noStrike" cap="none">
                <a:solidFill>
                  <a:srgbClr val="C00000"/>
                </a:solidFill>
                <a:latin typeface="Calibri"/>
                <a:ea typeface="Calibri"/>
                <a:cs typeface="Calibri"/>
                <a:sym typeface="Calibri"/>
              </a:rPr>
              <a:t>…are just the materials and the information about them that bounce around your world.</a:t>
            </a:r>
          </a:p>
        </p:txBody>
      </p:sp>
      <p:sp>
        <p:nvSpPr>
          <p:cNvPr id="730" name="Shape 730"/>
          <p:cNvSpPr/>
          <p:nvPr/>
        </p:nvSpPr>
        <p:spPr>
          <a:xfrm>
            <a:off x="1085719" y="3162812"/>
            <a:ext cx="1103021"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31" name="Shape 731"/>
          <p:cNvSpPr/>
          <p:nvPr/>
        </p:nvSpPr>
        <p:spPr>
          <a:xfrm>
            <a:off x="2063309" y="2266266"/>
            <a:ext cx="1293208"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32" name="Shape 732"/>
          <p:cNvSpPr/>
          <p:nvPr/>
        </p:nvSpPr>
        <p:spPr>
          <a:xfrm>
            <a:off x="5023377" y="2245440"/>
            <a:ext cx="1293208"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33" name="Shape 733"/>
          <p:cNvSpPr/>
          <p:nvPr/>
        </p:nvSpPr>
        <p:spPr>
          <a:xfrm>
            <a:off x="2499727" y="3456009"/>
            <a:ext cx="1103021"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34" name="Shape 734"/>
          <p:cNvSpPr/>
          <p:nvPr/>
        </p:nvSpPr>
        <p:spPr>
          <a:xfrm>
            <a:off x="4722715" y="3539819"/>
            <a:ext cx="1103021"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35" name="Shape 735"/>
          <p:cNvSpPr/>
          <p:nvPr/>
        </p:nvSpPr>
        <p:spPr>
          <a:xfrm>
            <a:off x="6650460" y="3658896"/>
            <a:ext cx="1103021"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2682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Shape 741" descr="oias high level copy"/>
          <p:cNvPicPr preferRelativeResize="0">
            <a:picLocks noGrp="1"/>
          </p:cNvPicPr>
          <p:nvPr>
            <p:ph type="body" idx="1"/>
          </p:nvPr>
        </p:nvPicPr>
        <p:blipFill rotWithShape="1">
          <a:blip r:embed="rId3">
            <a:alphaModFix/>
          </a:blip>
          <a:srcRect b="12128"/>
          <a:stretch/>
        </p:blipFill>
        <p:spPr>
          <a:xfrm>
            <a:off x="713471" y="1509899"/>
            <a:ext cx="7705203" cy="3462536"/>
          </a:xfrm>
          <a:prstGeom prst="rect">
            <a:avLst/>
          </a:prstGeom>
          <a:noFill/>
          <a:ln>
            <a:noFill/>
          </a:ln>
        </p:spPr>
      </p:pic>
      <p:sp>
        <p:nvSpPr>
          <p:cNvPr id="742" name="Shape 742"/>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13</a:t>
            </a:fld>
            <a:endParaRPr lang="en" sz="1400" b="0" i="0" u="none" strike="noStrike" cap="none">
              <a:solidFill>
                <a:schemeClr val="lt1"/>
              </a:solidFill>
              <a:latin typeface="Arial"/>
              <a:ea typeface="Arial"/>
              <a:cs typeface="Arial"/>
              <a:sym typeface="Arial"/>
            </a:endParaRPr>
          </a:p>
        </p:txBody>
      </p:sp>
      <p:sp>
        <p:nvSpPr>
          <p:cNvPr id="743" name="Shape 743"/>
          <p:cNvSpPr txBox="1"/>
          <p:nvPr/>
        </p:nvSpPr>
        <p:spPr>
          <a:xfrm>
            <a:off x="85691" y="-66896"/>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Functional Entities….</a:t>
            </a:r>
          </a:p>
        </p:txBody>
      </p:sp>
      <p:cxnSp>
        <p:nvCxnSpPr>
          <p:cNvPr id="744" name="Shape 74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745" name="Shape 745"/>
          <p:cNvSpPr txBox="1"/>
          <p:nvPr/>
        </p:nvSpPr>
        <p:spPr>
          <a:xfrm>
            <a:off x="3813717" y="755311"/>
            <a:ext cx="4805080" cy="720383"/>
          </a:xfrm>
          <a:prstGeom prst="rect">
            <a:avLst/>
          </a:prstGeom>
          <a:noFill/>
          <a:ln>
            <a:noFill/>
          </a:ln>
        </p:spPr>
        <p:txBody>
          <a:bodyPr wrap="square" lIns="91425" tIns="91425" rIns="91425" bIns="91425" anchor="b" anchorCtr="0">
            <a:noAutofit/>
          </a:bodyPr>
          <a:lstStyle/>
          <a:p>
            <a:pPr marL="0" marR="0" lvl="0" indent="-152400" algn="r" rtl="0">
              <a:lnSpc>
                <a:spcPct val="100000"/>
              </a:lnSpc>
              <a:spcBef>
                <a:spcPts val="0"/>
              </a:spcBef>
              <a:spcAft>
                <a:spcPts val="0"/>
              </a:spcAft>
              <a:buClr>
                <a:schemeClr val="dk1"/>
              </a:buClr>
              <a:buSzPct val="100000"/>
              <a:buFont typeface="Calibri"/>
              <a:buNone/>
            </a:pPr>
            <a:r>
              <a:rPr lang="en" sz="2400" b="1" i="0" u="none" strike="noStrike" cap="none">
                <a:solidFill>
                  <a:srgbClr val="C00000"/>
                </a:solidFill>
                <a:latin typeface="Calibri"/>
                <a:ea typeface="Calibri"/>
                <a:cs typeface="Calibri"/>
                <a:sym typeface="Calibri"/>
              </a:rPr>
              <a:t>…are just the activities that </a:t>
            </a:r>
            <a:r>
              <a:rPr lang="en" sz="2400" b="1" i="1" u="none" strike="noStrike" cap="none">
                <a:solidFill>
                  <a:srgbClr val="C00000"/>
                </a:solidFill>
                <a:latin typeface="Calibri"/>
                <a:ea typeface="Calibri"/>
                <a:cs typeface="Calibri"/>
                <a:sym typeface="Calibri"/>
              </a:rPr>
              <a:t>someone</a:t>
            </a:r>
            <a:r>
              <a:rPr lang="en" sz="2400" b="1" i="0" u="none" strike="noStrike" cap="none">
                <a:solidFill>
                  <a:srgbClr val="C00000"/>
                </a:solidFill>
                <a:latin typeface="Calibri"/>
                <a:ea typeface="Calibri"/>
                <a:cs typeface="Calibri"/>
                <a:sym typeface="Calibri"/>
              </a:rPr>
              <a:t> needs to do in your world.</a:t>
            </a:r>
          </a:p>
        </p:txBody>
      </p:sp>
      <p:sp>
        <p:nvSpPr>
          <p:cNvPr id="746" name="Shape 746"/>
          <p:cNvSpPr/>
          <p:nvPr/>
        </p:nvSpPr>
        <p:spPr>
          <a:xfrm>
            <a:off x="5564459" y="2823785"/>
            <a:ext cx="1347943" cy="1257562"/>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47" name="Shape 747"/>
          <p:cNvSpPr/>
          <p:nvPr/>
        </p:nvSpPr>
        <p:spPr>
          <a:xfrm>
            <a:off x="2520508" y="1567979"/>
            <a:ext cx="3423091" cy="754588"/>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48" name="Shape 748"/>
          <p:cNvSpPr/>
          <p:nvPr/>
        </p:nvSpPr>
        <p:spPr>
          <a:xfrm rot="10800000" flipH="1">
            <a:off x="2231598" y="2922903"/>
            <a:ext cx="1143247"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49" name="Shape 749"/>
          <p:cNvSpPr/>
          <p:nvPr/>
        </p:nvSpPr>
        <p:spPr>
          <a:xfrm>
            <a:off x="1867996" y="4078554"/>
            <a:ext cx="4845038" cy="754588"/>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117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Shape 755" descr="oias high level copy"/>
          <p:cNvPicPr preferRelativeResize="0"/>
          <p:nvPr/>
        </p:nvPicPr>
        <p:blipFill rotWithShape="1">
          <a:blip r:embed="rId3">
            <a:alphaModFix/>
          </a:blip>
          <a:srcRect/>
          <a:stretch/>
        </p:blipFill>
        <p:spPr>
          <a:xfrm>
            <a:off x="1142069" y="1334700"/>
            <a:ext cx="6736499" cy="3438012"/>
          </a:xfrm>
          <a:prstGeom prst="rect">
            <a:avLst/>
          </a:prstGeom>
          <a:noFill/>
          <a:ln>
            <a:noFill/>
          </a:ln>
        </p:spPr>
      </p:pic>
      <p:sp>
        <p:nvSpPr>
          <p:cNvPr id="756" name="Shape 756"/>
          <p:cNvSpPr txBox="1"/>
          <p:nvPr/>
        </p:nvSpPr>
        <p:spPr>
          <a:xfrm>
            <a:off x="920774" y="4483542"/>
            <a:ext cx="2148667" cy="584775"/>
          </a:xfrm>
          <a:prstGeom prst="rect">
            <a:avLst/>
          </a:prstGeom>
          <a:no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rgbClr val="C00000"/>
              </a:buClr>
              <a:buSzPct val="100000"/>
              <a:buFont typeface="Calibri"/>
              <a:buNone/>
            </a:pPr>
            <a:r>
              <a:rPr lang="en" sz="1600" b="1" i="0" u="none" strike="noStrike" cap="none">
                <a:solidFill>
                  <a:srgbClr val="C00000"/>
                </a:solidFill>
                <a:latin typeface="Calibri"/>
                <a:ea typeface="Calibri"/>
                <a:cs typeface="Calibri"/>
                <a:sym typeface="Calibri"/>
              </a:rPr>
              <a:t>Submission Information Package</a:t>
            </a:r>
          </a:p>
        </p:txBody>
      </p:sp>
      <p:cxnSp>
        <p:nvCxnSpPr>
          <p:cNvPr id="757" name="Shape 757"/>
          <p:cNvCxnSpPr>
            <a:stCxn id="756" idx="0"/>
          </p:cNvCxnSpPr>
          <p:nvPr/>
        </p:nvCxnSpPr>
        <p:spPr>
          <a:xfrm rot="10800000">
            <a:off x="1879308" y="3479142"/>
            <a:ext cx="115800" cy="1004400"/>
          </a:xfrm>
          <a:prstGeom prst="straightConnector1">
            <a:avLst/>
          </a:prstGeom>
          <a:noFill/>
          <a:ln w="44450" cap="flat" cmpd="sng">
            <a:solidFill>
              <a:srgbClr val="C00000"/>
            </a:solidFill>
            <a:prstDash val="solid"/>
            <a:round/>
            <a:headEnd type="none" w="med" len="med"/>
            <a:tailEnd type="stealth" w="lg" len="lg"/>
          </a:ln>
        </p:spPr>
      </p:cxnSp>
      <p:sp>
        <p:nvSpPr>
          <p:cNvPr id="758" name="Shape 758"/>
          <p:cNvSpPr txBox="1"/>
          <p:nvPr/>
        </p:nvSpPr>
        <p:spPr>
          <a:xfrm>
            <a:off x="3288005" y="4572582"/>
            <a:ext cx="2148667" cy="584775"/>
          </a:xfrm>
          <a:prstGeom prst="rect">
            <a:avLst/>
          </a:prstGeom>
          <a:no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rgbClr val="C00000"/>
              </a:buClr>
              <a:buSzPct val="100000"/>
              <a:buFont typeface="Calibri"/>
              <a:buNone/>
            </a:pPr>
            <a:r>
              <a:rPr lang="en" sz="1600" b="1" i="0" u="none" strike="noStrike" cap="none">
                <a:solidFill>
                  <a:srgbClr val="C00000"/>
                </a:solidFill>
                <a:latin typeface="Calibri"/>
                <a:ea typeface="Calibri"/>
                <a:cs typeface="Calibri"/>
                <a:sym typeface="Calibri"/>
              </a:rPr>
              <a:t>Archive Information Package</a:t>
            </a:r>
          </a:p>
        </p:txBody>
      </p:sp>
      <p:cxnSp>
        <p:nvCxnSpPr>
          <p:cNvPr id="759" name="Shape 759"/>
          <p:cNvCxnSpPr>
            <a:stCxn id="758" idx="0"/>
          </p:cNvCxnSpPr>
          <p:nvPr/>
        </p:nvCxnSpPr>
        <p:spPr>
          <a:xfrm rot="10800000">
            <a:off x="3270039" y="3710682"/>
            <a:ext cx="1092300" cy="861900"/>
          </a:xfrm>
          <a:prstGeom prst="straightConnector1">
            <a:avLst/>
          </a:prstGeom>
          <a:noFill/>
          <a:ln w="44450" cap="flat" cmpd="sng">
            <a:solidFill>
              <a:srgbClr val="C00000"/>
            </a:solidFill>
            <a:prstDash val="solid"/>
            <a:round/>
            <a:headEnd type="none" w="med" len="med"/>
            <a:tailEnd type="stealth" w="lg" len="lg"/>
          </a:ln>
        </p:spPr>
      </p:cxnSp>
      <p:sp>
        <p:nvSpPr>
          <p:cNvPr id="760" name="Shape 760"/>
          <p:cNvSpPr txBox="1"/>
          <p:nvPr/>
        </p:nvSpPr>
        <p:spPr>
          <a:xfrm>
            <a:off x="5994890" y="4524302"/>
            <a:ext cx="2148667" cy="584775"/>
          </a:xfrm>
          <a:prstGeom prst="rect">
            <a:avLst/>
          </a:prstGeom>
          <a:no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rgbClr val="C00000"/>
              </a:buClr>
              <a:buSzPct val="100000"/>
              <a:buFont typeface="Calibri"/>
              <a:buNone/>
            </a:pPr>
            <a:r>
              <a:rPr lang="en" sz="1600" b="1" i="0" u="none" strike="noStrike" cap="none">
                <a:solidFill>
                  <a:srgbClr val="C00000"/>
                </a:solidFill>
                <a:latin typeface="Calibri"/>
                <a:ea typeface="Calibri"/>
                <a:cs typeface="Calibri"/>
                <a:sym typeface="Calibri"/>
              </a:rPr>
              <a:t>Dissemination Information Package</a:t>
            </a:r>
          </a:p>
        </p:txBody>
      </p:sp>
      <p:cxnSp>
        <p:nvCxnSpPr>
          <p:cNvPr id="761" name="Shape 761"/>
          <p:cNvCxnSpPr>
            <a:stCxn id="760" idx="0"/>
          </p:cNvCxnSpPr>
          <p:nvPr/>
        </p:nvCxnSpPr>
        <p:spPr>
          <a:xfrm rot="10800000">
            <a:off x="6891323" y="4014302"/>
            <a:ext cx="177900" cy="510000"/>
          </a:xfrm>
          <a:prstGeom prst="straightConnector1">
            <a:avLst/>
          </a:prstGeom>
          <a:noFill/>
          <a:ln w="44450" cap="flat" cmpd="sng">
            <a:solidFill>
              <a:srgbClr val="C00000"/>
            </a:solidFill>
            <a:prstDash val="solid"/>
            <a:round/>
            <a:headEnd type="none" w="med" len="med"/>
            <a:tailEnd type="stealth" w="lg" len="lg"/>
          </a:ln>
        </p:spPr>
      </p:cxnSp>
      <p:cxnSp>
        <p:nvCxnSpPr>
          <p:cNvPr id="762" name="Shape 762"/>
          <p:cNvCxnSpPr>
            <a:stCxn id="758" idx="0"/>
          </p:cNvCxnSpPr>
          <p:nvPr/>
        </p:nvCxnSpPr>
        <p:spPr>
          <a:xfrm rot="10800000" flipH="1">
            <a:off x="4362339" y="3781482"/>
            <a:ext cx="751200" cy="791100"/>
          </a:xfrm>
          <a:prstGeom prst="straightConnector1">
            <a:avLst/>
          </a:prstGeom>
          <a:noFill/>
          <a:ln w="44450" cap="flat" cmpd="sng">
            <a:solidFill>
              <a:srgbClr val="C00000"/>
            </a:solidFill>
            <a:prstDash val="solid"/>
            <a:round/>
            <a:headEnd type="none" w="med" len="med"/>
            <a:tailEnd type="stealth" w="lg" len="lg"/>
          </a:ln>
        </p:spPr>
      </p:cxnSp>
      <p:sp>
        <p:nvSpPr>
          <p:cNvPr id="763" name="Shape 763"/>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14</a:t>
            </a:fld>
            <a:endParaRPr lang="en" sz="1400" b="0" i="0" u="none" strike="noStrike" cap="none">
              <a:solidFill>
                <a:schemeClr val="lt1"/>
              </a:solidFill>
              <a:latin typeface="Arial"/>
              <a:ea typeface="Arial"/>
              <a:cs typeface="Arial"/>
              <a:sym typeface="Arial"/>
            </a:endParaRPr>
          </a:p>
        </p:txBody>
      </p:sp>
      <p:sp>
        <p:nvSpPr>
          <p:cNvPr id="764" name="Shape 764"/>
          <p:cNvSpPr txBox="1"/>
          <p:nvPr/>
        </p:nvSpPr>
        <p:spPr>
          <a:xfrm>
            <a:off x="85691" y="-66896"/>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Information Packages….</a:t>
            </a:r>
          </a:p>
        </p:txBody>
      </p:sp>
      <p:cxnSp>
        <p:nvCxnSpPr>
          <p:cNvPr id="765" name="Shape 765"/>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766" name="Shape 766"/>
          <p:cNvSpPr txBox="1"/>
          <p:nvPr/>
        </p:nvSpPr>
        <p:spPr>
          <a:xfrm>
            <a:off x="713678" y="755311"/>
            <a:ext cx="7905119" cy="720383"/>
          </a:xfrm>
          <a:prstGeom prst="rect">
            <a:avLst/>
          </a:prstGeom>
          <a:noFill/>
          <a:ln>
            <a:noFill/>
          </a:ln>
        </p:spPr>
        <p:txBody>
          <a:bodyPr wrap="square" lIns="91425" tIns="91425" rIns="91425" bIns="91425" anchor="b" anchorCtr="0">
            <a:noAutofit/>
          </a:bodyPr>
          <a:lstStyle/>
          <a:p>
            <a:pPr marL="0" marR="0" lvl="0" indent="-152400" algn="r" rtl="0">
              <a:lnSpc>
                <a:spcPct val="100000"/>
              </a:lnSpc>
              <a:spcBef>
                <a:spcPts val="0"/>
              </a:spcBef>
              <a:spcAft>
                <a:spcPts val="0"/>
              </a:spcAft>
              <a:buClr>
                <a:schemeClr val="dk1"/>
              </a:buClr>
              <a:buSzPct val="100000"/>
              <a:buFont typeface="Calibri"/>
              <a:buNone/>
            </a:pPr>
            <a:r>
              <a:rPr lang="en" sz="2400" b="1" i="0" u="none" strike="noStrike" cap="none">
                <a:solidFill>
                  <a:srgbClr val="C00000"/>
                </a:solidFill>
                <a:latin typeface="Calibri"/>
                <a:ea typeface="Calibri"/>
                <a:cs typeface="Calibri"/>
                <a:sym typeface="Calibri"/>
              </a:rPr>
              <a:t>…are just a way to keep the materials and the necessary information about them together.</a:t>
            </a:r>
          </a:p>
        </p:txBody>
      </p:sp>
      <p:sp>
        <p:nvSpPr>
          <p:cNvPr id="767" name="Shape 767"/>
          <p:cNvSpPr/>
          <p:nvPr/>
        </p:nvSpPr>
        <p:spPr>
          <a:xfrm rot="10800000" flipH="1">
            <a:off x="1465224" y="2731618"/>
            <a:ext cx="950615"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68" name="Shape 768"/>
          <p:cNvSpPr/>
          <p:nvPr/>
        </p:nvSpPr>
        <p:spPr>
          <a:xfrm rot="10800000" flipH="1">
            <a:off x="2753793" y="3041365"/>
            <a:ext cx="757364"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69" name="Shape 769"/>
          <p:cNvSpPr/>
          <p:nvPr/>
        </p:nvSpPr>
        <p:spPr>
          <a:xfrm rot="10800000" flipH="1">
            <a:off x="4769869" y="3057927"/>
            <a:ext cx="757364"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770" name="Shape 770"/>
          <p:cNvSpPr/>
          <p:nvPr/>
        </p:nvSpPr>
        <p:spPr>
          <a:xfrm rot="10800000" flipH="1">
            <a:off x="6325565" y="3235122"/>
            <a:ext cx="1069959" cy="652619"/>
          </a:xfrm>
          <a:prstGeom prst="ellipse">
            <a:avLst/>
          </a:prstGeom>
          <a:solidFill>
            <a:srgbClr val="FFFF00">
              <a:alpha val="44705"/>
            </a:srgbClr>
          </a:solidFill>
          <a:ln w="53975"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66675" algn="l" rtl="0">
              <a:lnSpc>
                <a:spcPct val="100000"/>
              </a:lnSpc>
              <a:spcBef>
                <a:spcPts val="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8024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356812" y="844991"/>
            <a:ext cx="8463280" cy="3638551"/>
          </a:xfrm>
          <a:prstGeom prst="rect">
            <a:avLst/>
          </a:prstGeom>
          <a:noFill/>
          <a:ln>
            <a:noFill/>
          </a:ln>
        </p:spPr>
        <p:txBody>
          <a:bodyPr wrap="square" lIns="91425" tIns="91425" rIns="91425" bIns="91425" anchor="t" anchorCtr="0">
            <a:noAutofit/>
          </a:bodyPr>
          <a:lstStyle/>
          <a:p>
            <a:pPr marL="342900" marR="0" lvl="0" indent="-330200" algn="l" rtl="0">
              <a:lnSpc>
                <a:spcPct val="100000"/>
              </a:lnSpc>
              <a:spcBef>
                <a:spcPts val="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May be influenced by:</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Designated community needs</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Existing systems</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Resources available</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Preservation plans</a:t>
            </a:r>
          </a:p>
          <a:p>
            <a:pPr marL="342900" marR="0" lvl="0" indent="-330200" algn="l" rtl="0">
              <a:lnSpc>
                <a:spcPct val="100000"/>
              </a:lnSpc>
              <a:spcBef>
                <a:spcPts val="60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Options from simple to complex</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Standard folder system</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Databases</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XML wrappers</a:t>
            </a:r>
          </a:p>
          <a:p>
            <a:pPr marL="342900" marR="0" lvl="0" indent="-330200" algn="l" rtl="0">
              <a:lnSpc>
                <a:spcPct val="100000"/>
              </a:lnSpc>
              <a:spcBef>
                <a:spcPts val="60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Tools available to help with creation of IPs</a:t>
            </a:r>
          </a:p>
          <a:p>
            <a:pPr marL="342900" marR="0" lvl="0" indent="-330200" algn="l" rtl="0">
              <a:lnSpc>
                <a:spcPct val="100000"/>
              </a:lnSpc>
              <a:spcBef>
                <a:spcPts val="6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742950" marR="0" lvl="1" indent="-260350" algn="l" rtl="0">
              <a:lnSpc>
                <a:spcPct val="100000"/>
              </a:lnSpc>
              <a:spcBef>
                <a:spcPts val="48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30200" algn="l" rtl="0">
              <a:lnSpc>
                <a:spcPct val="100000"/>
              </a:lnSpc>
              <a:spcBef>
                <a:spcPts val="6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sp>
        <p:nvSpPr>
          <p:cNvPr id="777" name="Shape 777"/>
          <p:cNvSpPr txBox="1">
            <a:spLocks noGrp="1"/>
          </p:cNvSpPr>
          <p:nvPr>
            <p:ph type="sldNum" idx="12"/>
          </p:nvPr>
        </p:nvSpPr>
        <p:spPr>
          <a:xfrm>
            <a:off x="5986463" y="4767264"/>
            <a:ext cx="1543050" cy="273844"/>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15</a:t>
            </a:fld>
            <a:endParaRPr lang="en" sz="1400" b="0" i="0" u="none" strike="noStrike" cap="none">
              <a:solidFill>
                <a:schemeClr val="lt1"/>
              </a:solidFill>
              <a:latin typeface="Arial"/>
              <a:ea typeface="Arial"/>
              <a:cs typeface="Arial"/>
              <a:sym typeface="Arial"/>
            </a:endParaRPr>
          </a:p>
        </p:txBody>
      </p:sp>
      <p:pic>
        <p:nvPicPr>
          <p:cNvPr id="778" name="Shape 778"/>
          <p:cNvPicPr preferRelativeResize="0"/>
          <p:nvPr/>
        </p:nvPicPr>
        <p:blipFill rotWithShape="1">
          <a:blip r:embed="rId3">
            <a:alphaModFix/>
          </a:blip>
          <a:srcRect/>
          <a:stretch/>
        </p:blipFill>
        <p:spPr>
          <a:xfrm>
            <a:off x="5692954" y="1423503"/>
            <a:ext cx="2906878" cy="2639156"/>
          </a:xfrm>
          <a:prstGeom prst="rect">
            <a:avLst/>
          </a:prstGeom>
          <a:noFill/>
          <a:ln>
            <a:noFill/>
          </a:ln>
        </p:spPr>
      </p:pic>
      <p:sp>
        <p:nvSpPr>
          <p:cNvPr id="779" name="Shape 779"/>
          <p:cNvSpPr txBox="1"/>
          <p:nvPr/>
        </p:nvSpPr>
        <p:spPr>
          <a:xfrm>
            <a:off x="63389" y="-57357"/>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Information Package Structures</a:t>
            </a:r>
          </a:p>
        </p:txBody>
      </p:sp>
      <p:cxnSp>
        <p:nvCxnSpPr>
          <p:cNvPr id="780" name="Shape 780"/>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18034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86" y="374564"/>
            <a:ext cx="8229600" cy="857250"/>
          </a:xfrm>
        </p:spPr>
        <p:txBody>
          <a:bodyPr/>
          <a:lstStyle/>
          <a:p>
            <a:r>
              <a:rPr lang="en-US" dirty="0">
                <a:solidFill>
                  <a:srgbClr val="C00000"/>
                </a:solidFill>
                <a:latin typeface="Calibri"/>
                <a:ea typeface="Calibri"/>
                <a:cs typeface="Calibri"/>
                <a:sym typeface="Calibri"/>
              </a:rPr>
              <a:t>What’s in the AIP? An Example</a:t>
            </a:r>
            <a:br>
              <a:rPr lang="en-US" dirty="0">
                <a:solidFill>
                  <a:srgbClr val="C00000"/>
                </a:solidFill>
                <a:latin typeface="Calibri"/>
                <a:ea typeface="Calibri"/>
                <a:cs typeface="Calibri"/>
                <a:sym typeface="Calibri"/>
              </a:rPr>
            </a:br>
            <a:endParaRPr lang="en-US" dirty="0"/>
          </a:p>
        </p:txBody>
      </p:sp>
      <p:sp>
        <p:nvSpPr>
          <p:cNvPr id="3" name="Text Placeholder 2"/>
          <p:cNvSpPr>
            <a:spLocks noGrp="1"/>
          </p:cNvSpPr>
          <p:nvPr>
            <p:ph type="body" idx="1"/>
          </p:nvPr>
        </p:nvSpPr>
        <p:spPr>
          <a:xfrm>
            <a:off x="117307" y="689871"/>
            <a:ext cx="6462241" cy="910440"/>
          </a:xfrm>
        </p:spPr>
        <p:txBody>
          <a:bodyPr/>
          <a:lstStyle/>
          <a:p>
            <a:pPr marL="190500" indent="0"/>
            <a:r>
              <a:rPr lang="en-US" sz="2400" b="1" dirty="0">
                <a:latin typeface="Calibri" charset="0"/>
                <a:ea typeface="Calibri" charset="0"/>
                <a:cs typeface="Calibri" charset="0"/>
              </a:rPr>
              <a:t>AIP Example from Chris Prom at UIUC Archives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561" y="1590072"/>
            <a:ext cx="3082469" cy="2594847"/>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6693405" y="1022497"/>
            <a:ext cx="2313933" cy="923330"/>
          </a:xfrm>
          <a:prstGeom prst="rect">
            <a:avLst/>
          </a:prstGeom>
          <a:noFill/>
        </p:spPr>
        <p:txBody>
          <a:bodyPr wrap="square" rtlCol="0">
            <a:spAutoFit/>
          </a:bodyPr>
          <a:lstStyle/>
          <a:p>
            <a:r>
              <a:rPr lang="en-US" sz="1800" dirty="0">
                <a:latin typeface="Calibri" charset="0"/>
                <a:ea typeface="Calibri" charset="0"/>
                <a:cs typeface="Calibri" charset="0"/>
              </a:rPr>
              <a:t>Unique ID</a:t>
            </a:r>
            <a:br>
              <a:rPr lang="en-US" sz="1800" dirty="0">
                <a:latin typeface="Calibri" charset="0"/>
                <a:ea typeface="Calibri" charset="0"/>
                <a:cs typeface="Calibri" charset="0"/>
              </a:rPr>
            </a:br>
            <a:r>
              <a:rPr lang="en-US" sz="1800" dirty="0">
                <a:latin typeface="Calibri" charset="0"/>
                <a:ea typeface="Calibri" charset="0"/>
                <a:cs typeface="Calibri" charset="0"/>
              </a:rPr>
              <a:t>Accession # </a:t>
            </a:r>
            <a:br>
              <a:rPr lang="en-US" sz="1800" dirty="0">
                <a:latin typeface="Calibri" charset="0"/>
                <a:ea typeface="Calibri" charset="0"/>
                <a:cs typeface="Calibri" charset="0"/>
              </a:rPr>
            </a:br>
            <a:r>
              <a:rPr lang="en-US" sz="1800" dirty="0">
                <a:latin typeface="Calibri" charset="0"/>
                <a:ea typeface="Calibri" charset="0"/>
                <a:cs typeface="Calibri" charset="0"/>
              </a:rPr>
              <a:t>System ID</a:t>
            </a:r>
          </a:p>
        </p:txBody>
      </p:sp>
      <p:cxnSp>
        <p:nvCxnSpPr>
          <p:cNvPr id="8" name="Straight Arrow Connector 7"/>
          <p:cNvCxnSpPr>
            <a:cxnSpLocks/>
          </p:cNvCxnSpPr>
          <p:nvPr/>
        </p:nvCxnSpPr>
        <p:spPr>
          <a:xfrm flipH="1">
            <a:off x="4467498" y="1376645"/>
            <a:ext cx="2225907" cy="472704"/>
          </a:xfrm>
          <a:prstGeom prst="straightConnector1">
            <a:avLst/>
          </a:prstGeom>
          <a:ln w="47625" cap="rnd">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693405" y="2131692"/>
            <a:ext cx="1816608" cy="369332"/>
          </a:xfrm>
          <a:prstGeom prst="rect">
            <a:avLst/>
          </a:prstGeom>
          <a:noFill/>
        </p:spPr>
        <p:txBody>
          <a:bodyPr wrap="square" rtlCol="0">
            <a:spAutoFit/>
          </a:bodyPr>
          <a:lstStyle/>
          <a:p>
            <a:r>
              <a:rPr lang="en-US" sz="1800" dirty="0">
                <a:latin typeface="Calibri" charset="0"/>
                <a:ea typeface="Calibri" charset="0"/>
                <a:cs typeface="Calibri" charset="0"/>
              </a:rPr>
              <a:t>Descriptive info</a:t>
            </a:r>
          </a:p>
        </p:txBody>
      </p:sp>
      <p:sp>
        <p:nvSpPr>
          <p:cNvPr id="10" name="TextBox 9"/>
          <p:cNvSpPr txBox="1"/>
          <p:nvPr/>
        </p:nvSpPr>
        <p:spPr>
          <a:xfrm>
            <a:off x="193286" y="2257562"/>
            <a:ext cx="2066587" cy="1200329"/>
          </a:xfrm>
          <a:prstGeom prst="rect">
            <a:avLst/>
          </a:prstGeom>
          <a:noFill/>
        </p:spPr>
        <p:txBody>
          <a:bodyPr wrap="square" rtlCol="0">
            <a:spAutoFit/>
          </a:bodyPr>
          <a:lstStyle/>
          <a:p>
            <a:r>
              <a:rPr lang="en-US" sz="1800" dirty="0">
                <a:latin typeface="Calibri" charset="0"/>
                <a:ea typeface="Calibri" charset="0"/>
                <a:cs typeface="Calibri" charset="0"/>
              </a:rPr>
              <a:t>Access copies of original digital files, maybe migrated to new formats</a:t>
            </a:r>
          </a:p>
        </p:txBody>
      </p:sp>
      <p:cxnSp>
        <p:nvCxnSpPr>
          <p:cNvPr id="12" name="Straight Arrow Connector 11"/>
          <p:cNvCxnSpPr>
            <a:cxnSpLocks/>
          </p:cNvCxnSpPr>
          <p:nvPr/>
        </p:nvCxnSpPr>
        <p:spPr>
          <a:xfrm>
            <a:off x="2063931" y="2519047"/>
            <a:ext cx="1289564" cy="532039"/>
          </a:xfrm>
          <a:prstGeom prst="straightConnector1">
            <a:avLst/>
          </a:prstGeom>
          <a:ln w="47625" cap="rnd">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693405" y="4024608"/>
            <a:ext cx="2274858" cy="923330"/>
          </a:xfrm>
          <a:prstGeom prst="rect">
            <a:avLst/>
          </a:prstGeom>
          <a:noFill/>
        </p:spPr>
        <p:txBody>
          <a:bodyPr wrap="square" rtlCol="0">
            <a:spAutoFit/>
          </a:bodyPr>
          <a:lstStyle/>
          <a:p>
            <a:r>
              <a:rPr lang="en-US" sz="1800" dirty="0">
                <a:latin typeface="Calibri" charset="0"/>
                <a:ea typeface="Calibri" charset="0"/>
                <a:cs typeface="Calibri" charset="0"/>
              </a:rPr>
              <a:t>Original submitted digital files, pre-preservation actions</a:t>
            </a:r>
          </a:p>
        </p:txBody>
      </p:sp>
      <p:cxnSp>
        <p:nvCxnSpPr>
          <p:cNvPr id="15" name="Straight Arrow Connector 14"/>
          <p:cNvCxnSpPr>
            <a:cxnSpLocks/>
          </p:cNvCxnSpPr>
          <p:nvPr/>
        </p:nvCxnSpPr>
        <p:spPr>
          <a:xfrm flipH="1" flipV="1">
            <a:off x="5287964" y="4024608"/>
            <a:ext cx="1291585" cy="292084"/>
          </a:xfrm>
          <a:prstGeom prst="straightConnector1">
            <a:avLst/>
          </a:prstGeom>
          <a:ln w="47625" cap="rnd">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693405" y="2796734"/>
            <a:ext cx="2379909" cy="923330"/>
          </a:xfrm>
          <a:prstGeom prst="rect">
            <a:avLst/>
          </a:prstGeom>
          <a:noFill/>
        </p:spPr>
        <p:txBody>
          <a:bodyPr wrap="square" rtlCol="0">
            <a:spAutoFit/>
          </a:bodyPr>
          <a:lstStyle/>
          <a:p>
            <a:r>
              <a:rPr lang="en-US" sz="1800" dirty="0">
                <a:latin typeface="Calibri" charset="0"/>
                <a:ea typeface="Calibri" charset="0"/>
                <a:cs typeface="Calibri" charset="0"/>
              </a:rPr>
              <a:t>Online = online version</a:t>
            </a:r>
          </a:p>
          <a:p>
            <a:r>
              <a:rPr lang="en-US" sz="1800" dirty="0" err="1">
                <a:latin typeface="Calibri" charset="0"/>
                <a:ea typeface="Calibri" charset="0"/>
                <a:cs typeface="Calibri" charset="0"/>
              </a:rPr>
              <a:t>Nearline</a:t>
            </a:r>
            <a:r>
              <a:rPr lang="en-US" sz="1800" dirty="0">
                <a:latin typeface="Calibri" charset="0"/>
                <a:ea typeface="Calibri" charset="0"/>
                <a:cs typeface="Calibri" charset="0"/>
              </a:rPr>
              <a:t> = made available in person</a:t>
            </a:r>
          </a:p>
        </p:txBody>
      </p:sp>
      <p:cxnSp>
        <p:nvCxnSpPr>
          <p:cNvPr id="18" name="Straight Arrow Connector 17"/>
          <p:cNvCxnSpPr>
            <a:cxnSpLocks/>
            <a:stCxn id="16" idx="1"/>
          </p:cNvCxnSpPr>
          <p:nvPr/>
        </p:nvCxnSpPr>
        <p:spPr>
          <a:xfrm flipH="1">
            <a:off x="5072416" y="3258399"/>
            <a:ext cx="1620989" cy="222035"/>
          </a:xfrm>
          <a:prstGeom prst="straightConnector1">
            <a:avLst/>
          </a:prstGeom>
          <a:ln w="47625" cap="rnd">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cxnSpLocks/>
            <a:stCxn id="9" idx="1"/>
          </p:cNvCxnSpPr>
          <p:nvPr/>
        </p:nvCxnSpPr>
        <p:spPr>
          <a:xfrm flipH="1">
            <a:off x="5287964" y="2316358"/>
            <a:ext cx="1405441" cy="255392"/>
          </a:xfrm>
          <a:prstGeom prst="straightConnector1">
            <a:avLst/>
          </a:prstGeom>
          <a:ln w="47625" cap="rnd">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10316" y="4730496"/>
            <a:ext cx="4480560" cy="253916"/>
          </a:xfrm>
          <a:prstGeom prst="rect">
            <a:avLst/>
          </a:prstGeom>
          <a:noFill/>
        </p:spPr>
        <p:txBody>
          <a:bodyPr wrap="square" rtlCol="0">
            <a:spAutoFit/>
          </a:bodyPr>
          <a:lstStyle/>
          <a:p>
            <a:r>
              <a:rPr lang="en-US" sz="1050" i="1" dirty="0">
                <a:latin typeface="Calibri" charset="0"/>
                <a:ea typeface="Calibri" charset="0"/>
                <a:cs typeface="Calibri" charset="0"/>
              </a:rPr>
              <a:t>http://e-</a:t>
            </a:r>
            <a:r>
              <a:rPr lang="en-US" sz="1050" i="1" dirty="0" err="1">
                <a:latin typeface="Calibri" charset="0"/>
                <a:ea typeface="Calibri" charset="0"/>
                <a:cs typeface="Calibri" charset="0"/>
              </a:rPr>
              <a:t>records.chrisprom.com</a:t>
            </a:r>
            <a:r>
              <a:rPr lang="en-US" sz="1050" i="1" dirty="0">
                <a:latin typeface="Calibri" charset="0"/>
                <a:ea typeface="Calibri" charset="0"/>
                <a:cs typeface="Calibri" charset="0"/>
              </a:rPr>
              <a:t>/archival-information-packet-structure/</a:t>
            </a:r>
          </a:p>
        </p:txBody>
      </p:sp>
      <p:cxnSp>
        <p:nvCxnSpPr>
          <p:cNvPr id="17" name="Shape 780">
            <a:extLst>
              <a:ext uri="{FF2B5EF4-FFF2-40B4-BE49-F238E27FC236}">
                <a16:creationId xmlns="" xmlns:a16="http://schemas.microsoft.com/office/drawing/2014/main" id="{C056A110-8FE5-49D2-96CA-3CBD2E281E7A}"/>
              </a:ext>
            </a:extLst>
          </p:cNvPr>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185978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251756" y="342900"/>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Planet of the AIPs</a:t>
            </a:r>
            <a:br>
              <a:rPr lang="en" sz="3600" b="1" i="0" u="none" strike="noStrike" cap="none" dirty="0">
                <a:solidFill>
                  <a:srgbClr val="C00000"/>
                </a:solidFill>
                <a:latin typeface="Calibri"/>
                <a:ea typeface="Calibri"/>
                <a:cs typeface="Calibri"/>
                <a:sym typeface="Calibri"/>
              </a:rPr>
            </a:br>
            <a:endParaRPr lang="en" sz="3600" b="1" i="0" u="none" strike="noStrike" cap="none" dirty="0">
              <a:solidFill>
                <a:srgbClr val="C00000"/>
              </a:solidFill>
              <a:latin typeface="Calibri"/>
              <a:ea typeface="Calibri"/>
              <a:cs typeface="Calibri"/>
              <a:sym typeface="Calibri"/>
            </a:endParaRPr>
          </a:p>
        </p:txBody>
      </p:sp>
      <p:pic>
        <p:nvPicPr>
          <p:cNvPr id="786" name="Shape 786"/>
          <p:cNvPicPr preferRelativeResize="0">
            <a:picLocks noGrp="1"/>
          </p:cNvPicPr>
          <p:nvPr>
            <p:ph type="body" idx="1"/>
          </p:nvPr>
        </p:nvPicPr>
        <p:blipFill rotWithShape="1">
          <a:blip r:embed="rId3">
            <a:alphaModFix/>
          </a:blip>
          <a:srcRect/>
          <a:stretch/>
        </p:blipFill>
        <p:spPr>
          <a:xfrm>
            <a:off x="2052574" y="768074"/>
            <a:ext cx="4034299" cy="2648836"/>
          </a:xfrm>
          <a:prstGeom prst="rect">
            <a:avLst/>
          </a:prstGeom>
          <a:noFill/>
          <a:ln>
            <a:noFill/>
          </a:ln>
        </p:spPr>
      </p:pic>
      <p:cxnSp>
        <p:nvCxnSpPr>
          <p:cNvPr id="787" name="Shape 787"/>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788" name="Shape 788"/>
          <p:cNvSpPr txBox="1"/>
          <p:nvPr/>
        </p:nvSpPr>
        <p:spPr>
          <a:xfrm>
            <a:off x="148856" y="1200150"/>
            <a:ext cx="4210493"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p:txBody>
      </p:sp>
      <p:pic>
        <p:nvPicPr>
          <p:cNvPr id="789" name="Shape 789"/>
          <p:cNvPicPr preferRelativeResize="0"/>
          <p:nvPr/>
        </p:nvPicPr>
        <p:blipFill rotWithShape="1">
          <a:blip r:embed="rId4">
            <a:alphaModFix/>
          </a:blip>
          <a:srcRect/>
          <a:stretch/>
        </p:blipFill>
        <p:spPr>
          <a:xfrm>
            <a:off x="11442" y="1024472"/>
            <a:ext cx="1861874" cy="1402740"/>
          </a:xfrm>
          <a:prstGeom prst="rect">
            <a:avLst/>
          </a:prstGeom>
          <a:noFill/>
          <a:ln>
            <a:noFill/>
          </a:ln>
        </p:spPr>
      </p:pic>
      <p:pic>
        <p:nvPicPr>
          <p:cNvPr id="790" name="Shape 790"/>
          <p:cNvPicPr preferRelativeResize="0"/>
          <p:nvPr/>
        </p:nvPicPr>
        <p:blipFill rotWithShape="1">
          <a:blip r:embed="rId5">
            <a:alphaModFix/>
          </a:blip>
          <a:srcRect/>
          <a:stretch/>
        </p:blipFill>
        <p:spPr>
          <a:xfrm>
            <a:off x="22972" y="2860048"/>
            <a:ext cx="2029602" cy="2029602"/>
          </a:xfrm>
          <a:prstGeom prst="rect">
            <a:avLst/>
          </a:prstGeom>
          <a:noFill/>
          <a:ln>
            <a:noFill/>
          </a:ln>
        </p:spPr>
      </p:pic>
      <p:pic>
        <p:nvPicPr>
          <p:cNvPr id="791" name="Shape 791"/>
          <p:cNvPicPr preferRelativeResize="0"/>
          <p:nvPr/>
        </p:nvPicPr>
        <p:blipFill rotWithShape="1">
          <a:blip r:embed="rId6">
            <a:alphaModFix/>
          </a:blip>
          <a:srcRect/>
          <a:stretch/>
        </p:blipFill>
        <p:spPr>
          <a:xfrm>
            <a:off x="3206711" y="3521958"/>
            <a:ext cx="2319690" cy="1545687"/>
          </a:xfrm>
          <a:prstGeom prst="rect">
            <a:avLst/>
          </a:prstGeom>
          <a:noFill/>
          <a:ln>
            <a:noFill/>
          </a:ln>
        </p:spPr>
      </p:pic>
      <p:pic>
        <p:nvPicPr>
          <p:cNvPr id="792" name="Shape 792"/>
          <p:cNvPicPr preferRelativeResize="0"/>
          <p:nvPr/>
        </p:nvPicPr>
        <p:blipFill rotWithShape="1">
          <a:blip r:embed="rId7">
            <a:alphaModFix/>
          </a:blip>
          <a:srcRect/>
          <a:stretch/>
        </p:blipFill>
        <p:spPr>
          <a:xfrm>
            <a:off x="6559979" y="768074"/>
            <a:ext cx="2420422" cy="1556505"/>
          </a:xfrm>
          <a:prstGeom prst="rect">
            <a:avLst/>
          </a:prstGeom>
          <a:noFill/>
          <a:ln>
            <a:noFill/>
          </a:ln>
        </p:spPr>
      </p:pic>
      <p:pic>
        <p:nvPicPr>
          <p:cNvPr id="793" name="Shape 793"/>
          <p:cNvPicPr preferRelativeResize="0"/>
          <p:nvPr/>
        </p:nvPicPr>
        <p:blipFill rotWithShape="1">
          <a:blip r:embed="rId8">
            <a:alphaModFix/>
          </a:blip>
          <a:srcRect/>
          <a:stretch/>
        </p:blipFill>
        <p:spPr>
          <a:xfrm>
            <a:off x="6680538" y="2393340"/>
            <a:ext cx="2351297" cy="2750160"/>
          </a:xfrm>
          <a:prstGeom prst="rect">
            <a:avLst/>
          </a:prstGeom>
          <a:noFill/>
          <a:ln>
            <a:noFill/>
          </a:ln>
        </p:spPr>
      </p:pic>
    </p:spTree>
    <p:extLst>
      <p:ext uri="{BB962C8B-B14F-4D97-AF65-F5344CB8AC3E}">
        <p14:creationId xmlns:p14="http://schemas.microsoft.com/office/powerpoint/2010/main" val="328787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p:nvPr/>
        </p:nvSpPr>
        <p:spPr>
          <a:xfrm>
            <a:off x="267629" y="1314245"/>
            <a:ext cx="2112143" cy="1244993"/>
          </a:xfrm>
          <a:prstGeom prst="rect">
            <a:avLst/>
          </a:prstGeom>
          <a:noFill/>
          <a:ln w="317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Image</a:t>
            </a:r>
          </a:p>
        </p:txBody>
      </p:sp>
      <p:sp>
        <p:nvSpPr>
          <p:cNvPr id="800" name="Shape 800"/>
          <p:cNvSpPr/>
          <p:nvPr/>
        </p:nvSpPr>
        <p:spPr>
          <a:xfrm>
            <a:off x="3156998" y="1314245"/>
            <a:ext cx="2112143" cy="1244993"/>
          </a:xfrm>
          <a:prstGeom prst="rect">
            <a:avLst/>
          </a:prstGeom>
          <a:noFill/>
          <a:ln w="317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Information about it &amp; how to render it</a:t>
            </a:r>
          </a:p>
        </p:txBody>
      </p:sp>
      <p:sp>
        <p:nvSpPr>
          <p:cNvPr id="801" name="Shape 801"/>
          <p:cNvSpPr/>
          <p:nvPr/>
        </p:nvSpPr>
        <p:spPr>
          <a:xfrm>
            <a:off x="6411493" y="1314245"/>
            <a:ext cx="2112143" cy="1244993"/>
          </a:xfrm>
          <a:prstGeom prst="rect">
            <a:avLst/>
          </a:prstGeom>
          <a:noFill/>
          <a:ln w="317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Digital</a:t>
            </a:r>
          </a:p>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Information Object</a:t>
            </a:r>
          </a:p>
        </p:txBody>
      </p:sp>
      <p:sp>
        <p:nvSpPr>
          <p:cNvPr id="802" name="Shape 802"/>
          <p:cNvSpPr/>
          <p:nvPr/>
        </p:nvSpPr>
        <p:spPr>
          <a:xfrm>
            <a:off x="6411493" y="3375931"/>
            <a:ext cx="2112143" cy="1244993"/>
          </a:xfrm>
          <a:prstGeom prst="rect">
            <a:avLst/>
          </a:prstGeom>
          <a:noFill/>
          <a:ln w="317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Physical Information Object</a:t>
            </a:r>
          </a:p>
        </p:txBody>
      </p:sp>
      <p:sp>
        <p:nvSpPr>
          <p:cNvPr id="803" name="Shape 803"/>
          <p:cNvSpPr/>
          <p:nvPr/>
        </p:nvSpPr>
        <p:spPr>
          <a:xfrm>
            <a:off x="3156998" y="3363179"/>
            <a:ext cx="2112143" cy="1244993"/>
          </a:xfrm>
          <a:prstGeom prst="rect">
            <a:avLst/>
          </a:prstGeom>
          <a:noFill/>
          <a:ln w="317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Information about it &amp; a projector</a:t>
            </a:r>
          </a:p>
        </p:txBody>
      </p:sp>
      <p:sp>
        <p:nvSpPr>
          <p:cNvPr id="804" name="Shape 804"/>
          <p:cNvSpPr/>
          <p:nvPr/>
        </p:nvSpPr>
        <p:spPr>
          <a:xfrm>
            <a:off x="246912" y="3363179"/>
            <a:ext cx="2112143" cy="1244993"/>
          </a:xfrm>
          <a:prstGeom prst="rect">
            <a:avLst/>
          </a:prstGeom>
          <a:noFill/>
          <a:ln w="31750" cap="flat" cmpd="sng">
            <a:solidFill>
              <a:srgbClr val="C00000"/>
            </a:solidFill>
            <a:prstDash val="solid"/>
            <a:round/>
            <a:headEnd type="none" w="med" len="med"/>
            <a:tailEnd type="none" w="med" len="med"/>
          </a:ln>
        </p:spPr>
        <p:txBody>
          <a:bodyPr wrap="square" lIns="91425" tIns="45700" rIns="91425" bIns="45700" anchor="ctr" anchorCtr="0">
            <a:noAutofit/>
          </a:bodyPr>
          <a:lstStyle/>
          <a:p>
            <a:pPr marL="0" marR="0" lvl="0" indent="-152400" algn="ctr" rtl="0">
              <a:lnSpc>
                <a:spcPct val="100000"/>
              </a:lnSpc>
              <a:spcBef>
                <a:spcPts val="0"/>
              </a:spcBef>
              <a:spcAft>
                <a:spcPts val="0"/>
              </a:spcAft>
              <a:buClr>
                <a:schemeClr val="dk1"/>
              </a:buClr>
              <a:buSzPct val="100000"/>
              <a:buFont typeface="Calibri"/>
              <a:buNone/>
            </a:pPr>
            <a:r>
              <a:rPr lang="en" sz="2400" b="1" i="0" u="none" strike="noStrike" cap="none">
                <a:solidFill>
                  <a:schemeClr val="dk1"/>
                </a:solidFill>
                <a:latin typeface="Calibri"/>
                <a:ea typeface="Calibri"/>
                <a:cs typeface="Calibri"/>
                <a:sym typeface="Calibri"/>
              </a:rPr>
              <a:t>Slide</a:t>
            </a:r>
          </a:p>
        </p:txBody>
      </p:sp>
      <p:sp>
        <p:nvSpPr>
          <p:cNvPr id="805" name="Shape 805"/>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18</a:t>
            </a:fld>
            <a:endParaRPr lang="en" sz="1400" b="0" i="0" u="none" strike="noStrike" cap="none">
              <a:solidFill>
                <a:schemeClr val="lt1"/>
              </a:solidFill>
              <a:latin typeface="Arial"/>
              <a:ea typeface="Arial"/>
              <a:cs typeface="Arial"/>
              <a:sym typeface="Arial"/>
            </a:endParaRPr>
          </a:p>
        </p:txBody>
      </p:sp>
      <p:sp>
        <p:nvSpPr>
          <p:cNvPr id="806" name="Shape 806"/>
          <p:cNvSpPr txBox="1"/>
          <p:nvPr/>
        </p:nvSpPr>
        <p:spPr>
          <a:xfrm>
            <a:off x="85691" y="-66896"/>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Getting From Objects To Information</a:t>
            </a:r>
          </a:p>
        </p:txBody>
      </p:sp>
      <p:cxnSp>
        <p:nvCxnSpPr>
          <p:cNvPr id="807" name="Shape 807"/>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808" name="Shape 808"/>
          <p:cNvSpPr txBox="1"/>
          <p:nvPr/>
        </p:nvSpPr>
        <p:spPr>
          <a:xfrm>
            <a:off x="85691" y="653487"/>
            <a:ext cx="1832319" cy="720383"/>
          </a:xfrm>
          <a:prstGeom prst="rect">
            <a:avLst/>
          </a:prstGeom>
          <a:noFill/>
          <a:ln>
            <a:noFill/>
          </a:ln>
        </p:spPr>
        <p:txBody>
          <a:bodyPr wrap="square" lIns="91425" tIns="91425" rIns="91425" bIns="91425" anchor="b" anchorCtr="0">
            <a:noAutofit/>
          </a:bodyPr>
          <a:lstStyle/>
          <a:p>
            <a:pPr marL="0" marR="0" lvl="0" indent="-203200" algn="l" rtl="0">
              <a:lnSpc>
                <a:spcPct val="100000"/>
              </a:lnSpc>
              <a:spcBef>
                <a:spcPts val="0"/>
              </a:spcBef>
              <a:spcAft>
                <a:spcPts val="0"/>
              </a:spcAft>
              <a:buClr>
                <a:schemeClr val="dk1"/>
              </a:buClr>
              <a:buSzPct val="100000"/>
              <a:buFont typeface="Calibri"/>
              <a:buNone/>
            </a:pPr>
            <a:r>
              <a:rPr lang="en" sz="3200" b="1" i="0" u="none" strike="noStrike" cap="none">
                <a:solidFill>
                  <a:schemeClr val="dk1"/>
                </a:solidFill>
                <a:latin typeface="Calibri"/>
                <a:ea typeface="Calibri"/>
                <a:cs typeface="Calibri"/>
                <a:sym typeface="Calibri"/>
              </a:rPr>
              <a:t>DIGITAL</a:t>
            </a:r>
          </a:p>
        </p:txBody>
      </p:sp>
      <p:sp>
        <p:nvSpPr>
          <p:cNvPr id="809" name="Shape 809"/>
          <p:cNvSpPr txBox="1"/>
          <p:nvPr/>
        </p:nvSpPr>
        <p:spPr>
          <a:xfrm>
            <a:off x="81974" y="2723897"/>
            <a:ext cx="1832319" cy="720383"/>
          </a:xfrm>
          <a:prstGeom prst="rect">
            <a:avLst/>
          </a:prstGeom>
          <a:noFill/>
          <a:ln>
            <a:noFill/>
          </a:ln>
        </p:spPr>
        <p:txBody>
          <a:bodyPr wrap="square" lIns="91425" tIns="91425" rIns="91425" bIns="91425" anchor="b" anchorCtr="0">
            <a:noAutofit/>
          </a:bodyPr>
          <a:lstStyle/>
          <a:p>
            <a:pPr marL="0" marR="0" lvl="0" indent="-203200" algn="l" rtl="0">
              <a:lnSpc>
                <a:spcPct val="100000"/>
              </a:lnSpc>
              <a:spcBef>
                <a:spcPts val="0"/>
              </a:spcBef>
              <a:spcAft>
                <a:spcPts val="0"/>
              </a:spcAft>
              <a:buClr>
                <a:schemeClr val="dk1"/>
              </a:buClr>
              <a:buSzPct val="100000"/>
              <a:buFont typeface="Calibri"/>
              <a:buNone/>
            </a:pPr>
            <a:r>
              <a:rPr lang="en" sz="3200" b="1" i="0" u="none" strike="noStrike" cap="none">
                <a:solidFill>
                  <a:schemeClr val="dk1"/>
                </a:solidFill>
                <a:latin typeface="Calibri"/>
                <a:ea typeface="Calibri"/>
                <a:cs typeface="Calibri"/>
                <a:sym typeface="Calibri"/>
              </a:rPr>
              <a:t>PHYSICAL</a:t>
            </a:r>
          </a:p>
        </p:txBody>
      </p:sp>
      <p:sp>
        <p:nvSpPr>
          <p:cNvPr id="810" name="Shape 810"/>
          <p:cNvSpPr/>
          <p:nvPr/>
        </p:nvSpPr>
        <p:spPr>
          <a:xfrm>
            <a:off x="2449974" y="1693508"/>
            <a:ext cx="636822" cy="486465"/>
          </a:xfrm>
          <a:prstGeom prst="mathPlus">
            <a:avLst>
              <a:gd name="adj1" fmla="val 23520"/>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ct val="100000"/>
              <a:buFont typeface="Arial"/>
              <a:buNone/>
            </a:pPr>
            <a:endParaRPr sz="1400" b="0" i="0" u="none" strike="noStrike" cap="none">
              <a:solidFill>
                <a:schemeClr val="lt1"/>
              </a:solidFill>
              <a:latin typeface="Arial"/>
              <a:ea typeface="Arial"/>
              <a:cs typeface="Arial"/>
              <a:sym typeface="Arial"/>
            </a:endParaRPr>
          </a:p>
        </p:txBody>
      </p:sp>
      <p:sp>
        <p:nvSpPr>
          <p:cNvPr id="811" name="Shape 811"/>
          <p:cNvSpPr/>
          <p:nvPr/>
        </p:nvSpPr>
        <p:spPr>
          <a:xfrm>
            <a:off x="2457411" y="3708161"/>
            <a:ext cx="636822" cy="486465"/>
          </a:xfrm>
          <a:prstGeom prst="mathPlus">
            <a:avLst>
              <a:gd name="adj1" fmla="val 23520"/>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ct val="100000"/>
              <a:buFont typeface="Arial"/>
              <a:buNone/>
            </a:pPr>
            <a:endParaRPr sz="1400" b="0" i="0" u="none" strike="noStrike" cap="none">
              <a:solidFill>
                <a:schemeClr val="lt1"/>
              </a:solidFill>
              <a:latin typeface="Arial"/>
              <a:ea typeface="Arial"/>
              <a:cs typeface="Arial"/>
              <a:sym typeface="Arial"/>
            </a:endParaRPr>
          </a:p>
        </p:txBody>
      </p:sp>
      <p:sp>
        <p:nvSpPr>
          <p:cNvPr id="812" name="Shape 812"/>
          <p:cNvSpPr/>
          <p:nvPr/>
        </p:nvSpPr>
        <p:spPr>
          <a:xfrm>
            <a:off x="5497552" y="1693508"/>
            <a:ext cx="680224" cy="495669"/>
          </a:xfrm>
          <a:prstGeom prst="mathEqual">
            <a:avLst>
              <a:gd name="adj1" fmla="val 23520"/>
              <a:gd name="adj2" fmla="val 11760"/>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ct val="100000"/>
              <a:buFont typeface="Arial"/>
              <a:buNone/>
            </a:pPr>
            <a:endParaRPr sz="1400" b="0" i="0" u="none" strike="noStrike" cap="none">
              <a:solidFill>
                <a:schemeClr val="dk1"/>
              </a:solidFill>
              <a:latin typeface="Arial"/>
              <a:ea typeface="Arial"/>
              <a:cs typeface="Arial"/>
              <a:sym typeface="Arial"/>
            </a:endParaRPr>
          </a:p>
        </p:txBody>
      </p:sp>
      <p:sp>
        <p:nvSpPr>
          <p:cNvPr id="813" name="Shape 813"/>
          <p:cNvSpPr/>
          <p:nvPr/>
        </p:nvSpPr>
        <p:spPr>
          <a:xfrm>
            <a:off x="5504989" y="3697007"/>
            <a:ext cx="680224" cy="495669"/>
          </a:xfrm>
          <a:prstGeom prst="mathEqual">
            <a:avLst>
              <a:gd name="adj1" fmla="val 23520"/>
              <a:gd name="adj2" fmla="val 11760"/>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ct val="100000"/>
              <a:buFont typeface="Arial"/>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094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3388" y="789594"/>
            <a:ext cx="8762189" cy="2222681"/>
          </a:xfrm>
          <a:prstGeom prst="rect">
            <a:avLst/>
          </a:prstGeom>
          <a:noFill/>
          <a:ln>
            <a:noFill/>
          </a:ln>
        </p:spPr>
        <p:txBody>
          <a:bodyPr wrap="square" lIns="91425" tIns="91425" rIns="91425" bIns="91425" anchor="t" anchorCtr="0">
            <a:noAutofit/>
          </a:bodyPr>
          <a:lstStyle/>
          <a:p>
            <a:pPr marL="533400" marR="0" lvl="0" indent="-342900" algn="l" rtl="0">
              <a:lnSpc>
                <a:spcPct val="80000"/>
              </a:lnSpc>
              <a:spcBef>
                <a:spcPts val="0"/>
              </a:spcBef>
              <a:spcAft>
                <a:spcPts val="0"/>
              </a:spcAft>
              <a:buClr>
                <a:schemeClr val="dk1"/>
              </a:buClr>
              <a:buSzPct val="100000"/>
              <a:buFont typeface="Noto Sans Symbols"/>
              <a:buChar char="➢"/>
            </a:pPr>
            <a:r>
              <a:rPr lang="en" sz="2405" b="0" i="0" u="none" strike="noStrike" cap="none" dirty="0">
                <a:solidFill>
                  <a:schemeClr val="dk1"/>
                </a:solidFill>
                <a:latin typeface="Calibri"/>
                <a:ea typeface="Calibri"/>
                <a:cs typeface="Calibri"/>
                <a:sym typeface="Calibri"/>
              </a:rPr>
              <a:t>Two types:</a:t>
            </a:r>
          </a:p>
          <a:p>
            <a:pPr marL="609600" marR="0" lvl="1" indent="-129222" algn="l" rtl="0">
              <a:lnSpc>
                <a:spcPct val="80000"/>
              </a:lnSpc>
              <a:spcBef>
                <a:spcPts val="480"/>
              </a:spcBef>
              <a:spcAft>
                <a:spcPts val="0"/>
              </a:spcAft>
              <a:buClr>
                <a:schemeClr val="dk1"/>
              </a:buClr>
              <a:buSzPct val="100000"/>
              <a:buFont typeface="Calibri"/>
              <a:buNone/>
            </a:pPr>
            <a:r>
              <a:rPr lang="en" sz="2035" b="0" i="0" u="none" strike="noStrike" cap="none" dirty="0">
                <a:solidFill>
                  <a:schemeClr val="dk1"/>
                </a:solidFill>
                <a:latin typeface="Calibri"/>
                <a:ea typeface="Calibri"/>
                <a:cs typeface="Calibri"/>
                <a:sym typeface="Calibri"/>
              </a:rPr>
              <a:t>Structure Information</a:t>
            </a:r>
            <a:br>
              <a:rPr lang="en" sz="2035" b="0" i="0" u="none" strike="noStrike" cap="none" dirty="0">
                <a:solidFill>
                  <a:schemeClr val="dk1"/>
                </a:solidFill>
                <a:latin typeface="Calibri"/>
                <a:ea typeface="Calibri"/>
                <a:cs typeface="Calibri"/>
                <a:sym typeface="Calibri"/>
              </a:rPr>
            </a:br>
            <a:r>
              <a:rPr lang="en" sz="2035" b="0" i="0" u="none" strike="noStrike" cap="none" dirty="0">
                <a:solidFill>
                  <a:schemeClr val="dk1"/>
                </a:solidFill>
                <a:latin typeface="Calibri"/>
                <a:ea typeface="Calibri"/>
                <a:cs typeface="Calibri"/>
                <a:sym typeface="Calibri"/>
              </a:rPr>
              <a:t>	File Format, Software….</a:t>
            </a:r>
            <a:r>
              <a:rPr lang="en" sz="2035" b="1" i="0" u="none" strike="noStrike" cap="none" dirty="0">
                <a:solidFill>
                  <a:srgbClr val="C00000"/>
                </a:solidFill>
                <a:latin typeface="Calibri"/>
                <a:ea typeface="Calibri"/>
                <a:cs typeface="Calibri"/>
                <a:sym typeface="Calibri"/>
              </a:rPr>
              <a:t>how to render it!</a:t>
            </a:r>
          </a:p>
          <a:p>
            <a:pPr marL="609600" marR="0" lvl="1" indent="-129222" algn="l" rtl="0">
              <a:lnSpc>
                <a:spcPct val="80000"/>
              </a:lnSpc>
              <a:spcBef>
                <a:spcPts val="480"/>
              </a:spcBef>
              <a:spcAft>
                <a:spcPts val="0"/>
              </a:spcAft>
              <a:buClr>
                <a:schemeClr val="dk1"/>
              </a:buClr>
              <a:buSzPct val="100000"/>
              <a:buFont typeface="Calibri"/>
              <a:buNone/>
            </a:pPr>
            <a:r>
              <a:rPr lang="en" sz="2035" b="0" i="0" u="none" strike="noStrike" cap="none" dirty="0">
                <a:solidFill>
                  <a:schemeClr val="dk1"/>
                </a:solidFill>
                <a:latin typeface="Calibri"/>
                <a:ea typeface="Calibri"/>
                <a:cs typeface="Calibri"/>
                <a:sym typeface="Calibri"/>
              </a:rPr>
              <a:t>Semantic Information</a:t>
            </a:r>
            <a:br>
              <a:rPr lang="en" sz="2035" b="0" i="0" u="none" strike="noStrike" cap="none" dirty="0">
                <a:solidFill>
                  <a:schemeClr val="dk1"/>
                </a:solidFill>
                <a:latin typeface="Calibri"/>
                <a:ea typeface="Calibri"/>
                <a:cs typeface="Calibri"/>
                <a:sym typeface="Calibri"/>
              </a:rPr>
            </a:br>
            <a:r>
              <a:rPr lang="en" sz="2035" b="0" i="0" u="none" strike="noStrike" cap="none" dirty="0">
                <a:solidFill>
                  <a:schemeClr val="dk1"/>
                </a:solidFill>
                <a:latin typeface="Calibri"/>
                <a:ea typeface="Calibri"/>
                <a:cs typeface="Calibri"/>
                <a:sym typeface="Calibri"/>
              </a:rPr>
              <a:t>	User Documentation, Data Dictionary….</a:t>
            </a:r>
            <a:r>
              <a:rPr lang="en" sz="2035" b="1" i="0" u="none" strike="noStrike" cap="none" dirty="0">
                <a:solidFill>
                  <a:srgbClr val="C00000"/>
                </a:solidFill>
                <a:latin typeface="Calibri"/>
                <a:ea typeface="Calibri"/>
                <a:cs typeface="Calibri"/>
                <a:sym typeface="Calibri"/>
              </a:rPr>
              <a:t>the information about it!</a:t>
            </a:r>
            <a:r>
              <a:rPr lang="en" sz="1942" b="0" i="0" u="none" strike="noStrike" cap="none" dirty="0">
                <a:solidFill>
                  <a:schemeClr val="dk1"/>
                </a:solidFill>
                <a:latin typeface="Calibri"/>
                <a:ea typeface="Calibri"/>
                <a:cs typeface="Calibri"/>
                <a:sym typeface="Calibri"/>
              </a:rPr>
              <a:t/>
            </a:r>
            <a:br>
              <a:rPr lang="en" sz="1942" b="0" i="0" u="none" strike="noStrike" cap="none" dirty="0">
                <a:solidFill>
                  <a:schemeClr val="dk1"/>
                </a:solidFill>
                <a:latin typeface="Calibri"/>
                <a:ea typeface="Calibri"/>
                <a:cs typeface="Calibri"/>
                <a:sym typeface="Calibri"/>
              </a:rPr>
            </a:br>
            <a:endParaRPr lang="en" sz="1942" b="0" i="0" u="none" strike="noStrike" cap="none" dirty="0">
              <a:solidFill>
                <a:schemeClr val="dk1"/>
              </a:solidFill>
              <a:latin typeface="Calibri"/>
              <a:ea typeface="Calibri"/>
              <a:cs typeface="Calibri"/>
              <a:sym typeface="Calibri"/>
            </a:endParaRPr>
          </a:p>
          <a:p>
            <a:pPr marL="533400" marR="0" lvl="0" indent="-342900" algn="l" rtl="0">
              <a:lnSpc>
                <a:spcPct val="80000"/>
              </a:lnSpc>
              <a:spcBef>
                <a:spcPts val="600"/>
              </a:spcBef>
              <a:spcAft>
                <a:spcPts val="0"/>
              </a:spcAft>
              <a:buClr>
                <a:schemeClr val="dk1"/>
              </a:buClr>
              <a:buSzPct val="100000"/>
              <a:buFont typeface="Noto Sans Symbols"/>
              <a:buChar char="➢"/>
            </a:pPr>
            <a:r>
              <a:rPr lang="en" sz="2405" b="0" i="0" u="none" strike="noStrike" cap="none" dirty="0">
                <a:solidFill>
                  <a:schemeClr val="dk1"/>
                </a:solidFill>
                <a:latin typeface="Calibri"/>
                <a:ea typeface="Calibri"/>
                <a:cs typeface="Calibri"/>
                <a:sym typeface="Calibri"/>
              </a:rPr>
              <a:t>Can be simple through to very complex</a:t>
            </a:r>
          </a:p>
        </p:txBody>
      </p:sp>
      <p:sp>
        <p:nvSpPr>
          <p:cNvPr id="820" name="Shape 820"/>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19</a:t>
            </a:fld>
            <a:endParaRPr lang="en" sz="1400" b="0" i="0" u="none" strike="noStrike" cap="none">
              <a:solidFill>
                <a:schemeClr val="lt1"/>
              </a:solidFill>
              <a:latin typeface="Arial"/>
              <a:ea typeface="Arial"/>
              <a:cs typeface="Arial"/>
              <a:sym typeface="Arial"/>
            </a:endParaRPr>
          </a:p>
        </p:txBody>
      </p:sp>
      <p:pic>
        <p:nvPicPr>
          <p:cNvPr id="821" name="Shape 821"/>
          <p:cNvPicPr preferRelativeResize="0"/>
          <p:nvPr/>
        </p:nvPicPr>
        <p:blipFill rotWithShape="1">
          <a:blip r:embed="rId3">
            <a:alphaModFix/>
          </a:blip>
          <a:srcRect/>
          <a:stretch/>
        </p:blipFill>
        <p:spPr>
          <a:xfrm>
            <a:off x="5552886" y="2872766"/>
            <a:ext cx="3263065" cy="1817315"/>
          </a:xfrm>
          <a:prstGeom prst="rect">
            <a:avLst/>
          </a:prstGeom>
          <a:noFill/>
          <a:ln>
            <a:noFill/>
          </a:ln>
        </p:spPr>
      </p:pic>
      <p:sp>
        <p:nvSpPr>
          <p:cNvPr id="822" name="Shape 822"/>
          <p:cNvSpPr txBox="1"/>
          <p:nvPr/>
        </p:nvSpPr>
        <p:spPr>
          <a:xfrm>
            <a:off x="302313" y="3151144"/>
            <a:ext cx="4269687" cy="193899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Determined by needs of your Designated Community</a:t>
            </a:r>
          </a:p>
          <a:p>
            <a:pPr marL="0" marR="0" lvl="0" indent="-15240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Tends to become more complex over time</a:t>
            </a:r>
          </a:p>
        </p:txBody>
      </p:sp>
      <p:sp>
        <p:nvSpPr>
          <p:cNvPr id="823" name="Shape 823"/>
          <p:cNvSpPr txBox="1"/>
          <p:nvPr/>
        </p:nvSpPr>
        <p:spPr>
          <a:xfrm>
            <a:off x="63389" y="11163"/>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Representation Information</a:t>
            </a:r>
          </a:p>
        </p:txBody>
      </p:sp>
      <p:cxnSp>
        <p:nvCxnSpPr>
          <p:cNvPr id="824" name="Shape 82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156686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ctrTitle"/>
          </p:nvPr>
        </p:nvSpPr>
        <p:spPr>
          <a:xfrm>
            <a:off x="0" y="8640"/>
            <a:ext cx="7772400" cy="720383"/>
          </a:xfrm>
          <a:prstGeom prst="rect">
            <a:avLst/>
          </a:prstGeom>
          <a:noFill/>
          <a:ln>
            <a:noFill/>
          </a:ln>
        </p:spPr>
        <p:txBody>
          <a:bodyPr wrap="square" lIns="91425" tIns="91425" rIns="91425" bIns="91425" anchor="b"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Expected Outcomes</a:t>
            </a:r>
          </a:p>
        </p:txBody>
      </p:sp>
      <p:sp>
        <p:nvSpPr>
          <p:cNvPr id="655" name="Shape 655"/>
          <p:cNvSpPr txBox="1"/>
          <p:nvPr/>
        </p:nvSpPr>
        <p:spPr>
          <a:xfrm>
            <a:off x="685800" y="1771818"/>
            <a:ext cx="7772400" cy="609600"/>
          </a:xfrm>
          <a:prstGeom prst="rect">
            <a:avLst/>
          </a:prstGeom>
          <a:noFill/>
          <a:ln>
            <a:noFill/>
          </a:ln>
        </p:spPr>
        <p:txBody>
          <a:bodyPr wrap="square" lIns="91425" tIns="91425" rIns="91425" bIns="91425" anchor="t" anchorCtr="0">
            <a:noAutofit/>
          </a:bodyPr>
          <a:lstStyle/>
          <a:p>
            <a:pPr marL="0" marR="0" lvl="0" indent="-101600" algn="ctr" rtl="0">
              <a:lnSpc>
                <a:spcPct val="100000"/>
              </a:lnSpc>
              <a:spcBef>
                <a:spcPts val="0"/>
              </a:spcBef>
              <a:spcAft>
                <a:spcPts val="0"/>
              </a:spcAft>
              <a:buClr>
                <a:schemeClr val="dk2"/>
              </a:buClr>
              <a:buSzPct val="100000"/>
              <a:buFont typeface="Arial"/>
              <a:buNone/>
            </a:pPr>
            <a:endParaRPr sz="1600" b="0" i="0" u="none" strike="noStrike" cap="none">
              <a:solidFill>
                <a:schemeClr val="dk2"/>
              </a:solidFill>
              <a:latin typeface="Calibri"/>
              <a:ea typeface="Calibri"/>
              <a:cs typeface="Calibri"/>
              <a:sym typeface="Calibri"/>
            </a:endParaRPr>
          </a:p>
        </p:txBody>
      </p:sp>
      <p:sp>
        <p:nvSpPr>
          <p:cNvPr id="656" name="Shape 656"/>
          <p:cNvSpPr txBox="1"/>
          <p:nvPr/>
        </p:nvSpPr>
        <p:spPr>
          <a:xfrm>
            <a:off x="200721" y="802944"/>
            <a:ext cx="6846850" cy="523220"/>
          </a:xfrm>
          <a:prstGeom prst="rect">
            <a:avLst/>
          </a:prstGeom>
          <a:noFill/>
          <a:ln>
            <a:noFill/>
          </a:ln>
        </p:spPr>
        <p:txBody>
          <a:bodyPr wrap="square" lIns="91425" tIns="45700" rIns="91425" bIns="45700" anchor="t" anchorCtr="0">
            <a:noAutofit/>
          </a:bodyPr>
          <a:lstStyle/>
          <a:p>
            <a:pPr marL="114300" marR="0" lvl="0" indent="-177800" algn="l" rtl="0">
              <a:lnSpc>
                <a:spcPct val="100000"/>
              </a:lnSpc>
              <a:spcBef>
                <a:spcPts val="0"/>
              </a:spcBef>
              <a:spcAft>
                <a:spcPts val="0"/>
              </a:spcAft>
              <a:buClr>
                <a:srgbClr val="C00000"/>
              </a:buClr>
              <a:buSzPct val="100000"/>
              <a:buFont typeface="Calibri"/>
              <a:buNone/>
            </a:pPr>
            <a:r>
              <a:rPr lang="en" sz="2800" b="1" i="0" u="none" strike="noStrike" cap="none" dirty="0">
                <a:solidFill>
                  <a:srgbClr val="C00000"/>
                </a:solidFill>
                <a:latin typeface="Calibri"/>
                <a:ea typeface="Calibri"/>
                <a:cs typeface="Calibri"/>
                <a:sym typeface="Calibri"/>
              </a:rPr>
              <a:t>Preservation Models &amp; Packages</a:t>
            </a:r>
          </a:p>
        </p:txBody>
      </p:sp>
      <p:cxnSp>
        <p:nvCxnSpPr>
          <p:cNvPr id="657" name="Shape 657"/>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658" name="Shape 658"/>
          <p:cNvSpPr/>
          <p:nvPr/>
        </p:nvSpPr>
        <p:spPr>
          <a:xfrm>
            <a:off x="390292" y="1320549"/>
            <a:ext cx="8067907" cy="341632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dirty="0">
                <a:solidFill>
                  <a:srgbClr val="000000"/>
                </a:solidFill>
                <a:latin typeface="Calibri"/>
                <a:ea typeface="Calibri"/>
                <a:cs typeface="Calibri"/>
                <a:sym typeface="Calibri"/>
              </a:rPr>
              <a:t>Explain at a high level the main components of the OAIS standard</a:t>
            </a:r>
          </a:p>
          <a:p>
            <a:pPr marL="342900" marR="0" lvl="0" indent="-342900" algn="l" rtl="0">
              <a:lnSpc>
                <a:spcPct val="100000"/>
              </a:lnSpc>
              <a:spcBef>
                <a:spcPts val="0"/>
              </a:spcBef>
              <a:spcAft>
                <a:spcPts val="0"/>
              </a:spcAft>
              <a:buClr>
                <a:srgbClr val="000000"/>
              </a:buClr>
              <a:buSzPct val="100000"/>
              <a:buFont typeface="Noto Sans Symbols"/>
              <a:buChar char="✓"/>
            </a:pPr>
            <a:endParaRPr lang="en" sz="2400" dirty="0">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dirty="0">
                <a:solidFill>
                  <a:srgbClr val="000000"/>
                </a:solidFill>
                <a:latin typeface="Calibri"/>
                <a:ea typeface="Calibri"/>
                <a:cs typeface="Calibri"/>
                <a:sym typeface="Calibri"/>
              </a:rPr>
              <a:t>Describe the elements of the information model and their relevance to the preservation lifecycle</a:t>
            </a:r>
            <a:br>
              <a:rPr lang="en" sz="2400" b="0" i="0" u="none" strike="noStrike" cap="none" dirty="0">
                <a:solidFill>
                  <a:srgbClr val="000000"/>
                </a:solidFill>
                <a:latin typeface="Calibri"/>
                <a:ea typeface="Calibri"/>
                <a:cs typeface="Calibri"/>
                <a:sym typeface="Calibri"/>
              </a:rPr>
            </a:br>
            <a:endParaRPr lang="en"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dirty="0">
                <a:solidFill>
                  <a:srgbClr val="000000"/>
                </a:solidFill>
                <a:latin typeface="Calibri"/>
                <a:ea typeface="Calibri"/>
                <a:cs typeface="Calibri"/>
                <a:sym typeface="Calibri"/>
              </a:rPr>
              <a:t>Design a basic information package and select relevant metadata standards</a:t>
            </a:r>
          </a:p>
        </p:txBody>
      </p:sp>
    </p:spTree>
    <p:extLst>
      <p:ext uri="{BB962C8B-B14F-4D97-AF65-F5344CB8AC3E}">
        <p14:creationId xmlns:p14="http://schemas.microsoft.com/office/powerpoint/2010/main" val="2694923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3714836" y="755198"/>
            <a:ext cx="5016569" cy="4003680"/>
          </a:xfrm>
          <a:prstGeom prst="rect">
            <a:avLst/>
          </a:prstGeom>
          <a:noFill/>
          <a:ln>
            <a:noFill/>
          </a:ln>
        </p:spPr>
        <p:txBody>
          <a:bodyPr wrap="square" lIns="91425" tIns="91425" rIns="91425" bIns="91425" anchor="t" anchorCtr="0">
            <a:noAutofit/>
          </a:bodyPr>
          <a:lstStyle/>
          <a:p>
            <a:pPr marL="342900" marR="0" lvl="0" indent="-330200" algn="l" rtl="0">
              <a:lnSpc>
                <a:spcPct val="100000"/>
              </a:lnSpc>
              <a:spcBef>
                <a:spcPts val="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Supports preservation, authenticity and dissemination</a:t>
            </a:r>
          </a:p>
          <a:p>
            <a:pPr marL="342900" marR="0" lvl="0" indent="-330200" algn="l" rtl="0">
              <a:lnSpc>
                <a:spcPct val="100000"/>
              </a:lnSpc>
              <a:spcBef>
                <a:spcPts val="60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Describes‘the past and present states of the data</a:t>
            </a:r>
          </a:p>
          <a:p>
            <a:pPr marL="342900" marR="0" lvl="0" indent="-330200" algn="l" rtl="0">
              <a:lnSpc>
                <a:spcPct val="100000"/>
              </a:lnSpc>
              <a:spcBef>
                <a:spcPts val="60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Consists of 5 components:</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Reference information </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Context information </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Provenance information</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Fixity information</a:t>
            </a:r>
          </a:p>
          <a:p>
            <a:pPr marL="952500" marR="0" lvl="1" indent="-342900" algn="l" rtl="0">
              <a:lnSpc>
                <a:spcPct val="10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Access Rights information</a:t>
            </a:r>
          </a:p>
          <a:p>
            <a:pPr marL="342900" marR="0" lvl="0" indent="-330200" algn="l" rtl="0">
              <a:lnSpc>
                <a:spcPct val="100000"/>
              </a:lnSpc>
              <a:spcBef>
                <a:spcPts val="6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sp>
        <p:nvSpPr>
          <p:cNvPr id="831" name="Shape 831"/>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a:solidFill>
                  <a:schemeClr val="lt1"/>
                </a:solidFill>
                <a:latin typeface="Arial"/>
                <a:ea typeface="Arial"/>
                <a:cs typeface="Arial"/>
                <a:sym typeface="Arial"/>
              </a:rPr>
              <a:t>20</a:t>
            </a:fld>
            <a:endParaRPr lang="en" sz="1400" b="0" i="0" u="none" strike="noStrike" cap="none">
              <a:solidFill>
                <a:schemeClr val="lt1"/>
              </a:solidFill>
              <a:latin typeface="Arial"/>
              <a:ea typeface="Arial"/>
              <a:cs typeface="Arial"/>
              <a:sym typeface="Arial"/>
            </a:endParaRPr>
          </a:p>
        </p:txBody>
      </p:sp>
      <p:pic>
        <p:nvPicPr>
          <p:cNvPr id="832" name="Shape 832"/>
          <p:cNvPicPr preferRelativeResize="0"/>
          <p:nvPr/>
        </p:nvPicPr>
        <p:blipFill rotWithShape="1">
          <a:blip r:embed="rId3">
            <a:alphaModFix/>
          </a:blip>
          <a:srcRect/>
          <a:stretch/>
        </p:blipFill>
        <p:spPr>
          <a:xfrm>
            <a:off x="650458" y="1251883"/>
            <a:ext cx="2650475" cy="3490127"/>
          </a:xfrm>
          <a:prstGeom prst="rect">
            <a:avLst/>
          </a:prstGeom>
          <a:noFill/>
          <a:ln>
            <a:noFill/>
          </a:ln>
        </p:spPr>
      </p:pic>
      <p:sp>
        <p:nvSpPr>
          <p:cNvPr id="833" name="Shape 833"/>
          <p:cNvSpPr txBox="1"/>
          <p:nvPr/>
        </p:nvSpPr>
        <p:spPr>
          <a:xfrm>
            <a:off x="99765" y="-3377"/>
            <a:ext cx="8631639"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Preservation Description Information (PDI)</a:t>
            </a:r>
          </a:p>
        </p:txBody>
      </p:sp>
      <p:cxnSp>
        <p:nvCxnSpPr>
          <p:cNvPr id="834" name="Shape 834"/>
          <p:cNvCxnSpPr/>
          <p:nvPr/>
        </p:nvCxnSpPr>
        <p:spPr>
          <a:xfrm>
            <a:off x="0" y="713362"/>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417169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205796" y="825179"/>
            <a:ext cx="8064145" cy="4307157"/>
          </a:xfrm>
          <a:prstGeom prst="rect">
            <a:avLst/>
          </a:prstGeom>
          <a:noFill/>
          <a:ln>
            <a:noFill/>
          </a:ln>
        </p:spPr>
        <p:txBody>
          <a:bodyPr wrap="square" lIns="91425" tIns="91425" rIns="91425" bIns="91425" anchor="t" anchorCtr="0">
            <a:noAutofit/>
          </a:bodyPr>
          <a:lstStyle/>
          <a:p>
            <a:pPr marL="476250" marR="0" lvl="0" indent="-28575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Calibri"/>
                <a:ea typeface="Calibri"/>
                <a:cs typeface="Calibri"/>
                <a:sym typeface="Calibri"/>
              </a:rPr>
              <a:t>   Widely adopted preservation metadata standard.</a:t>
            </a:r>
          </a:p>
          <a:p>
            <a:pPr marL="476250" marR="0" lvl="0" indent="-285750" algn="l" rtl="0">
              <a:lnSpc>
                <a:spcPct val="100000"/>
              </a:lnSpc>
              <a:spcBef>
                <a:spcPts val="600"/>
              </a:spcBef>
              <a:spcAft>
                <a:spcPts val="0"/>
              </a:spcAft>
              <a:buClr>
                <a:schemeClr val="dk1"/>
              </a:buClr>
              <a:buSzPct val="100000"/>
              <a:buFont typeface="Noto Sans Symbols"/>
              <a:buChar char="➢"/>
            </a:pPr>
            <a:r>
              <a:rPr lang="en" sz="2400" b="0" i="0" u="none" strike="noStrike" cap="none" dirty="0">
                <a:solidFill>
                  <a:schemeClr val="dk1"/>
                </a:solidFill>
                <a:latin typeface="Calibri"/>
                <a:ea typeface="Calibri"/>
                <a:cs typeface="Calibri"/>
                <a:sym typeface="Calibri"/>
              </a:rPr>
              <a:t>   Covers elements of representation information and       	preservation description information.</a:t>
            </a:r>
          </a:p>
          <a:p>
            <a:pPr marL="476250" marR="0" lvl="0" indent="-285750" algn="l" rtl="0">
              <a:lnSpc>
                <a:spcPct val="100000"/>
              </a:lnSpc>
              <a:spcBef>
                <a:spcPts val="600"/>
              </a:spcBef>
              <a:spcAft>
                <a:spcPts val="0"/>
              </a:spcAft>
              <a:buClr>
                <a:schemeClr val="dk1"/>
              </a:buClr>
              <a:buSzPct val="100000"/>
              <a:buFont typeface="Noto Sans Symbols"/>
              <a:buChar char="➢"/>
            </a:pPr>
            <a:r>
              <a:rPr lang="en" sz="2400" b="0" i="0" u="none" strike="noStrike" cap="none" dirty="0">
                <a:solidFill>
                  <a:schemeClr val="dk1"/>
                </a:solidFill>
                <a:latin typeface="Calibri"/>
                <a:ea typeface="Calibri"/>
                <a:cs typeface="Calibri"/>
                <a:sym typeface="Calibri"/>
              </a:rPr>
              <a:t>   Output is NOT created by hand; depends upon the output 	of tools who perform actions on your files.</a:t>
            </a:r>
          </a:p>
          <a:p>
            <a:pPr marL="476250" marR="0" lvl="0" indent="-285750" algn="l" rtl="0">
              <a:lnSpc>
                <a:spcPct val="100000"/>
              </a:lnSpc>
              <a:spcBef>
                <a:spcPts val="600"/>
              </a:spcBef>
              <a:spcAft>
                <a:spcPts val="0"/>
              </a:spcAft>
              <a:buClr>
                <a:schemeClr val="dk1"/>
              </a:buClr>
              <a:buSzPct val="100000"/>
              <a:buFont typeface="Noto Sans Symbols"/>
              <a:buChar char="➢"/>
            </a:pPr>
            <a:r>
              <a:rPr lang="en" sz="2400" b="0" i="0" u="none" strike="noStrike" cap="none" dirty="0">
                <a:solidFill>
                  <a:schemeClr val="dk1"/>
                </a:solidFill>
                <a:latin typeface="Calibri"/>
                <a:ea typeface="Calibri"/>
                <a:cs typeface="Calibri"/>
                <a:sym typeface="Calibri"/>
              </a:rPr>
              <a:t>   Record can grow over time, as preservation actions occur.</a:t>
            </a:r>
          </a:p>
          <a:p>
            <a:pPr marL="476250" marR="0" lvl="0" indent="-285750" algn="l" rtl="0">
              <a:lnSpc>
                <a:spcPct val="100000"/>
              </a:lnSpc>
              <a:spcBef>
                <a:spcPts val="600"/>
              </a:spcBef>
              <a:spcAft>
                <a:spcPts val="0"/>
              </a:spcAft>
              <a:buClr>
                <a:schemeClr val="dk1"/>
              </a:buClr>
              <a:buSzPct val="100000"/>
              <a:buFont typeface="Noto Sans Symbols"/>
              <a:buChar char="➢"/>
            </a:pPr>
            <a:r>
              <a:rPr lang="en" sz="2400" b="0" i="0" u="none" strike="noStrike" cap="none" dirty="0">
                <a:solidFill>
                  <a:schemeClr val="dk1"/>
                </a:solidFill>
                <a:latin typeface="Calibri"/>
                <a:ea typeface="Calibri"/>
                <a:cs typeface="Calibri"/>
                <a:sym typeface="Calibri"/>
              </a:rPr>
              <a:t>   Various repository platforms; Archivematica, 	Dat</a:t>
            </a:r>
            <a:r>
              <a:rPr lang="en-US" sz="2400" b="0" i="0" u="none" strike="noStrike" cap="none" dirty="0">
                <a:solidFill>
                  <a:schemeClr val="dk1"/>
                </a:solidFill>
                <a:latin typeface="Calibri"/>
                <a:ea typeface="Calibri"/>
                <a:cs typeface="Calibri"/>
                <a:sym typeface="Calibri"/>
              </a:rPr>
              <a:t>a</a:t>
            </a:r>
            <a:r>
              <a:rPr lang="en" sz="2400" b="0" i="0" u="none" strike="noStrike" cap="none" dirty="0">
                <a:solidFill>
                  <a:schemeClr val="dk1"/>
                </a:solidFill>
                <a:latin typeface="Calibri"/>
                <a:ea typeface="Calibri"/>
                <a:cs typeface="Calibri"/>
                <a:sym typeface="Calibri"/>
              </a:rPr>
              <a:t>Accessioner and other tools/systems will create 	PREMIS records for you.</a:t>
            </a:r>
          </a:p>
          <a:p>
            <a:pPr marL="476250" marR="0" lvl="0" indent="-285750" algn="l" rtl="0">
              <a:lnSpc>
                <a:spcPct val="100000"/>
              </a:lnSpc>
              <a:spcBef>
                <a:spcPts val="600"/>
              </a:spcBef>
              <a:spcAft>
                <a:spcPts val="0"/>
              </a:spcAft>
              <a:buClr>
                <a:schemeClr val="dk1"/>
              </a:buClr>
              <a:buSzPct val="100000"/>
              <a:buFont typeface="Noto Sans Symbols"/>
              <a:buNone/>
            </a:pPr>
            <a:endParaRPr sz="2400" b="0" i="0" u="none" strike="noStrike" cap="none" dirty="0">
              <a:solidFill>
                <a:schemeClr val="dk1"/>
              </a:solidFill>
              <a:latin typeface="Calibri"/>
              <a:ea typeface="Calibri"/>
              <a:cs typeface="Calibri"/>
              <a:sym typeface="Calibri"/>
            </a:endParaRPr>
          </a:p>
          <a:p>
            <a:pPr marL="476250" marR="0" lvl="0" indent="-285750" algn="l" rtl="0">
              <a:lnSpc>
                <a:spcPct val="100000"/>
              </a:lnSpc>
              <a:spcBef>
                <a:spcPts val="600"/>
              </a:spcBef>
              <a:spcAft>
                <a:spcPts val="0"/>
              </a:spcAft>
              <a:buClr>
                <a:schemeClr val="dk1"/>
              </a:buClr>
              <a:buSzPct val="10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843" name="Shape 843"/>
          <p:cNvSpPr txBox="1"/>
          <p:nvPr/>
        </p:nvSpPr>
        <p:spPr>
          <a:xfrm>
            <a:off x="205796" y="11163"/>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A Little Bit On PREMIS</a:t>
            </a:r>
          </a:p>
        </p:txBody>
      </p:sp>
      <p:cxnSp>
        <p:nvCxnSpPr>
          <p:cNvPr id="844" name="Shape 84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6530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Shape 849"/>
          <p:cNvSpPr txBox="1">
            <a:spLocks noGrp="1"/>
          </p:cNvSpPr>
          <p:nvPr>
            <p:ph type="title"/>
          </p:nvPr>
        </p:nvSpPr>
        <p:spPr>
          <a:xfrm>
            <a:off x="116840" y="67725"/>
            <a:ext cx="8229600" cy="722092"/>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What does PREMIS capture?</a:t>
            </a:r>
          </a:p>
        </p:txBody>
      </p:sp>
      <p:sp>
        <p:nvSpPr>
          <p:cNvPr id="850" name="Shape 850"/>
          <p:cNvSpPr txBox="1">
            <a:spLocks noGrp="1"/>
          </p:cNvSpPr>
          <p:nvPr>
            <p:ph type="body" idx="1"/>
          </p:nvPr>
        </p:nvSpPr>
        <p:spPr>
          <a:xfrm>
            <a:off x="457200" y="904315"/>
            <a:ext cx="8229600" cy="3725680"/>
          </a:xfrm>
          <a:prstGeom prst="rect">
            <a:avLst/>
          </a:prstGeom>
          <a:noFill/>
          <a:ln>
            <a:noFill/>
          </a:ln>
        </p:spPr>
        <p:txBody>
          <a:bodyPr wrap="square" lIns="91425" tIns="91425" rIns="91425" bIns="91425" anchor="t" anchorCtr="0">
            <a:noAutofit/>
          </a:bodyPr>
          <a:lstStyle/>
          <a:p>
            <a:pPr marL="0" marR="0" lvl="0" indent="-127000" algn="l" rtl="0">
              <a:lnSpc>
                <a:spcPct val="100000"/>
              </a:lnSpc>
              <a:spcBef>
                <a:spcPts val="0"/>
              </a:spcBef>
              <a:spcAft>
                <a:spcPts val="0"/>
              </a:spcAft>
              <a:buClr>
                <a:schemeClr val="dk1"/>
              </a:buClr>
              <a:buSzPct val="100000"/>
              <a:buFont typeface="Calibri"/>
              <a:buNone/>
            </a:pPr>
            <a:r>
              <a:rPr lang="en" sz="2400" b="1" u="none" strike="noStrike" cap="none" dirty="0">
                <a:solidFill>
                  <a:schemeClr val="dk1"/>
                </a:solidFill>
                <a:latin typeface="Calibri"/>
                <a:ea typeface="Calibri"/>
                <a:cs typeface="Calibri"/>
                <a:sym typeface="Calibri"/>
              </a:rPr>
              <a:t>PREMIS </a:t>
            </a:r>
            <a:r>
              <a:rPr lang="en-US" sz="2400" b="1" u="none" strike="noStrike" cap="none" dirty="0">
                <a:solidFill>
                  <a:schemeClr val="dk1"/>
                </a:solidFill>
                <a:latin typeface="Calibri"/>
                <a:ea typeface="Calibri"/>
                <a:cs typeface="Calibri"/>
                <a:sym typeface="Calibri"/>
              </a:rPr>
              <a:t>can</a:t>
            </a:r>
            <a:r>
              <a:rPr lang="en" sz="2400" b="1" u="none" strike="noStrike" cap="none" dirty="0">
                <a:solidFill>
                  <a:schemeClr val="dk1"/>
                </a:solidFill>
                <a:latin typeface="Calibri"/>
                <a:ea typeface="Calibri"/>
                <a:cs typeface="Calibri"/>
                <a:sym typeface="Calibri"/>
              </a:rPr>
              <a:t> capture:</a:t>
            </a:r>
          </a:p>
          <a:p>
            <a:pPr marL="342900" marR="0" lvl="0" indent="-342900" algn="l" rtl="0">
              <a:lnSpc>
                <a:spcPct val="100000"/>
              </a:lnSpc>
              <a:spcBef>
                <a:spcPts val="600"/>
              </a:spcBef>
              <a:spcAft>
                <a:spcPts val="0"/>
              </a:spcAft>
              <a:buClr>
                <a:schemeClr val="dk1"/>
              </a:buClr>
              <a:buSzPct val="100000"/>
              <a:buFont typeface="Noto Sans Symbols"/>
              <a:buChar char="➢"/>
            </a:pPr>
            <a:r>
              <a:rPr lang="en" sz="2400" dirty="0">
                <a:latin typeface="Calibri"/>
                <a:ea typeface="Calibri"/>
                <a:cs typeface="Calibri"/>
                <a:sym typeface="Calibri"/>
              </a:rPr>
              <a:t>   T</a:t>
            </a:r>
            <a:r>
              <a:rPr lang="en" sz="2400" b="0" u="none" strike="noStrike" cap="none" dirty="0">
                <a:solidFill>
                  <a:schemeClr val="dk1"/>
                </a:solidFill>
                <a:latin typeface="Calibri"/>
                <a:ea typeface="Calibri"/>
                <a:cs typeface="Calibri"/>
                <a:sym typeface="Calibri"/>
              </a:rPr>
              <a:t>he program on which the file was created.</a:t>
            </a:r>
          </a:p>
          <a:p>
            <a:pPr marL="342900" marR="0" lvl="0" indent="-342900" algn="l" rtl="0">
              <a:lnSpc>
                <a:spcPct val="100000"/>
              </a:lnSpc>
              <a:spcBef>
                <a:spcPts val="600"/>
              </a:spcBef>
              <a:spcAft>
                <a:spcPts val="0"/>
              </a:spcAft>
              <a:buClr>
                <a:schemeClr val="dk1"/>
              </a:buClr>
              <a:buSzPct val="100000"/>
              <a:buFont typeface="Noto Sans Symbols"/>
              <a:buChar char="➢"/>
            </a:pPr>
            <a:r>
              <a:rPr lang="en-US" sz="2400" b="0" u="none" strike="noStrike" cap="none" dirty="0">
                <a:solidFill>
                  <a:schemeClr val="dk1"/>
                </a:solidFill>
                <a:latin typeface="Calibri"/>
                <a:ea typeface="Calibri"/>
                <a:cs typeface="Calibri"/>
                <a:sym typeface="Calibri"/>
              </a:rPr>
              <a:t>   T</a:t>
            </a:r>
            <a:r>
              <a:rPr lang="en" sz="2400" b="0" u="none" strike="noStrike" cap="none" dirty="0">
                <a:solidFill>
                  <a:schemeClr val="dk1"/>
                </a:solidFill>
                <a:latin typeface="Calibri"/>
                <a:ea typeface="Calibri"/>
                <a:cs typeface="Calibri"/>
                <a:sym typeface="Calibri"/>
              </a:rPr>
              <a:t>he version of that program.</a:t>
            </a:r>
          </a:p>
          <a:p>
            <a:pPr marL="342900" marR="0" lvl="0" indent="-342900" algn="l" rtl="0">
              <a:lnSpc>
                <a:spcPct val="100000"/>
              </a:lnSpc>
              <a:spcBef>
                <a:spcPts val="600"/>
              </a:spcBef>
              <a:spcAft>
                <a:spcPts val="0"/>
              </a:spcAft>
              <a:buClr>
                <a:schemeClr val="dk1"/>
              </a:buClr>
              <a:buSzPct val="100000"/>
              <a:buFont typeface="Noto Sans Symbols"/>
              <a:buChar char="➢"/>
            </a:pPr>
            <a:r>
              <a:rPr lang="en" sz="2400" dirty="0">
                <a:latin typeface="Calibri"/>
                <a:ea typeface="Calibri"/>
                <a:cs typeface="Calibri"/>
                <a:sym typeface="Calibri"/>
              </a:rPr>
              <a:t>   T</a:t>
            </a:r>
            <a:r>
              <a:rPr lang="en" sz="2400" b="0" u="none" strike="noStrike" cap="none" dirty="0">
                <a:solidFill>
                  <a:schemeClr val="dk1"/>
                </a:solidFill>
                <a:latin typeface="Calibri"/>
                <a:ea typeface="Calibri"/>
                <a:cs typeface="Calibri"/>
                <a:sym typeface="Calibri"/>
              </a:rPr>
              <a:t>he operating system on which that program ran.</a:t>
            </a:r>
          </a:p>
          <a:p>
            <a:pPr marL="342900" marR="0" lvl="0" indent="-342900" algn="l" rtl="0">
              <a:lnSpc>
                <a:spcPct val="100000"/>
              </a:lnSpc>
              <a:spcBef>
                <a:spcPts val="600"/>
              </a:spcBef>
              <a:spcAft>
                <a:spcPts val="0"/>
              </a:spcAft>
              <a:buClr>
                <a:schemeClr val="dk1"/>
              </a:buClr>
              <a:buSzPct val="100000"/>
              <a:buFont typeface="Noto Sans Symbols"/>
              <a:buChar char="➢"/>
            </a:pPr>
            <a:r>
              <a:rPr lang="en" sz="2400" dirty="0">
                <a:latin typeface="Calibri"/>
                <a:ea typeface="Calibri"/>
                <a:cs typeface="Calibri"/>
                <a:sym typeface="Calibri"/>
              </a:rPr>
              <a:t>   W</a:t>
            </a:r>
            <a:r>
              <a:rPr lang="en" sz="2400" b="0" u="none" strike="noStrike" cap="none" dirty="0">
                <a:solidFill>
                  <a:schemeClr val="dk1"/>
                </a:solidFill>
                <a:latin typeface="Calibri"/>
                <a:ea typeface="Calibri"/>
                <a:cs typeface="Calibri"/>
                <a:sym typeface="Calibri"/>
              </a:rPr>
              <a:t>ho created the file.</a:t>
            </a:r>
          </a:p>
          <a:p>
            <a:pPr marL="342900" marR="0" lvl="0" indent="-342900" algn="l" rtl="0">
              <a:lnSpc>
                <a:spcPct val="100000"/>
              </a:lnSpc>
              <a:spcBef>
                <a:spcPts val="600"/>
              </a:spcBef>
              <a:spcAft>
                <a:spcPts val="0"/>
              </a:spcAft>
              <a:buClr>
                <a:schemeClr val="dk1"/>
              </a:buClr>
              <a:buSzPct val="100000"/>
              <a:buFont typeface="Noto Sans Symbols"/>
              <a:buChar char="➢"/>
            </a:pPr>
            <a:r>
              <a:rPr lang="en" sz="2400" dirty="0">
                <a:latin typeface="Calibri"/>
                <a:ea typeface="Calibri"/>
                <a:cs typeface="Calibri"/>
                <a:sym typeface="Calibri"/>
              </a:rPr>
              <a:t>   T</a:t>
            </a:r>
            <a:r>
              <a:rPr lang="en" sz="2400" b="0" u="none" strike="noStrike" cap="none" dirty="0">
                <a:solidFill>
                  <a:schemeClr val="dk1"/>
                </a:solidFill>
                <a:latin typeface="Calibri"/>
                <a:ea typeface="Calibri"/>
                <a:cs typeface="Calibri"/>
                <a:sym typeface="Calibri"/>
              </a:rPr>
              <a:t>he rights associated with the file.</a:t>
            </a:r>
          </a:p>
          <a:p>
            <a:pPr marL="342900" marR="0" lvl="0" indent="-342900" algn="l" rtl="0">
              <a:lnSpc>
                <a:spcPct val="100000"/>
              </a:lnSpc>
              <a:spcBef>
                <a:spcPts val="600"/>
              </a:spcBef>
              <a:spcAft>
                <a:spcPts val="0"/>
              </a:spcAft>
              <a:buClr>
                <a:schemeClr val="dk1"/>
              </a:buClr>
              <a:buSzPct val="100000"/>
              <a:buFont typeface="Noto Sans Symbols"/>
              <a:buChar char="➢"/>
            </a:pPr>
            <a:r>
              <a:rPr lang="en-US" sz="2400" b="0" u="none" strike="noStrike" cap="none" dirty="0">
                <a:solidFill>
                  <a:schemeClr val="dk1"/>
                </a:solidFill>
                <a:latin typeface="Calibri"/>
                <a:ea typeface="Calibri"/>
                <a:cs typeface="Calibri"/>
                <a:sym typeface="Calibri"/>
              </a:rPr>
              <a:t>   W</a:t>
            </a:r>
            <a:r>
              <a:rPr lang="en" sz="2400" b="0" u="none" strike="noStrike" cap="none" dirty="0">
                <a:solidFill>
                  <a:schemeClr val="dk1"/>
                </a:solidFill>
                <a:latin typeface="Calibri"/>
                <a:ea typeface="Calibri"/>
                <a:cs typeface="Calibri"/>
                <a:sym typeface="Calibri"/>
              </a:rPr>
              <a:t>hen the file was ingested into the preservation system.</a:t>
            </a:r>
          </a:p>
          <a:p>
            <a:pPr marL="342900" marR="0" lvl="0" indent="-342900" algn="l" rtl="0">
              <a:lnSpc>
                <a:spcPct val="100000"/>
              </a:lnSpc>
              <a:spcBef>
                <a:spcPts val="600"/>
              </a:spcBef>
              <a:spcAft>
                <a:spcPts val="0"/>
              </a:spcAft>
              <a:buClr>
                <a:schemeClr val="dk1"/>
              </a:buClr>
              <a:buSzPct val="100000"/>
              <a:buFont typeface="Noto Sans Symbols"/>
              <a:buChar char="➢"/>
            </a:pPr>
            <a:r>
              <a:rPr lang="en" sz="2400" dirty="0">
                <a:latin typeface="Calibri"/>
                <a:ea typeface="Calibri"/>
                <a:cs typeface="Calibri"/>
                <a:sym typeface="Calibri"/>
              </a:rPr>
              <a:t>   D</a:t>
            </a:r>
            <a:r>
              <a:rPr lang="en" sz="2400" b="0" u="none" strike="noStrike" cap="none" dirty="0">
                <a:solidFill>
                  <a:schemeClr val="dk1"/>
                </a:solidFill>
                <a:latin typeface="Calibri"/>
                <a:ea typeface="Calibri"/>
                <a:cs typeface="Calibri"/>
                <a:sym typeface="Calibri"/>
              </a:rPr>
              <a:t>ates the file was validated.</a:t>
            </a:r>
          </a:p>
          <a:p>
            <a:pPr marL="342900" marR="0" lvl="0" indent="-342900" algn="l" rtl="0">
              <a:lnSpc>
                <a:spcPct val="100000"/>
              </a:lnSpc>
              <a:spcBef>
                <a:spcPts val="600"/>
              </a:spcBef>
              <a:spcAft>
                <a:spcPts val="0"/>
              </a:spcAft>
              <a:buClr>
                <a:schemeClr val="dk1"/>
              </a:buClr>
              <a:buSzPct val="100000"/>
              <a:buFont typeface="Noto Sans Symbols"/>
              <a:buChar char="➢"/>
            </a:pPr>
            <a:r>
              <a:rPr lang="en" sz="2400" dirty="0">
                <a:latin typeface="Calibri"/>
                <a:ea typeface="Calibri"/>
                <a:cs typeface="Calibri"/>
                <a:sym typeface="Calibri"/>
              </a:rPr>
              <a:t>   </a:t>
            </a:r>
            <a:r>
              <a:rPr lang="en-US" sz="2400" dirty="0">
                <a:latin typeface="Calibri"/>
                <a:ea typeface="Calibri"/>
                <a:cs typeface="Calibri"/>
                <a:sym typeface="Calibri"/>
              </a:rPr>
              <a:t>A</a:t>
            </a:r>
            <a:r>
              <a:rPr lang="en" sz="2400" b="0" u="none" strike="noStrike" cap="none" dirty="0">
                <a:solidFill>
                  <a:schemeClr val="dk1"/>
                </a:solidFill>
                <a:latin typeface="Calibri"/>
                <a:ea typeface="Calibri"/>
                <a:cs typeface="Calibri"/>
                <a:sym typeface="Calibri"/>
              </a:rPr>
              <a:t>nd more</a:t>
            </a:r>
            <a:r>
              <a:rPr lang="en" sz="2400" dirty="0">
                <a:latin typeface="Calibri"/>
                <a:ea typeface="Calibri"/>
                <a:cs typeface="Calibri"/>
                <a:sym typeface="Calibri"/>
              </a:rPr>
              <a:t>….</a:t>
            </a:r>
            <a:endParaRPr lang="en" sz="2400" b="0" u="none" strike="noStrike" cap="none" dirty="0">
              <a:solidFill>
                <a:schemeClr val="dk1"/>
              </a:solidFill>
              <a:latin typeface="Calibri"/>
              <a:ea typeface="Calibri"/>
              <a:cs typeface="Calibri"/>
              <a:sym typeface="Calibri"/>
            </a:endParaRPr>
          </a:p>
        </p:txBody>
      </p:sp>
      <p:cxnSp>
        <p:nvCxnSpPr>
          <p:cNvPr id="851" name="Shape 851"/>
          <p:cNvCxnSpPr/>
          <p:nvPr/>
        </p:nvCxnSpPr>
        <p:spPr>
          <a:xfrm>
            <a:off x="0" y="778814"/>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229657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9" name="Shape 859"/>
          <p:cNvPicPr preferRelativeResize="0">
            <a:picLocks noGrp="1"/>
          </p:cNvPicPr>
          <p:nvPr>
            <p:ph type="body" idx="1"/>
          </p:nvPr>
        </p:nvPicPr>
        <p:blipFill rotWithShape="1">
          <a:blip r:embed="rId3">
            <a:alphaModFix/>
          </a:blip>
          <a:srcRect l="15596" t="15432" r="18947"/>
          <a:stretch/>
        </p:blipFill>
        <p:spPr>
          <a:xfrm>
            <a:off x="5474895" y="1064062"/>
            <a:ext cx="3521188" cy="3639407"/>
          </a:xfrm>
          <a:prstGeom prst="rect">
            <a:avLst/>
          </a:prstGeom>
          <a:noFill/>
          <a:ln>
            <a:noFill/>
          </a:ln>
        </p:spPr>
      </p:pic>
      <p:sp>
        <p:nvSpPr>
          <p:cNvPr id="857" name="Shape 857"/>
          <p:cNvSpPr txBox="1">
            <a:spLocks noGrp="1"/>
          </p:cNvSpPr>
          <p:nvPr>
            <p:ph type="body" idx="2"/>
          </p:nvPr>
        </p:nvSpPr>
        <p:spPr>
          <a:xfrm>
            <a:off x="496214" y="897804"/>
            <a:ext cx="5487725" cy="3971925"/>
          </a:xfrm>
          <a:prstGeom prst="rect">
            <a:avLst/>
          </a:prstGeom>
          <a:noFill/>
          <a:ln>
            <a:noFill/>
          </a:ln>
        </p:spPr>
        <p:txBody>
          <a:bodyPr wrap="square" lIns="91425" tIns="91425" rIns="91425" bIns="91425" anchor="t" anchorCtr="0">
            <a:noAutofit/>
          </a:bodyPr>
          <a:lstStyle/>
          <a:p>
            <a:pPr marL="342900" marR="0" lvl="0" indent="-281940" algn="l" rtl="0">
              <a:lnSpc>
                <a:spcPct val="80000"/>
              </a:lnSpc>
              <a:spcBef>
                <a:spcPts val="0"/>
              </a:spcBef>
              <a:spcAft>
                <a:spcPts val="0"/>
              </a:spcAft>
              <a:buClr>
                <a:schemeClr val="dk1"/>
              </a:buClr>
              <a:buSzPct val="100000"/>
              <a:buFont typeface="Calibri"/>
              <a:buNone/>
            </a:pPr>
            <a:r>
              <a:rPr lang="en" sz="2200" b="0" i="0" u="none" strike="noStrike" cap="none" dirty="0">
                <a:solidFill>
                  <a:schemeClr val="dk1"/>
                </a:solidFill>
                <a:latin typeface="Calibri"/>
                <a:ea typeface="Calibri"/>
                <a:cs typeface="Calibri"/>
                <a:sym typeface="Calibri"/>
              </a:rPr>
              <a:t>Standard for packaging.</a:t>
            </a:r>
          </a:p>
          <a:p>
            <a:pPr marL="342900" marR="0" lvl="0" indent="-281940" algn="l" rtl="0">
              <a:lnSpc>
                <a:spcPct val="80000"/>
              </a:lnSpc>
              <a:spcBef>
                <a:spcPts val="600"/>
              </a:spcBef>
              <a:spcAft>
                <a:spcPts val="0"/>
              </a:spcAft>
              <a:buClr>
                <a:schemeClr val="dk1"/>
              </a:buClr>
              <a:buSzPct val="100000"/>
              <a:buFont typeface="Calibri"/>
              <a:buNone/>
            </a:pPr>
            <a:r>
              <a:rPr lang="en" sz="2200" b="0" i="0" u="none" strike="noStrike" cap="none" dirty="0">
                <a:solidFill>
                  <a:schemeClr val="dk1"/>
                </a:solidFill>
                <a:latin typeface="Calibri"/>
                <a:ea typeface="Calibri"/>
                <a:cs typeface="Calibri"/>
                <a:sym typeface="Calibri"/>
              </a:rPr>
              <a:t>Wrapper for XML metadata – you put PREMIS, Dublin Core, MODS, etc </a:t>
            </a:r>
            <a:r>
              <a:rPr lang="en" sz="2200" b="1" i="0" u="none" strike="noStrike" cap="none" dirty="0">
                <a:solidFill>
                  <a:srgbClr val="C00000"/>
                </a:solidFill>
                <a:latin typeface="Calibri"/>
                <a:ea typeface="Calibri"/>
                <a:cs typeface="Calibri"/>
                <a:sym typeface="Calibri"/>
              </a:rPr>
              <a:t>INSIDE</a:t>
            </a:r>
            <a:r>
              <a:rPr lang="en" sz="2200" b="0" i="0" u="none" strike="noStrike" cap="none" dirty="0">
                <a:solidFill>
                  <a:schemeClr val="dk1"/>
                </a:solidFill>
                <a:latin typeface="Calibri"/>
                <a:ea typeface="Calibri"/>
                <a:cs typeface="Calibri"/>
                <a:sym typeface="Calibri"/>
              </a:rPr>
              <a:t> it.</a:t>
            </a:r>
          </a:p>
          <a:p>
            <a:pPr marL="342900" marR="0" lvl="0" indent="-281940" algn="l" rtl="0">
              <a:lnSpc>
                <a:spcPct val="80000"/>
              </a:lnSpc>
              <a:spcBef>
                <a:spcPts val="600"/>
              </a:spcBef>
              <a:spcAft>
                <a:spcPts val="0"/>
              </a:spcAft>
              <a:buClr>
                <a:schemeClr val="dk1"/>
              </a:buClr>
              <a:buSzPct val="100000"/>
              <a:buFont typeface="Calibri"/>
              <a:buNone/>
            </a:pPr>
            <a:r>
              <a:rPr lang="en" sz="2200" b="0" i="0" u="none" strike="noStrike" cap="none" dirty="0">
                <a:solidFill>
                  <a:schemeClr val="dk1"/>
                </a:solidFill>
                <a:latin typeface="Calibri"/>
                <a:ea typeface="Calibri"/>
                <a:cs typeface="Calibri"/>
                <a:sym typeface="Calibri"/>
              </a:rPr>
              <a:t>Contains seven sections:</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Header</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Descriptive Metadata</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Administrative Metadata</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File Section</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Structural Map</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Structural Links</a:t>
            </a:r>
          </a:p>
          <a:p>
            <a:pPr marL="952500" marR="0" lvl="1" indent="-342900" algn="l" rtl="0">
              <a:lnSpc>
                <a:spcPct val="80000"/>
              </a:lnSpc>
              <a:spcBef>
                <a:spcPts val="480"/>
              </a:spcBef>
              <a:spcAft>
                <a:spcPts val="0"/>
              </a:spcAft>
              <a:buClr>
                <a:schemeClr val="dk1"/>
              </a:buClr>
              <a:buSzPct val="100000"/>
              <a:buFont typeface="Noto Sans Symbols"/>
              <a:buChar char="➢"/>
            </a:pPr>
            <a:r>
              <a:rPr lang="en" sz="2000" b="0" i="0" u="none" strike="noStrike" cap="none" dirty="0">
                <a:solidFill>
                  <a:schemeClr val="dk1"/>
                </a:solidFill>
                <a:latin typeface="Calibri"/>
                <a:ea typeface="Calibri"/>
                <a:cs typeface="Calibri"/>
                <a:sym typeface="Calibri"/>
              </a:rPr>
              <a:t>Behavior</a:t>
            </a:r>
          </a:p>
          <a:p>
            <a:pPr marL="342900" marR="0" lvl="0" indent="-281940" algn="l" rtl="0">
              <a:lnSpc>
                <a:spcPct val="80000"/>
              </a:lnSpc>
              <a:spcBef>
                <a:spcPts val="600"/>
              </a:spcBef>
              <a:spcAft>
                <a:spcPts val="0"/>
              </a:spcAft>
              <a:buClr>
                <a:schemeClr val="dk1"/>
              </a:buClr>
              <a:buSzPct val="100000"/>
              <a:buFont typeface="Calibri"/>
              <a:buNone/>
            </a:pPr>
            <a:r>
              <a:rPr lang="en" sz="2200" b="0" i="0" u="none" strike="noStrike" cap="none" dirty="0">
                <a:solidFill>
                  <a:schemeClr val="dk1"/>
                </a:solidFill>
                <a:latin typeface="Calibri"/>
                <a:ea typeface="Calibri"/>
                <a:cs typeface="Calibri"/>
                <a:sym typeface="Calibri"/>
              </a:rPr>
              <a:t>METS and PREMIS cover </a:t>
            </a:r>
            <a:r>
              <a:rPr lang="en" sz="2200" b="0" i="1" u="none" strike="noStrike" cap="none" dirty="0">
                <a:solidFill>
                  <a:schemeClr val="dk1"/>
                </a:solidFill>
                <a:latin typeface="Calibri"/>
                <a:ea typeface="Calibri"/>
                <a:cs typeface="Calibri"/>
                <a:sym typeface="Calibri"/>
              </a:rPr>
              <a:t>most</a:t>
            </a:r>
            <a:r>
              <a:rPr lang="en" sz="2200" b="0" i="0" u="none" strike="noStrike" cap="none" dirty="0">
                <a:solidFill>
                  <a:schemeClr val="dk1"/>
                </a:solidFill>
                <a:latin typeface="Calibri"/>
                <a:ea typeface="Calibri"/>
                <a:cs typeface="Calibri"/>
                <a:sym typeface="Calibri"/>
              </a:rPr>
              <a:t> of the metadata requirements of OAIS.</a:t>
            </a:r>
          </a:p>
        </p:txBody>
      </p:sp>
      <p:sp>
        <p:nvSpPr>
          <p:cNvPr id="860" name="Shape 860"/>
          <p:cNvSpPr txBox="1"/>
          <p:nvPr/>
        </p:nvSpPr>
        <p:spPr>
          <a:xfrm>
            <a:off x="63389" y="11163"/>
            <a:ext cx="7772400" cy="720383"/>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METS</a:t>
            </a:r>
          </a:p>
        </p:txBody>
      </p:sp>
      <p:cxnSp>
        <p:nvCxnSpPr>
          <p:cNvPr id="861" name="Shape 861"/>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168599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p:nvPr/>
        </p:nvSpPr>
        <p:spPr>
          <a:xfrm>
            <a:off x="685800" y="1716063"/>
            <a:ext cx="7772400" cy="609600"/>
          </a:xfrm>
          <a:prstGeom prst="rect">
            <a:avLst/>
          </a:prstGeom>
          <a:noFill/>
          <a:ln>
            <a:noFill/>
          </a:ln>
        </p:spPr>
        <p:txBody>
          <a:bodyPr wrap="square" lIns="91425" tIns="91425" rIns="91425" bIns="91425" anchor="t" anchorCtr="0">
            <a:noAutofit/>
          </a:bodyPr>
          <a:lstStyle/>
          <a:p>
            <a:pPr marL="0" marR="0" lvl="0" indent="-101600" algn="ctr" rtl="0">
              <a:lnSpc>
                <a:spcPct val="100000"/>
              </a:lnSpc>
              <a:spcBef>
                <a:spcPts val="0"/>
              </a:spcBef>
              <a:spcAft>
                <a:spcPts val="0"/>
              </a:spcAft>
              <a:buClr>
                <a:schemeClr val="dk2"/>
              </a:buClr>
              <a:buSzPct val="100000"/>
              <a:buFont typeface="Arial"/>
              <a:buNone/>
            </a:pPr>
            <a:endParaRPr sz="1600" b="0" i="0" u="none" strike="noStrike" cap="none">
              <a:solidFill>
                <a:schemeClr val="dk2"/>
              </a:solidFill>
              <a:latin typeface="Calibri"/>
              <a:ea typeface="Calibri"/>
              <a:cs typeface="Calibri"/>
              <a:sym typeface="Calibri"/>
            </a:endParaRPr>
          </a:p>
        </p:txBody>
      </p:sp>
      <p:pic>
        <p:nvPicPr>
          <p:cNvPr id="918" name="Shape 918">
            <a:hlinkClick r:id="rId3"/>
          </p:cNvPr>
          <p:cNvPicPr preferRelativeResize="0"/>
          <p:nvPr/>
        </p:nvPicPr>
        <p:blipFill rotWithShape="1">
          <a:blip r:embed="rId4">
            <a:alphaModFix/>
          </a:blip>
          <a:srcRect/>
          <a:stretch/>
        </p:blipFill>
        <p:spPr>
          <a:xfrm>
            <a:off x="1066800" y="420013"/>
            <a:ext cx="7010400" cy="1275741"/>
          </a:xfrm>
          <a:prstGeom prst="rect">
            <a:avLst/>
          </a:prstGeom>
          <a:noFill/>
          <a:ln>
            <a:noFill/>
          </a:ln>
          <a:effectLst>
            <a:outerShdw blurRad="50800" dist="38100" dir="2700000" algn="tl" rotWithShape="0">
              <a:srgbClr val="000000">
                <a:alpha val="40000"/>
              </a:srgbClr>
            </a:outerShdw>
          </a:effectLst>
        </p:spPr>
      </p:pic>
      <p:sp>
        <p:nvSpPr>
          <p:cNvPr id="919" name="Shape 919"/>
          <p:cNvSpPr/>
          <p:nvPr/>
        </p:nvSpPr>
        <p:spPr>
          <a:xfrm>
            <a:off x="3384816" y="3412531"/>
            <a:ext cx="2374368" cy="584775"/>
          </a:xfrm>
          <a:prstGeom prst="rect">
            <a:avLst/>
          </a:prstGeom>
          <a:noFill/>
          <a:ln>
            <a:noFill/>
          </a:ln>
        </p:spPr>
        <p:txBody>
          <a:bodyPr wrap="square" lIns="91425" tIns="45700" rIns="91425" bIns="45700" anchor="t" anchorCtr="0">
            <a:noAutofit/>
          </a:bodyPr>
          <a:lstStyle/>
          <a:p>
            <a:pPr marL="0" marR="0" lvl="0" indent="-203200" algn="l" rtl="0">
              <a:lnSpc>
                <a:spcPct val="100000"/>
              </a:lnSpc>
              <a:spcBef>
                <a:spcPts val="0"/>
              </a:spcBef>
              <a:spcAft>
                <a:spcPts val="0"/>
              </a:spcAft>
              <a:buClr>
                <a:srgbClr val="C00000"/>
              </a:buClr>
              <a:buSzPct val="100000"/>
              <a:buFont typeface="Calibri"/>
              <a:buNone/>
            </a:pPr>
            <a:r>
              <a:rPr lang="en" sz="3200" b="1" i="0" u="none" strike="noStrike" cap="none">
                <a:solidFill>
                  <a:srgbClr val="C00000"/>
                </a:solidFill>
                <a:latin typeface="Calibri"/>
                <a:ea typeface="Calibri"/>
                <a:cs typeface="Calibri"/>
                <a:sym typeface="Calibri"/>
              </a:rPr>
              <a:t>QUESTIONS?</a:t>
            </a:r>
          </a:p>
        </p:txBody>
      </p:sp>
      <p:sp>
        <p:nvSpPr>
          <p:cNvPr id="920" name="Shape 920"/>
          <p:cNvSpPr txBox="1"/>
          <p:nvPr/>
        </p:nvSpPr>
        <p:spPr>
          <a:xfrm>
            <a:off x="744344" y="734988"/>
            <a:ext cx="7655312" cy="2571750"/>
          </a:xfrm>
          <a:prstGeom prst="rect">
            <a:avLst/>
          </a:prstGeom>
          <a:noFill/>
          <a:ln>
            <a:noFill/>
          </a:ln>
          <a:effectLst>
            <a:outerShdw blurRad="50800" dist="38100" dir="2700000" algn="tl" rotWithShape="0">
              <a:srgbClr val="000000">
                <a:alpha val="40000"/>
              </a:srgbClr>
            </a:outerShdw>
          </a:effectLst>
        </p:spPr>
        <p:txBody>
          <a:bodyPr wrap="square" lIns="91425" tIns="91425" rIns="91425" bIns="91425" anchor="b" anchorCtr="0">
            <a:noAutofit/>
          </a:bodyPr>
          <a:lstStyle/>
          <a:p>
            <a:pPr marL="0" marR="0" lvl="0" indent="50800" algn="ctr" rtl="0">
              <a:lnSpc>
                <a:spcPct val="100000"/>
              </a:lnSpc>
              <a:spcBef>
                <a:spcPts val="0"/>
              </a:spcBef>
              <a:spcAft>
                <a:spcPts val="0"/>
              </a:spcAft>
              <a:buClr>
                <a:schemeClr val="dk1"/>
              </a:buClr>
              <a:buSzPct val="100000"/>
              <a:buFont typeface="Calibri"/>
              <a:buNone/>
            </a:pPr>
            <a:r>
              <a:rPr lang="en" sz="4000" b="1" i="0" u="none" strike="noStrike" cap="none" dirty="0">
                <a:solidFill>
                  <a:srgbClr val="C00000"/>
                </a:solidFill>
                <a:latin typeface="Calibri"/>
                <a:ea typeface="Calibri"/>
                <a:cs typeface="Calibri"/>
                <a:sym typeface="Calibri"/>
              </a:rPr>
              <a:t>Preservation Model</a:t>
            </a:r>
            <a:r>
              <a:rPr lang="en" sz="4000" b="1" dirty="0">
                <a:solidFill>
                  <a:srgbClr val="C00000"/>
                </a:solidFill>
                <a:latin typeface="Calibri"/>
                <a:ea typeface="Calibri"/>
                <a:cs typeface="Calibri"/>
                <a:sym typeface="Calibri"/>
              </a:rPr>
              <a:t>s</a:t>
            </a:r>
            <a:endParaRPr lang="en" sz="4000" b="1" i="0" u="none" strike="noStrike" cap="none" dirty="0">
              <a:solidFill>
                <a:srgbClr val="C00000"/>
              </a:solidFill>
              <a:latin typeface="Calibri"/>
              <a:ea typeface="Calibri"/>
              <a:cs typeface="Calibri"/>
              <a:sym typeface="Calibri"/>
            </a:endParaRPr>
          </a:p>
          <a:p>
            <a:pPr marL="0" marR="0" lvl="0" indent="50800" algn="ctr" rtl="0">
              <a:lnSpc>
                <a:spcPct val="100000"/>
              </a:lnSpc>
              <a:spcBef>
                <a:spcPts val="0"/>
              </a:spcBef>
              <a:spcAft>
                <a:spcPts val="0"/>
              </a:spcAft>
              <a:buClr>
                <a:schemeClr val="dk1"/>
              </a:buClr>
              <a:buSzPct val="100000"/>
              <a:buFont typeface="Calibri"/>
              <a:buNone/>
            </a:pPr>
            <a:r>
              <a:rPr lang="en" sz="4000" b="1" i="0" u="none" strike="noStrike" cap="none" dirty="0">
                <a:solidFill>
                  <a:srgbClr val="C00000"/>
                </a:solidFill>
                <a:latin typeface="Calibri"/>
                <a:ea typeface="Calibri"/>
                <a:cs typeface="Calibri"/>
                <a:sym typeface="Calibri"/>
              </a:rPr>
              <a:t>&amp; Packages</a:t>
            </a:r>
          </a:p>
        </p:txBody>
      </p:sp>
    </p:spTree>
    <p:extLst>
      <p:ext uri="{BB962C8B-B14F-4D97-AF65-F5344CB8AC3E}">
        <p14:creationId xmlns:p14="http://schemas.microsoft.com/office/powerpoint/2010/main" val="184345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278"/>
            <a:ext cx="8229600" cy="857250"/>
          </a:xfrm>
        </p:spPr>
        <p:txBody>
          <a:bodyPr/>
          <a:lstStyle/>
          <a:p>
            <a:r>
              <a:rPr lang="en-US" dirty="0"/>
              <a:t>The following slides can be incorporated if you think there is time to address the “why”!</a:t>
            </a:r>
          </a:p>
        </p:txBody>
      </p:sp>
    </p:spTree>
    <p:extLst>
      <p:ext uri="{BB962C8B-B14F-4D97-AF65-F5344CB8AC3E}">
        <p14:creationId xmlns:p14="http://schemas.microsoft.com/office/powerpoint/2010/main" val="318935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11874" y="0"/>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Just Keep the Bits…</a:t>
            </a:r>
          </a:p>
        </p:txBody>
      </p:sp>
      <p:pic>
        <p:nvPicPr>
          <p:cNvPr id="125" name="Shape 125"/>
          <p:cNvPicPr preferRelativeResize="0">
            <a:picLocks noGrp="1"/>
          </p:cNvPicPr>
          <p:nvPr>
            <p:ph type="body" idx="1"/>
          </p:nvPr>
        </p:nvPicPr>
        <p:blipFill rotWithShape="1">
          <a:blip r:embed="rId3">
            <a:alphaModFix/>
          </a:blip>
          <a:srcRect/>
          <a:stretch/>
        </p:blipFill>
        <p:spPr>
          <a:xfrm>
            <a:off x="2286375" y="1268017"/>
            <a:ext cx="4571250" cy="3428438"/>
          </a:xfrm>
          <a:prstGeom prst="rect">
            <a:avLst/>
          </a:prstGeom>
          <a:noFill/>
          <a:ln>
            <a:solidFill>
              <a:schemeClr val="tx1"/>
            </a:solidFill>
          </a:ln>
          <a:effectLst>
            <a:outerShdw blurRad="50800" dist="38100" dir="2700000" algn="tl" rotWithShape="0">
              <a:prstClr val="black">
                <a:alpha val="40000"/>
              </a:prstClr>
            </a:outerShdw>
          </a:effectLst>
        </p:spPr>
      </p:pic>
      <p:cxnSp>
        <p:nvCxnSpPr>
          <p:cNvPr id="126" name="Shape 126"/>
          <p:cNvCxnSpPr/>
          <p:nvPr/>
        </p:nvCxnSpPr>
        <p:spPr>
          <a:xfrm>
            <a:off x="4185" y="857250"/>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204387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98296" y="-149263"/>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What’s In a File?</a:t>
            </a:r>
          </a:p>
        </p:txBody>
      </p:sp>
      <p:sp>
        <p:nvSpPr>
          <p:cNvPr id="133" name="Shape 133"/>
          <p:cNvSpPr txBox="1"/>
          <p:nvPr/>
        </p:nvSpPr>
        <p:spPr>
          <a:xfrm>
            <a:off x="4413097" y="1229826"/>
            <a:ext cx="1403747" cy="4268091"/>
          </a:xfrm>
          <a:prstGeom prst="rect">
            <a:avLst/>
          </a:prstGeom>
          <a:noFill/>
          <a:ln>
            <a:noFill/>
          </a:ln>
        </p:spPr>
        <p:txBody>
          <a:bodyPr wrap="square" lIns="91425" tIns="45700" rIns="91425" bIns="45700" anchor="t" anchorCtr="0">
            <a:noAutofit/>
          </a:bodyPr>
          <a:lstStyle/>
          <a:p>
            <a:pPr marL="0" marR="0" lvl="0" indent="-85725" algn="l" rtl="0">
              <a:lnSpc>
                <a:spcPct val="100000"/>
              </a:lnSpc>
              <a:spcBef>
                <a:spcPts val="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SOI</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APP0 JFIF 1.2</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APP13 IPTC</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APP2 ICC</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DQT</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SOF0 200x392</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DRI</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DHT</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SOS</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ECS0</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RST0</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ECS1</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RST1</a:t>
            </a:r>
          </a:p>
          <a:p>
            <a:pPr marL="0" marR="0" lvl="0" indent="-85725" algn="l" rtl="0">
              <a:lnSpc>
                <a:spcPct val="100000"/>
              </a:lnSpc>
              <a:spcBef>
                <a:spcPts val="27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ECS2…</a:t>
            </a:r>
          </a:p>
          <a:p>
            <a:pPr marL="0" marR="0" lvl="0" indent="-85725" algn="l" rtl="0">
              <a:lnSpc>
                <a:spcPct val="100000"/>
              </a:lnSpc>
              <a:spcBef>
                <a:spcPts val="675"/>
              </a:spcBef>
              <a:spcAft>
                <a:spcPts val="0"/>
              </a:spcAft>
              <a:buClr>
                <a:schemeClr val="dk1"/>
              </a:buClr>
              <a:buSzPct val="100000"/>
              <a:buFont typeface="Arial"/>
              <a:buNone/>
            </a:pPr>
            <a:endParaRPr sz="1350" b="0" i="0" u="none" strike="noStrike" cap="none">
              <a:solidFill>
                <a:schemeClr val="dk1"/>
              </a:solidFill>
              <a:latin typeface="Courier New"/>
              <a:ea typeface="Courier New"/>
              <a:cs typeface="Courier New"/>
              <a:sym typeface="Courier New"/>
            </a:endParaRPr>
          </a:p>
        </p:txBody>
      </p:sp>
      <p:sp>
        <p:nvSpPr>
          <p:cNvPr id="134" name="Shape 134"/>
          <p:cNvSpPr txBox="1"/>
          <p:nvPr/>
        </p:nvSpPr>
        <p:spPr>
          <a:xfrm>
            <a:off x="1440657" y="1281839"/>
            <a:ext cx="2972439" cy="3956468"/>
          </a:xfrm>
          <a:prstGeom prst="rect">
            <a:avLst/>
          </a:prstGeom>
          <a:noFill/>
          <a:ln>
            <a:noFill/>
          </a:ln>
        </p:spPr>
        <p:txBody>
          <a:bodyPr wrap="square" lIns="91425" tIns="45700" rIns="91425" bIns="45700" anchor="t" anchorCtr="0">
            <a:noAutofit/>
          </a:bodyPr>
          <a:lstStyle/>
          <a:p>
            <a:pPr marL="0" marR="0" lvl="0" indent="-85725" algn="l" rtl="0">
              <a:lnSpc>
                <a:spcPct val="100000"/>
              </a:lnSpc>
              <a:spcBef>
                <a:spcPts val="0"/>
              </a:spcBef>
              <a:spcAft>
                <a:spcPts val="0"/>
              </a:spcAft>
              <a:buClr>
                <a:schemeClr val="dk1"/>
              </a:buClr>
              <a:buSzPct val="100000"/>
              <a:buFont typeface="Courier New"/>
              <a:buNone/>
            </a:pPr>
            <a:r>
              <a:rPr lang="en" sz="1350" b="0" i="0" u="none" strike="noStrike" cap="none">
                <a:solidFill>
                  <a:schemeClr val="dk1"/>
                </a:solidFill>
                <a:latin typeface="Courier New"/>
                <a:ea typeface="Courier New"/>
                <a:cs typeface="Courier New"/>
                <a:sym typeface="Courier New"/>
              </a:rPr>
              <a:t>10101010101111010001010101000100101001011101001010101010010010010101010010000010101010101111101000101010100010010100101110100101010101001001001010101001000001010101010111110100010101010001001010010111010010101010100100100101010100100000101010101011010101011110100010101010001001010010111010010101010100100100101010100100000101010101011111010001010101000100101001011101001010101010010010010101010010000010101010101111101000101010100010010100101110100101000100…</a:t>
            </a:r>
          </a:p>
          <a:p>
            <a:pPr marL="0" marR="0" lvl="0" indent="-85725" algn="l" rtl="0">
              <a:lnSpc>
                <a:spcPct val="80000"/>
              </a:lnSpc>
              <a:spcBef>
                <a:spcPts val="1080"/>
              </a:spcBef>
              <a:spcAft>
                <a:spcPts val="0"/>
              </a:spcAft>
              <a:buClr>
                <a:schemeClr val="dk1"/>
              </a:buClr>
              <a:buSzPct val="100000"/>
              <a:buFont typeface="Arial"/>
              <a:buNone/>
            </a:pPr>
            <a:endParaRPr sz="1350" b="0" i="0" u="none" strike="noStrike" cap="none">
              <a:solidFill>
                <a:schemeClr val="dk1"/>
              </a:solidFill>
              <a:latin typeface="Courier New"/>
              <a:ea typeface="Courier New"/>
              <a:cs typeface="Courier New"/>
              <a:sym typeface="Courier New"/>
            </a:endParaRPr>
          </a:p>
        </p:txBody>
      </p:sp>
      <p:pic>
        <p:nvPicPr>
          <p:cNvPr id="135" name="Shape 135"/>
          <p:cNvPicPr preferRelativeResize="0"/>
          <p:nvPr/>
        </p:nvPicPr>
        <p:blipFill rotWithShape="1">
          <a:blip r:embed="rId3">
            <a:alphaModFix/>
          </a:blip>
          <a:srcRect/>
          <a:stretch/>
        </p:blipFill>
        <p:spPr>
          <a:xfrm>
            <a:off x="5777127" y="1610197"/>
            <a:ext cx="2077705" cy="2769923"/>
          </a:xfrm>
          <a:prstGeom prst="rect">
            <a:avLst/>
          </a:prstGeom>
          <a:noFill/>
          <a:ln>
            <a:solidFill>
              <a:schemeClr val="tx1"/>
            </a:solidFill>
          </a:ln>
          <a:effectLst>
            <a:outerShdw blurRad="50800" dist="38100" dir="2700000" algn="tl" rotWithShape="0">
              <a:prstClr val="black">
                <a:alpha val="40000"/>
              </a:prstClr>
            </a:outerShdw>
          </a:effectLst>
        </p:spPr>
      </p:pic>
      <p:cxnSp>
        <p:nvCxnSpPr>
          <p:cNvPr id="136" name="Shape 136"/>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381417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41256" y="-85782"/>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What Is the Result?</a:t>
            </a:r>
          </a:p>
        </p:txBody>
      </p:sp>
      <p:pic>
        <p:nvPicPr>
          <p:cNvPr id="153" name="Shape 153"/>
          <p:cNvPicPr preferRelativeResize="0">
            <a:picLocks noGrp="1"/>
          </p:cNvPicPr>
          <p:nvPr>
            <p:ph type="body" idx="1"/>
          </p:nvPr>
        </p:nvPicPr>
        <p:blipFill rotWithShape="1">
          <a:blip r:embed="rId3">
            <a:alphaModFix/>
          </a:blip>
          <a:srcRect/>
          <a:stretch/>
        </p:blipFill>
        <p:spPr>
          <a:xfrm>
            <a:off x="1492464" y="939998"/>
            <a:ext cx="6118571" cy="3692724"/>
          </a:xfrm>
          <a:prstGeom prst="rect">
            <a:avLst/>
          </a:prstGeom>
          <a:noFill/>
          <a:ln>
            <a:solidFill>
              <a:schemeClr val="tx1"/>
            </a:solidFill>
          </a:ln>
          <a:effectLst>
            <a:outerShdw blurRad="50800" dist="38100" dir="2700000" algn="tl" rotWithShape="0">
              <a:prstClr val="black">
                <a:alpha val="40000"/>
              </a:prstClr>
            </a:outerShdw>
          </a:effectLst>
        </p:spPr>
      </p:pic>
      <p:sp>
        <p:nvSpPr>
          <p:cNvPr id="154" name="Shape 154"/>
          <p:cNvSpPr txBox="1"/>
          <p:nvPr/>
        </p:nvSpPr>
        <p:spPr>
          <a:xfrm>
            <a:off x="5467856" y="4798184"/>
            <a:ext cx="2342308" cy="253916"/>
          </a:xfrm>
          <a:prstGeom prst="rect">
            <a:avLst/>
          </a:prstGeom>
          <a:noFill/>
          <a:ln>
            <a:noFill/>
          </a:ln>
        </p:spPr>
        <p:txBody>
          <a:bodyPr wrap="square" lIns="91425" tIns="45700" rIns="91425" bIns="45700" anchor="t" anchorCtr="0">
            <a:noAutofit/>
          </a:bodyPr>
          <a:lstStyle/>
          <a:p>
            <a:pPr marL="0" marR="0" lvl="0" indent="-66675" algn="l" rtl="0">
              <a:lnSpc>
                <a:spcPct val="100000"/>
              </a:lnSpc>
              <a:spcBef>
                <a:spcPts val="0"/>
              </a:spcBef>
              <a:spcAft>
                <a:spcPts val="0"/>
              </a:spcAft>
              <a:buClr>
                <a:srgbClr val="000000"/>
              </a:buClr>
              <a:buSzPct val="100000"/>
              <a:buFont typeface="Arial"/>
              <a:buNone/>
            </a:pPr>
            <a:r>
              <a:rPr lang="en" sz="1100" b="0" i="0" u="none" strike="noStrike" cap="none">
                <a:solidFill>
                  <a:srgbClr val="000000"/>
                </a:solidFill>
                <a:latin typeface="Calibri" panose="020F0502020204030204" pitchFamily="34" charset="0"/>
                <a:cs typeface="Calibri" panose="020F0502020204030204" pitchFamily="34" charset="0"/>
                <a:sym typeface="Arial"/>
              </a:rPr>
              <a:t>Image courtesy of the British Library</a:t>
            </a:r>
          </a:p>
        </p:txBody>
      </p:sp>
      <p:cxnSp>
        <p:nvCxnSpPr>
          <p:cNvPr id="155" name="Shape 155"/>
          <p:cNvCxnSpPr/>
          <p:nvPr/>
        </p:nvCxnSpPr>
        <p:spPr>
          <a:xfrm>
            <a:off x="0" y="77146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40936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233680" y="427435"/>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Approaches to Preservation</a:t>
            </a:r>
            <a:r>
              <a:rPr lang="en" sz="3600" b="1" i="0" u="none" strike="noStrike" cap="none" dirty="0">
                <a:solidFill>
                  <a:schemeClr val="dk1"/>
                </a:solidFill>
                <a:latin typeface="Arial"/>
                <a:ea typeface="Arial"/>
                <a:cs typeface="Arial"/>
                <a:sym typeface="Arial"/>
              </a:rPr>
              <a:t/>
            </a:r>
            <a:br>
              <a:rPr lang="en" sz="3600" b="1" i="0" u="none" strike="noStrike" cap="none" dirty="0">
                <a:solidFill>
                  <a:schemeClr val="dk1"/>
                </a:solidFill>
                <a:latin typeface="Arial"/>
                <a:ea typeface="Arial"/>
                <a:cs typeface="Arial"/>
                <a:sym typeface="Arial"/>
              </a:rPr>
            </a:br>
            <a:endParaRPr lang="en" sz="3600" b="1" i="0" u="none" strike="noStrike" cap="none" dirty="0">
              <a:solidFill>
                <a:schemeClr val="dk1"/>
              </a:solidFill>
              <a:latin typeface="Arial"/>
              <a:ea typeface="Arial"/>
              <a:cs typeface="Arial"/>
              <a:sym typeface="Arial"/>
            </a:endParaRPr>
          </a:p>
        </p:txBody>
      </p:sp>
      <p:sp>
        <p:nvSpPr>
          <p:cNvPr id="270" name="Shape 270"/>
          <p:cNvSpPr txBox="1">
            <a:spLocks noGrp="1"/>
          </p:cNvSpPr>
          <p:nvPr>
            <p:ph type="body" idx="1"/>
          </p:nvPr>
        </p:nvSpPr>
        <p:spPr>
          <a:xfrm>
            <a:off x="457200" y="1200150"/>
            <a:ext cx="8229600" cy="3725680"/>
          </a:xfrm>
          <a:prstGeom prst="rect">
            <a:avLst/>
          </a:prstGeom>
          <a:noFill/>
          <a:ln>
            <a:noFill/>
          </a:ln>
        </p:spPr>
        <p:txBody>
          <a:bodyPr wrap="square" lIns="91425" tIns="91425" rIns="91425" bIns="91425" anchor="t" anchorCtr="0">
            <a:noAutofit/>
          </a:bodyPr>
          <a:lstStyle/>
          <a:p>
            <a:pPr marL="476250" marR="0" lvl="0" indent="-457200" algn="l" rtl="0">
              <a:lnSpc>
                <a:spcPct val="100000"/>
              </a:lnSpc>
              <a:spcBef>
                <a:spcPts val="0"/>
              </a:spcBef>
              <a:spcAft>
                <a:spcPts val="0"/>
              </a:spcAft>
              <a:buClr>
                <a:schemeClr val="dk1"/>
              </a:buClr>
              <a:buSzPct val="100000"/>
              <a:buFont typeface="Wingdings" panose="05000000000000000000" pitchFamily="2" charset="2"/>
              <a:buChar char="Ø"/>
            </a:pPr>
            <a:r>
              <a:rPr lang="en" sz="2700" b="0" i="0" u="none" strike="noStrike" cap="none" dirty="0">
                <a:solidFill>
                  <a:schemeClr val="dk1"/>
                </a:solidFill>
                <a:latin typeface="Calibri"/>
                <a:ea typeface="Calibri"/>
                <a:cs typeface="Calibri"/>
                <a:sym typeface="Calibri"/>
              </a:rPr>
              <a:t>Bit-Level</a:t>
            </a:r>
          </a:p>
          <a:p>
            <a:pPr marL="476250" marR="0" lvl="0" indent="-457200" algn="l" rtl="0">
              <a:lnSpc>
                <a:spcPct val="100000"/>
              </a:lnSpc>
              <a:spcBef>
                <a:spcPts val="600"/>
              </a:spcBef>
              <a:spcAft>
                <a:spcPts val="0"/>
              </a:spcAft>
              <a:buClr>
                <a:schemeClr val="dk1"/>
              </a:buClr>
              <a:buSzPct val="100000"/>
              <a:buFont typeface="Wingdings" panose="05000000000000000000" pitchFamily="2" charset="2"/>
              <a:buChar char="Ø"/>
            </a:pPr>
            <a:r>
              <a:rPr lang="en" sz="2700" b="0" i="0" u="none" strike="noStrike" cap="none" dirty="0">
                <a:solidFill>
                  <a:schemeClr val="dk1"/>
                </a:solidFill>
                <a:latin typeface="Calibri"/>
                <a:ea typeface="Calibri"/>
                <a:cs typeface="Calibri"/>
                <a:sym typeface="Calibri"/>
              </a:rPr>
              <a:t>Migration</a:t>
            </a:r>
          </a:p>
          <a:p>
            <a:pPr marL="476250" marR="0" lvl="0" indent="-457200" algn="l" rtl="0">
              <a:lnSpc>
                <a:spcPct val="100000"/>
              </a:lnSpc>
              <a:spcBef>
                <a:spcPts val="600"/>
              </a:spcBef>
              <a:spcAft>
                <a:spcPts val="0"/>
              </a:spcAft>
              <a:buClr>
                <a:schemeClr val="dk1"/>
              </a:buClr>
              <a:buSzPct val="100000"/>
              <a:buFont typeface="Wingdings" panose="05000000000000000000" pitchFamily="2" charset="2"/>
              <a:buChar char="Ø"/>
            </a:pPr>
            <a:r>
              <a:rPr lang="en" sz="2700" b="0" i="0" u="none" strike="noStrike" cap="none" dirty="0">
                <a:solidFill>
                  <a:schemeClr val="dk1"/>
                </a:solidFill>
                <a:latin typeface="Calibri"/>
                <a:ea typeface="Calibri"/>
                <a:cs typeface="Calibri"/>
                <a:sym typeface="Calibri"/>
              </a:rPr>
              <a:t>Emulation</a:t>
            </a:r>
          </a:p>
          <a:p>
            <a:pPr marL="476250" marR="0" lvl="0" indent="-457200" algn="l" rtl="0">
              <a:lnSpc>
                <a:spcPct val="100000"/>
              </a:lnSpc>
              <a:spcBef>
                <a:spcPts val="600"/>
              </a:spcBef>
              <a:spcAft>
                <a:spcPts val="0"/>
              </a:spcAft>
              <a:buClr>
                <a:schemeClr val="dk1"/>
              </a:buClr>
              <a:buSzPct val="100000"/>
              <a:buFont typeface="Wingdings" panose="05000000000000000000" pitchFamily="2" charset="2"/>
              <a:buChar char="Ø"/>
            </a:pPr>
            <a:r>
              <a:rPr lang="en" sz="2700" b="0" i="0" u="none" strike="noStrike" cap="none" dirty="0">
                <a:solidFill>
                  <a:srgbClr val="333333"/>
                </a:solidFill>
                <a:latin typeface="Calibri"/>
                <a:ea typeface="Calibri"/>
                <a:cs typeface="Calibri"/>
                <a:sym typeface="Calibri"/>
              </a:rPr>
              <a:t>Hardware Preservation</a:t>
            </a:r>
          </a:p>
          <a:p>
            <a:pPr marL="476250" marR="0" lvl="0" indent="-457200" algn="l" rtl="0">
              <a:lnSpc>
                <a:spcPct val="100000"/>
              </a:lnSpc>
              <a:spcBef>
                <a:spcPts val="600"/>
              </a:spcBef>
              <a:spcAft>
                <a:spcPts val="0"/>
              </a:spcAft>
              <a:buClr>
                <a:schemeClr val="dk1"/>
              </a:buClr>
              <a:buSzPct val="100000"/>
              <a:buFont typeface="Wingdings" panose="05000000000000000000" pitchFamily="2" charset="2"/>
              <a:buChar char="Ø"/>
            </a:pPr>
            <a:r>
              <a:rPr lang="en" sz="2700" b="0" i="0" u="none" strike="noStrike" cap="none" dirty="0">
                <a:solidFill>
                  <a:srgbClr val="333333"/>
                </a:solidFill>
                <a:latin typeface="Calibri"/>
                <a:ea typeface="Calibri"/>
                <a:cs typeface="Calibri"/>
                <a:sym typeface="Calibri"/>
              </a:rPr>
              <a:t>Digital Archaeology</a:t>
            </a:r>
          </a:p>
          <a:p>
            <a:pPr marL="342900" marR="0" lvl="0" indent="-323850" algn="l" rtl="0">
              <a:lnSpc>
                <a:spcPct val="100000"/>
              </a:lnSpc>
              <a:spcBef>
                <a:spcPts val="600"/>
              </a:spcBef>
              <a:spcAft>
                <a:spcPts val="0"/>
              </a:spcAft>
              <a:buClr>
                <a:schemeClr val="dk1"/>
              </a:buClr>
              <a:buSzPct val="100000"/>
              <a:buFont typeface="Calibri"/>
              <a:buNone/>
            </a:pPr>
            <a:r>
              <a:rPr lang="en" sz="2700" b="0" i="0" u="none" strike="noStrike" cap="none" dirty="0">
                <a:solidFill>
                  <a:srgbClr val="333333"/>
                </a:solidFill>
                <a:latin typeface="Calibri"/>
                <a:ea typeface="Calibri"/>
                <a:cs typeface="Calibri"/>
                <a:sym typeface="Calibri"/>
              </a:rPr>
              <a:t>etc.……</a:t>
            </a:r>
          </a:p>
        </p:txBody>
      </p:sp>
      <p:pic>
        <p:nvPicPr>
          <p:cNvPr id="271" name="Shape 271"/>
          <p:cNvPicPr preferRelativeResize="0"/>
          <p:nvPr/>
        </p:nvPicPr>
        <p:blipFill rotWithShape="1">
          <a:blip r:embed="rId3">
            <a:alphaModFix/>
          </a:blip>
          <a:srcRect/>
          <a:stretch/>
        </p:blipFill>
        <p:spPr>
          <a:xfrm>
            <a:off x="4972547" y="1200151"/>
            <a:ext cx="2721954" cy="3068204"/>
          </a:xfrm>
          <a:prstGeom prst="rect">
            <a:avLst/>
          </a:prstGeom>
          <a:noFill/>
          <a:ln>
            <a:noFill/>
          </a:ln>
        </p:spPr>
      </p:pic>
      <p:sp>
        <p:nvSpPr>
          <p:cNvPr id="272" name="Shape 272"/>
          <p:cNvSpPr txBox="1"/>
          <p:nvPr/>
        </p:nvSpPr>
        <p:spPr>
          <a:xfrm>
            <a:off x="5196067" y="4145139"/>
            <a:ext cx="2849330" cy="415498"/>
          </a:xfrm>
          <a:prstGeom prst="rect">
            <a:avLst/>
          </a:prstGeom>
          <a:noFill/>
          <a:ln>
            <a:noFill/>
          </a:ln>
        </p:spPr>
        <p:txBody>
          <a:bodyPr wrap="square" lIns="91425" tIns="45700" rIns="91425" bIns="45700" anchor="t" anchorCtr="0">
            <a:noAutofit/>
          </a:bodyPr>
          <a:lstStyle/>
          <a:p>
            <a:pPr marL="0" marR="0" lvl="0" indent="-66675" algn="l" rtl="0">
              <a:lnSpc>
                <a:spcPct val="100000"/>
              </a:lnSpc>
              <a:spcBef>
                <a:spcPts val="0"/>
              </a:spcBef>
              <a:spcAft>
                <a:spcPts val="0"/>
              </a:spcAft>
              <a:buClr>
                <a:srgbClr val="000000"/>
              </a:buClr>
              <a:buSzPct val="100000"/>
              <a:buFont typeface="Arial"/>
              <a:buNone/>
            </a:pPr>
            <a:r>
              <a:rPr lang="en" sz="1050" b="0" i="0" u="none" strike="noStrike" cap="none" dirty="0">
                <a:solidFill>
                  <a:srgbClr val="000000"/>
                </a:solidFill>
                <a:latin typeface="Arial"/>
                <a:ea typeface="Arial"/>
                <a:cs typeface="Arial"/>
                <a:sym typeface="Arial"/>
              </a:rPr>
              <a:t>Illustration by Jørgen Stamp digitalbevaring.dk CC BY 2.5 Denmark</a:t>
            </a:r>
          </a:p>
        </p:txBody>
      </p:sp>
      <p:cxnSp>
        <p:nvCxnSpPr>
          <p:cNvPr id="273" name="Shape 273"/>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312192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ctrTitle"/>
          </p:nvPr>
        </p:nvSpPr>
        <p:spPr>
          <a:xfrm>
            <a:off x="63389" y="11163"/>
            <a:ext cx="7772400" cy="720383"/>
          </a:xfrm>
          <a:prstGeom prst="rect">
            <a:avLst/>
          </a:prstGeom>
          <a:noFill/>
          <a:ln>
            <a:noFill/>
          </a:ln>
        </p:spPr>
        <p:txBody>
          <a:bodyPr wrap="square" lIns="91425" tIns="91425" rIns="91425" bIns="91425" anchor="b"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Why Do We Need Models?</a:t>
            </a:r>
          </a:p>
        </p:txBody>
      </p:sp>
      <p:sp>
        <p:nvSpPr>
          <p:cNvPr id="664" name="Shape 664"/>
          <p:cNvSpPr txBox="1"/>
          <p:nvPr/>
        </p:nvSpPr>
        <p:spPr>
          <a:xfrm>
            <a:off x="685800" y="1716063"/>
            <a:ext cx="7772400" cy="609600"/>
          </a:xfrm>
          <a:prstGeom prst="rect">
            <a:avLst/>
          </a:prstGeom>
          <a:noFill/>
          <a:ln>
            <a:noFill/>
          </a:ln>
        </p:spPr>
        <p:txBody>
          <a:bodyPr wrap="square" lIns="91425" tIns="91425" rIns="91425" bIns="91425" anchor="t" anchorCtr="0">
            <a:noAutofit/>
          </a:bodyPr>
          <a:lstStyle/>
          <a:p>
            <a:pPr marL="0" marR="0" lvl="0" indent="-101600" algn="ctr" rtl="0">
              <a:lnSpc>
                <a:spcPct val="100000"/>
              </a:lnSpc>
              <a:spcBef>
                <a:spcPts val="0"/>
              </a:spcBef>
              <a:spcAft>
                <a:spcPts val="0"/>
              </a:spcAft>
              <a:buClr>
                <a:schemeClr val="dk2"/>
              </a:buClr>
              <a:buSzPct val="100000"/>
              <a:buFont typeface="Arial"/>
              <a:buNone/>
            </a:pPr>
            <a:endParaRPr sz="1600" b="0" i="0" u="none" strike="noStrike" cap="none">
              <a:solidFill>
                <a:schemeClr val="dk2"/>
              </a:solidFill>
              <a:latin typeface="Calibri"/>
              <a:ea typeface="Calibri"/>
              <a:cs typeface="Calibri"/>
              <a:sym typeface="Calibri"/>
            </a:endParaRPr>
          </a:p>
        </p:txBody>
      </p:sp>
      <p:cxnSp>
        <p:nvCxnSpPr>
          <p:cNvPr id="665" name="Shape 665"/>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666" name="Shape 666"/>
          <p:cNvSpPr/>
          <p:nvPr/>
        </p:nvSpPr>
        <p:spPr>
          <a:xfrm>
            <a:off x="4572000" y="1010416"/>
            <a:ext cx="4204010" cy="378565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High-level conceptual map for activities</a:t>
            </a:r>
            <a:br>
              <a:rPr lang="en" sz="2400" b="0" i="0" u="none" strike="noStrike" cap="none">
                <a:solidFill>
                  <a:srgbClr val="000000"/>
                </a:solidFill>
                <a:latin typeface="Calibri"/>
                <a:ea typeface="Calibri"/>
                <a:cs typeface="Calibri"/>
                <a:sym typeface="Calibri"/>
              </a:rPr>
            </a:br>
            <a:endParaRPr lang="en"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Can help set requirements</a:t>
            </a:r>
            <a:br>
              <a:rPr lang="en" sz="2400" b="0" i="0" u="none" strike="noStrike" cap="none">
                <a:solidFill>
                  <a:srgbClr val="000000"/>
                </a:solidFill>
                <a:latin typeface="Calibri"/>
                <a:ea typeface="Calibri"/>
                <a:cs typeface="Calibri"/>
                <a:sym typeface="Calibri"/>
              </a:rPr>
            </a:br>
            <a:endParaRPr lang="en"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Supports identification and development of standards</a:t>
            </a:r>
            <a:br>
              <a:rPr lang="en" sz="2400" b="0" i="0" u="none" strike="noStrike" cap="none">
                <a:solidFill>
                  <a:srgbClr val="000000"/>
                </a:solidFill>
                <a:latin typeface="Calibri"/>
                <a:ea typeface="Calibri"/>
                <a:cs typeface="Calibri"/>
                <a:sym typeface="Calibri"/>
              </a:rPr>
            </a:br>
            <a:endParaRPr lang="en"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Framework for comparing and assessing approaches</a:t>
            </a:r>
          </a:p>
        </p:txBody>
      </p:sp>
      <p:pic>
        <p:nvPicPr>
          <p:cNvPr id="667" name="Shape 667"/>
          <p:cNvPicPr preferRelativeResize="0"/>
          <p:nvPr/>
        </p:nvPicPr>
        <p:blipFill rotWithShape="1">
          <a:blip r:embed="rId3">
            <a:alphaModFix/>
          </a:blip>
          <a:srcRect/>
          <a:stretch/>
        </p:blipFill>
        <p:spPr>
          <a:xfrm>
            <a:off x="200721" y="1177684"/>
            <a:ext cx="3883841" cy="3136020"/>
          </a:xfrm>
          <a:prstGeom prst="rect">
            <a:avLst/>
          </a:prstGeom>
          <a:noFill/>
          <a:ln>
            <a:noFill/>
          </a:ln>
        </p:spPr>
      </p:pic>
    </p:spTree>
    <p:extLst>
      <p:ext uri="{BB962C8B-B14F-4D97-AF65-F5344CB8AC3E}">
        <p14:creationId xmlns:p14="http://schemas.microsoft.com/office/powerpoint/2010/main" val="46034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258241" y="111596"/>
            <a:ext cx="5915025" cy="687817"/>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Migration</a:t>
            </a:r>
          </a:p>
        </p:txBody>
      </p:sp>
      <p:pic>
        <p:nvPicPr>
          <p:cNvPr id="280" name="Shape 280"/>
          <p:cNvPicPr preferRelativeResize="0">
            <a:picLocks noGrp="1"/>
          </p:cNvPicPr>
          <p:nvPr>
            <p:ph type="body" idx="1"/>
          </p:nvPr>
        </p:nvPicPr>
        <p:blipFill rotWithShape="1">
          <a:blip r:embed="rId3">
            <a:alphaModFix/>
          </a:blip>
          <a:srcRect/>
          <a:stretch/>
        </p:blipFill>
        <p:spPr>
          <a:xfrm>
            <a:off x="2094932" y="1687936"/>
            <a:ext cx="1120822" cy="1100648"/>
          </a:xfrm>
          <a:prstGeom prst="rect">
            <a:avLst/>
          </a:prstGeom>
          <a:noFill/>
          <a:ln>
            <a:noFill/>
          </a:ln>
        </p:spPr>
      </p:pic>
      <p:pic>
        <p:nvPicPr>
          <p:cNvPr id="281" name="Shape 281" descr="A red and white sign  Description generated with very high confidence"/>
          <p:cNvPicPr preferRelativeResize="0"/>
          <p:nvPr/>
        </p:nvPicPr>
        <p:blipFill rotWithShape="1">
          <a:blip r:embed="rId4">
            <a:alphaModFix/>
          </a:blip>
          <a:srcRect/>
          <a:stretch/>
        </p:blipFill>
        <p:spPr>
          <a:xfrm>
            <a:off x="5754734" y="1687937"/>
            <a:ext cx="1096035" cy="1096035"/>
          </a:xfrm>
          <a:prstGeom prst="rect">
            <a:avLst/>
          </a:prstGeom>
          <a:noFill/>
          <a:ln>
            <a:noFill/>
          </a:ln>
        </p:spPr>
      </p:pic>
      <p:pic>
        <p:nvPicPr>
          <p:cNvPr id="282" name="Shape 282"/>
          <p:cNvPicPr preferRelativeResize="0"/>
          <p:nvPr/>
        </p:nvPicPr>
        <p:blipFill rotWithShape="1">
          <a:blip r:embed="rId5">
            <a:alphaModFix/>
          </a:blip>
          <a:srcRect/>
          <a:stretch/>
        </p:blipFill>
        <p:spPr>
          <a:xfrm>
            <a:off x="2022854" y="3612818"/>
            <a:ext cx="1192899" cy="1192899"/>
          </a:xfrm>
          <a:prstGeom prst="rect">
            <a:avLst/>
          </a:prstGeom>
          <a:noFill/>
          <a:ln>
            <a:noFill/>
          </a:ln>
        </p:spPr>
      </p:pic>
      <p:pic>
        <p:nvPicPr>
          <p:cNvPr id="283" name="Shape 283" descr="A close up of a sign  Description generated with very high confidence"/>
          <p:cNvPicPr preferRelativeResize="0"/>
          <p:nvPr/>
        </p:nvPicPr>
        <p:blipFill rotWithShape="1">
          <a:blip r:embed="rId6">
            <a:alphaModFix/>
          </a:blip>
          <a:srcRect/>
          <a:stretch/>
        </p:blipFill>
        <p:spPr>
          <a:xfrm>
            <a:off x="5221974" y="3356231"/>
            <a:ext cx="2382529" cy="1706072"/>
          </a:xfrm>
          <a:prstGeom prst="rect">
            <a:avLst/>
          </a:prstGeom>
          <a:noFill/>
          <a:ln>
            <a:noFill/>
          </a:ln>
        </p:spPr>
      </p:pic>
      <p:sp>
        <p:nvSpPr>
          <p:cNvPr id="284" name="Shape 284"/>
          <p:cNvSpPr txBox="1"/>
          <p:nvPr/>
        </p:nvSpPr>
        <p:spPr>
          <a:xfrm>
            <a:off x="1744401" y="1148143"/>
            <a:ext cx="2382341" cy="461665"/>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000000"/>
              </a:buClr>
              <a:buSzPct val="100000"/>
              <a:buFont typeface="Calibri"/>
              <a:buNone/>
            </a:pPr>
            <a:r>
              <a:rPr lang="en" sz="2400" b="1" i="0" u="none" strike="noStrike" cap="none" dirty="0">
                <a:solidFill>
                  <a:srgbClr val="000000"/>
                </a:solidFill>
                <a:latin typeface="Calibri"/>
                <a:ea typeface="Calibri"/>
                <a:cs typeface="Calibri"/>
                <a:sym typeface="Calibri"/>
              </a:rPr>
              <a:t>Normali</a:t>
            </a:r>
            <a:r>
              <a:rPr lang="en-US" sz="2400" b="1" i="0" u="none" strike="noStrike" cap="none" dirty="0">
                <a:solidFill>
                  <a:srgbClr val="000000"/>
                </a:solidFill>
                <a:latin typeface="Calibri"/>
                <a:ea typeface="Calibri"/>
                <a:cs typeface="Calibri"/>
                <a:sym typeface="Calibri"/>
              </a:rPr>
              <a:t>z</a:t>
            </a:r>
            <a:r>
              <a:rPr lang="en" sz="2400" b="1" i="0" u="none" strike="noStrike" cap="none" dirty="0">
                <a:solidFill>
                  <a:srgbClr val="000000"/>
                </a:solidFill>
                <a:latin typeface="Calibri"/>
                <a:ea typeface="Calibri"/>
                <a:cs typeface="Calibri"/>
                <a:sym typeface="Calibri"/>
              </a:rPr>
              <a:t>ation</a:t>
            </a:r>
          </a:p>
        </p:txBody>
      </p:sp>
      <p:sp>
        <p:nvSpPr>
          <p:cNvPr id="285" name="Shape 285"/>
          <p:cNvSpPr/>
          <p:nvPr/>
        </p:nvSpPr>
        <p:spPr>
          <a:xfrm>
            <a:off x="3722427" y="1961893"/>
            <a:ext cx="1699146" cy="552734"/>
          </a:xfrm>
          <a:prstGeom prst="notchedRightArrow">
            <a:avLst>
              <a:gd name="adj1" fmla="val 50000"/>
              <a:gd name="adj2" fmla="val 50000"/>
            </a:avLst>
          </a:prstGeom>
          <a:solidFill>
            <a:srgbClr val="52A284"/>
          </a:solidFill>
          <a:ln>
            <a:noFill/>
          </a:ln>
        </p:spPr>
        <p:txBody>
          <a:bodyPr wrap="square" lIns="91425" tIns="45700" rIns="91425" bIns="45700" anchor="ctr" anchorCtr="0">
            <a:noAutofit/>
          </a:bodyPr>
          <a:lstStyle/>
          <a:p>
            <a:pPr marL="0" marR="0" lvl="0" indent="-66675" algn="ctr" rtl="0">
              <a:lnSpc>
                <a:spcPct val="100000"/>
              </a:lnSpc>
              <a:spcBef>
                <a:spcPts val="0"/>
              </a:spcBef>
              <a:spcAft>
                <a:spcPts val="0"/>
              </a:spcAft>
              <a:buClr>
                <a:srgbClr val="000000"/>
              </a:buClr>
              <a:buSzPct val="100000"/>
              <a:buFont typeface="Arial"/>
              <a:buNone/>
            </a:pPr>
            <a:endParaRPr sz="1050" b="0" i="0" u="none" strike="noStrike" cap="none">
              <a:solidFill>
                <a:schemeClr val="lt1"/>
              </a:solidFill>
              <a:latin typeface="Arial"/>
              <a:ea typeface="Arial"/>
              <a:cs typeface="Arial"/>
              <a:sym typeface="Arial"/>
            </a:endParaRPr>
          </a:p>
        </p:txBody>
      </p:sp>
      <p:sp>
        <p:nvSpPr>
          <p:cNvPr id="286" name="Shape 286"/>
          <p:cNvSpPr/>
          <p:nvPr/>
        </p:nvSpPr>
        <p:spPr>
          <a:xfrm>
            <a:off x="3722427" y="3932901"/>
            <a:ext cx="1699146" cy="552734"/>
          </a:xfrm>
          <a:prstGeom prst="notchedRightArrow">
            <a:avLst>
              <a:gd name="adj1" fmla="val 50000"/>
              <a:gd name="adj2" fmla="val 50000"/>
            </a:avLst>
          </a:prstGeom>
          <a:solidFill>
            <a:srgbClr val="52A284"/>
          </a:solidFill>
          <a:ln>
            <a:noFill/>
          </a:ln>
        </p:spPr>
        <p:txBody>
          <a:bodyPr wrap="square" lIns="91425" tIns="45700" rIns="91425" bIns="45700" anchor="ctr" anchorCtr="0">
            <a:noAutofit/>
          </a:bodyPr>
          <a:lstStyle/>
          <a:p>
            <a:pPr marL="0" marR="0" lvl="0" indent="-66675" algn="ctr" rtl="0">
              <a:lnSpc>
                <a:spcPct val="100000"/>
              </a:lnSpc>
              <a:spcBef>
                <a:spcPts val="0"/>
              </a:spcBef>
              <a:spcAft>
                <a:spcPts val="0"/>
              </a:spcAft>
              <a:buClr>
                <a:srgbClr val="000000"/>
              </a:buClr>
              <a:buSzPct val="100000"/>
              <a:buFont typeface="Arial"/>
              <a:buNone/>
            </a:pPr>
            <a:endParaRPr sz="1050" b="0" i="0" u="none" strike="noStrike" cap="none">
              <a:solidFill>
                <a:schemeClr val="lt1"/>
              </a:solidFill>
              <a:latin typeface="Arial"/>
              <a:ea typeface="Arial"/>
              <a:cs typeface="Arial"/>
              <a:sym typeface="Arial"/>
            </a:endParaRPr>
          </a:p>
        </p:txBody>
      </p:sp>
      <p:sp>
        <p:nvSpPr>
          <p:cNvPr id="287" name="Shape 287"/>
          <p:cNvSpPr txBox="1"/>
          <p:nvPr/>
        </p:nvSpPr>
        <p:spPr>
          <a:xfrm>
            <a:off x="1785344" y="3037383"/>
            <a:ext cx="3086694" cy="461665"/>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000000"/>
              </a:buClr>
              <a:buSzPct val="100000"/>
              <a:buFont typeface="Calibri"/>
              <a:buNone/>
            </a:pPr>
            <a:r>
              <a:rPr lang="en" sz="2400" b="1" i="0" u="none" strike="noStrike" cap="none">
                <a:solidFill>
                  <a:srgbClr val="000000"/>
                </a:solidFill>
                <a:latin typeface="Calibri"/>
                <a:ea typeface="Calibri"/>
                <a:cs typeface="Calibri"/>
                <a:sym typeface="Calibri"/>
              </a:rPr>
              <a:t>To New Versions</a:t>
            </a:r>
          </a:p>
        </p:txBody>
      </p:sp>
      <p:cxnSp>
        <p:nvCxnSpPr>
          <p:cNvPr id="288" name="Shape 288"/>
          <p:cNvCxnSpPr/>
          <p:nvPr/>
        </p:nvCxnSpPr>
        <p:spPr>
          <a:xfrm>
            <a:off x="0" y="914634"/>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306790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16840" y="-166670"/>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Emulation</a:t>
            </a:r>
          </a:p>
        </p:txBody>
      </p:sp>
      <p:pic>
        <p:nvPicPr>
          <p:cNvPr id="295" name="Shape 295" descr="http://bw-fla.uni-freiburg.de/convert/step-3.png"/>
          <p:cNvPicPr preferRelativeResize="0">
            <a:picLocks noGrp="1"/>
          </p:cNvPicPr>
          <p:nvPr>
            <p:ph type="body" idx="1"/>
          </p:nvPr>
        </p:nvPicPr>
        <p:blipFill rotWithShape="1">
          <a:blip r:embed="rId3">
            <a:alphaModFix/>
          </a:blip>
          <a:srcRect/>
          <a:stretch/>
        </p:blipFill>
        <p:spPr>
          <a:xfrm>
            <a:off x="1911581" y="924625"/>
            <a:ext cx="5068961" cy="3648040"/>
          </a:xfrm>
          <a:prstGeom prst="rect">
            <a:avLst/>
          </a:prstGeom>
          <a:noFill/>
          <a:ln>
            <a:solidFill>
              <a:schemeClr val="tx1"/>
            </a:solidFill>
          </a:ln>
          <a:effectLst>
            <a:outerShdw blurRad="50800" dist="38100" dir="2700000" algn="tl" rotWithShape="0">
              <a:prstClr val="black">
                <a:alpha val="40000"/>
              </a:prstClr>
            </a:outerShdw>
          </a:effectLst>
        </p:spPr>
      </p:pic>
      <p:pic>
        <p:nvPicPr>
          <p:cNvPr id="296" name="Shape 296"/>
          <p:cNvPicPr preferRelativeResize="0"/>
          <p:nvPr/>
        </p:nvPicPr>
        <p:blipFill rotWithShape="1">
          <a:blip r:embed="rId4">
            <a:alphaModFix/>
          </a:blip>
          <a:srcRect l="34627" t="13283" r="35373" b="34914"/>
          <a:stretch/>
        </p:blipFill>
        <p:spPr>
          <a:xfrm>
            <a:off x="2158899" y="739517"/>
            <a:ext cx="4477032" cy="4185179"/>
          </a:xfrm>
          <a:prstGeom prst="rect">
            <a:avLst/>
          </a:prstGeom>
          <a:noFill/>
          <a:ln>
            <a:solidFill>
              <a:schemeClr val="tx1"/>
            </a:solidFill>
          </a:ln>
          <a:effectLst>
            <a:outerShdw blurRad="50800" dist="38100" dir="2700000" algn="tl" rotWithShape="0">
              <a:prstClr val="black">
                <a:alpha val="40000"/>
              </a:prstClr>
            </a:outerShdw>
          </a:effectLst>
        </p:spPr>
      </p:pic>
      <p:cxnSp>
        <p:nvCxnSpPr>
          <p:cNvPr id="297" name="Shape 297"/>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270668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9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28601" y="-103303"/>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What Are the Risks?</a:t>
            </a:r>
          </a:p>
        </p:txBody>
      </p:sp>
      <p:sp>
        <p:nvSpPr>
          <p:cNvPr id="143" name="Shape 143"/>
          <p:cNvSpPr txBox="1">
            <a:spLocks noGrp="1"/>
          </p:cNvSpPr>
          <p:nvPr>
            <p:ph type="body" idx="1"/>
          </p:nvPr>
        </p:nvSpPr>
        <p:spPr>
          <a:xfrm>
            <a:off x="390806" y="834629"/>
            <a:ext cx="6789923" cy="2217853"/>
          </a:xfrm>
          <a:prstGeom prst="rect">
            <a:avLst/>
          </a:prstGeom>
          <a:noFill/>
          <a:ln>
            <a:noFill/>
          </a:ln>
        </p:spPr>
        <p:txBody>
          <a:bodyPr wrap="square" lIns="91425" tIns="91425" rIns="91425" bIns="91425" anchor="t" anchorCtr="0">
            <a:noAutofit/>
          </a:bodyPr>
          <a:lstStyle/>
          <a:p>
            <a:pPr marL="533400" marR="0" lvl="0" indent="-342900" algn="l" rtl="0">
              <a:lnSpc>
                <a:spcPct val="100000"/>
              </a:lnSpc>
              <a:spcBef>
                <a:spcPts val="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Media obsolescence</a:t>
            </a:r>
          </a:p>
          <a:p>
            <a:pPr marL="533400" marR="0" lvl="0" indent="-342900" algn="l" rtl="0">
              <a:lnSpc>
                <a:spcPct val="100000"/>
              </a:lnSpc>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Media failure or decay (such as “bit rot”)</a:t>
            </a:r>
          </a:p>
          <a:p>
            <a:pPr marL="533400" marR="0" lvl="0" indent="-342900" algn="l" rtl="0">
              <a:lnSpc>
                <a:spcPct val="100000"/>
              </a:lnSpc>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Natural / human-made disaster</a:t>
            </a:r>
          </a:p>
          <a:p>
            <a:pPr marL="533400" marR="0" lvl="0" indent="-342900" algn="l" rtl="0">
              <a:lnSpc>
                <a:spcPct val="100000"/>
              </a:lnSpc>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File format obsolescence</a:t>
            </a:r>
          </a:p>
        </p:txBody>
      </p:sp>
      <p:sp>
        <p:nvSpPr>
          <p:cNvPr id="144" name="Shape 144"/>
          <p:cNvSpPr txBox="1"/>
          <p:nvPr/>
        </p:nvSpPr>
        <p:spPr>
          <a:xfrm>
            <a:off x="1452285" y="4793902"/>
            <a:ext cx="6562165" cy="346249"/>
          </a:xfrm>
          <a:prstGeom prst="rect">
            <a:avLst/>
          </a:prstGeom>
          <a:noFill/>
          <a:ln>
            <a:noFill/>
          </a:ln>
        </p:spPr>
        <p:txBody>
          <a:bodyPr wrap="square" lIns="91425" tIns="45700" rIns="91425" bIns="45700" anchor="t" anchorCtr="0">
            <a:noAutofit/>
          </a:bodyPr>
          <a:lstStyle/>
          <a:p>
            <a:pPr marL="0" marR="0" lvl="0" indent="-52387" algn="l" rtl="0">
              <a:lnSpc>
                <a:spcPct val="100000"/>
              </a:lnSpc>
              <a:spcBef>
                <a:spcPts val="0"/>
              </a:spcBef>
              <a:spcAft>
                <a:spcPts val="0"/>
              </a:spcAft>
              <a:buClr>
                <a:srgbClr val="000000"/>
              </a:buClr>
              <a:buSzPct val="100000"/>
              <a:buFont typeface="Arial"/>
              <a:buNone/>
            </a:pPr>
            <a:r>
              <a:rPr lang="en" sz="900" b="0" i="0" u="none" strike="noStrike" cap="none" dirty="0">
                <a:solidFill>
                  <a:srgbClr val="000000"/>
                </a:solidFill>
                <a:latin typeface="Calibri" panose="020F0502020204030204" pitchFamily="34" charset="0"/>
                <a:cs typeface="Calibri" panose="020F0502020204030204" pitchFamily="34" charset="0"/>
                <a:sym typeface="Arial"/>
              </a:rPr>
              <a:t>Images by Aldric Rodríguez Iborra, Erin Standley, Marie Van den Broeck, Edward Boatman and Dilon Choudhury from the Noun Project</a:t>
            </a:r>
          </a:p>
        </p:txBody>
      </p:sp>
      <p:pic>
        <p:nvPicPr>
          <p:cNvPr id="145" name="Shape 145"/>
          <p:cNvPicPr preferRelativeResize="0"/>
          <p:nvPr/>
        </p:nvPicPr>
        <p:blipFill rotWithShape="1">
          <a:blip r:embed="rId3">
            <a:alphaModFix/>
          </a:blip>
          <a:srcRect/>
          <a:stretch/>
        </p:blipFill>
        <p:spPr>
          <a:xfrm>
            <a:off x="1568841" y="3211583"/>
            <a:ext cx="6190116" cy="1585668"/>
          </a:xfrm>
          <a:prstGeom prst="rect">
            <a:avLst/>
          </a:prstGeom>
          <a:noFill/>
          <a:ln>
            <a:noFill/>
          </a:ln>
        </p:spPr>
      </p:pic>
      <p:cxnSp>
        <p:nvCxnSpPr>
          <p:cNvPr id="146" name="Shape 146"/>
          <p:cNvCxnSpPr/>
          <p:nvPr/>
        </p:nvCxnSpPr>
        <p:spPr>
          <a:xfrm>
            <a:off x="-5079" y="731112"/>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186588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33680" y="-194224"/>
            <a:ext cx="8229600" cy="85725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dirty="0">
                <a:solidFill>
                  <a:srgbClr val="C00000"/>
                </a:solidFill>
                <a:latin typeface="Calibri"/>
                <a:ea typeface="Calibri"/>
                <a:cs typeface="Calibri"/>
                <a:sym typeface="Calibri"/>
              </a:rPr>
              <a:t>Stuff Happens</a:t>
            </a:r>
          </a:p>
        </p:txBody>
      </p:sp>
      <p:sp>
        <p:nvSpPr>
          <p:cNvPr id="162" name="Shape 162"/>
          <p:cNvSpPr txBox="1">
            <a:spLocks noGrp="1"/>
          </p:cNvSpPr>
          <p:nvPr>
            <p:ph type="body" idx="1"/>
          </p:nvPr>
        </p:nvSpPr>
        <p:spPr>
          <a:xfrm>
            <a:off x="2628683" y="1189188"/>
            <a:ext cx="6219482" cy="3263504"/>
          </a:xfrm>
          <a:prstGeom prst="rect">
            <a:avLst/>
          </a:prstGeom>
          <a:noFill/>
          <a:ln>
            <a:noFill/>
          </a:ln>
        </p:spPr>
        <p:txBody>
          <a:bodyPr wrap="square" lIns="91425" tIns="91425" rIns="91425" bIns="91425" anchor="t" anchorCtr="0">
            <a:noAutofit/>
          </a:bodyPr>
          <a:lstStyle/>
          <a:p>
            <a:pPr marL="342900" marR="0" lvl="0" indent="-285750" algn="l" rtl="0">
              <a:lnSpc>
                <a:spcPct val="80000"/>
              </a:lnSpc>
              <a:spcBef>
                <a:spcPts val="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Whenever a digital collection is moved, processed, curated or altered in any way.... things can go wrong!</a:t>
            </a:r>
            <a:br>
              <a:rPr lang="en" sz="2800" b="0" i="0" u="none" strike="noStrike" cap="none" dirty="0">
                <a:solidFill>
                  <a:schemeClr val="dk1"/>
                </a:solidFill>
                <a:latin typeface="Calibri"/>
                <a:ea typeface="Calibri"/>
                <a:cs typeface="Calibri"/>
                <a:sym typeface="Calibri"/>
              </a:rPr>
            </a:br>
            <a:endParaRPr lang="en" sz="2800" b="0" i="0" u="none" strike="noStrike" cap="none" dirty="0">
              <a:solidFill>
                <a:schemeClr val="dk1"/>
              </a:solidFill>
              <a:latin typeface="Calibri"/>
              <a:ea typeface="Calibri"/>
              <a:cs typeface="Calibri"/>
              <a:sym typeface="Calibri"/>
            </a:endParaRPr>
          </a:p>
          <a:p>
            <a:pPr marL="845884" marR="0" lvl="1" indent="-342900" algn="l" rtl="0">
              <a:lnSpc>
                <a:spcPct val="80000"/>
              </a:lnSpc>
              <a:spcBef>
                <a:spcPts val="480"/>
              </a:spcBef>
              <a:spcAft>
                <a:spcPts val="0"/>
              </a:spcAft>
              <a:buClr>
                <a:schemeClr val="dk1"/>
              </a:buClr>
              <a:buSzPct val="99940"/>
              <a:buFont typeface="Wingdings" panose="05000000000000000000" pitchFamily="2" charset="2"/>
              <a:buChar char="Ø"/>
            </a:pPr>
            <a:r>
              <a:rPr lang="en" sz="2000" b="0" i="0" u="none" strike="noStrike" cap="none" dirty="0">
                <a:solidFill>
                  <a:schemeClr val="dk1"/>
                </a:solidFill>
                <a:latin typeface="Calibri"/>
                <a:ea typeface="Calibri"/>
                <a:cs typeface="Calibri"/>
                <a:sym typeface="Calibri"/>
              </a:rPr>
              <a:t>Network dropouts at critical times</a:t>
            </a:r>
          </a:p>
          <a:p>
            <a:pPr marL="845884" marR="0" lvl="1" indent="-342900" algn="l" rtl="0">
              <a:lnSpc>
                <a:spcPct val="80000"/>
              </a:lnSpc>
              <a:spcBef>
                <a:spcPts val="480"/>
              </a:spcBef>
              <a:spcAft>
                <a:spcPts val="0"/>
              </a:spcAft>
              <a:buClr>
                <a:schemeClr val="dk1"/>
              </a:buClr>
              <a:buSzPct val="99940"/>
              <a:buFont typeface="Wingdings" panose="05000000000000000000" pitchFamily="2" charset="2"/>
              <a:buChar char="Ø"/>
            </a:pPr>
            <a:r>
              <a:rPr lang="en" sz="2000" b="0" i="0" u="none" strike="noStrike" cap="none" dirty="0">
                <a:solidFill>
                  <a:schemeClr val="dk1"/>
                </a:solidFill>
                <a:latin typeface="Calibri"/>
                <a:ea typeface="Calibri"/>
                <a:cs typeface="Calibri"/>
                <a:sym typeface="Calibri"/>
              </a:rPr>
              <a:t>Disks get full, subsequent data copied there is lost</a:t>
            </a:r>
          </a:p>
          <a:p>
            <a:pPr marL="845884" marR="0" lvl="1" indent="-342900" algn="l" rtl="0">
              <a:lnSpc>
                <a:spcPct val="80000"/>
              </a:lnSpc>
              <a:spcBef>
                <a:spcPts val="480"/>
              </a:spcBef>
              <a:spcAft>
                <a:spcPts val="0"/>
              </a:spcAft>
              <a:buClr>
                <a:schemeClr val="dk1"/>
              </a:buClr>
              <a:buSzPct val="99940"/>
              <a:buFont typeface="Wingdings" panose="05000000000000000000" pitchFamily="2" charset="2"/>
              <a:buChar char="Ø"/>
            </a:pPr>
            <a:r>
              <a:rPr lang="en" sz="2000" b="0" i="0" u="none" strike="noStrike" cap="none" dirty="0">
                <a:solidFill>
                  <a:schemeClr val="dk1"/>
                </a:solidFill>
                <a:latin typeface="Calibri"/>
                <a:ea typeface="Calibri"/>
                <a:cs typeface="Calibri"/>
                <a:sym typeface="Calibri"/>
              </a:rPr>
              <a:t>Software bugs lead to unexpected results</a:t>
            </a:r>
          </a:p>
          <a:p>
            <a:pPr marL="845884" marR="0" lvl="1" indent="-342900" algn="l" rtl="0">
              <a:lnSpc>
                <a:spcPct val="80000"/>
              </a:lnSpc>
              <a:spcBef>
                <a:spcPts val="480"/>
              </a:spcBef>
              <a:spcAft>
                <a:spcPts val="0"/>
              </a:spcAft>
              <a:buClr>
                <a:schemeClr val="dk1"/>
              </a:buClr>
              <a:buSzPct val="99940"/>
              <a:buFont typeface="Wingdings" panose="05000000000000000000" pitchFamily="2" charset="2"/>
              <a:buChar char="Ø"/>
            </a:pPr>
            <a:r>
              <a:rPr lang="en" sz="2000" b="0" i="0" u="none" strike="noStrike" cap="none" dirty="0">
                <a:solidFill>
                  <a:schemeClr val="dk1"/>
                </a:solidFill>
                <a:latin typeface="Calibri"/>
                <a:ea typeface="Calibri"/>
                <a:cs typeface="Calibri"/>
                <a:sym typeface="Calibri"/>
              </a:rPr>
              <a:t>Human error leads to all sorts of issues</a:t>
            </a:r>
            <a:br>
              <a:rPr lang="en" sz="2000" b="0" i="0" u="none" strike="noStrike" cap="none" dirty="0">
                <a:solidFill>
                  <a:schemeClr val="dk1"/>
                </a:solidFill>
                <a:latin typeface="Calibri"/>
                <a:ea typeface="Calibri"/>
                <a:cs typeface="Calibri"/>
                <a:sym typeface="Calibri"/>
              </a:rPr>
            </a:br>
            <a:endParaRPr lang="en" sz="2000" b="0" i="0" u="none" strike="noStrike" cap="none" dirty="0">
              <a:solidFill>
                <a:schemeClr val="dk1"/>
              </a:solidFill>
              <a:latin typeface="Calibri"/>
              <a:ea typeface="Calibri"/>
              <a:cs typeface="Calibri"/>
              <a:sym typeface="Calibri"/>
            </a:endParaRPr>
          </a:p>
          <a:p>
            <a:pPr marL="342900" marR="0" lvl="0" indent="-285750" algn="l" rtl="0">
              <a:lnSpc>
                <a:spcPct val="80000"/>
              </a:lnSpc>
              <a:spcBef>
                <a:spcPts val="600"/>
              </a:spcBef>
              <a:spcAft>
                <a:spcPts val="0"/>
              </a:spcAft>
              <a:buClr>
                <a:schemeClr val="dk1"/>
              </a:buClr>
              <a:buSzPct val="100000"/>
              <a:buFont typeface="Calibri"/>
              <a:buNone/>
            </a:pPr>
            <a:r>
              <a:rPr lang="en" sz="2800" b="0" i="0" u="none" strike="noStrike" cap="none" dirty="0">
                <a:solidFill>
                  <a:schemeClr val="dk1"/>
                </a:solidFill>
                <a:latin typeface="Calibri"/>
                <a:ea typeface="Calibri"/>
                <a:cs typeface="Calibri"/>
                <a:sym typeface="Calibri"/>
              </a:rPr>
              <a:t>Stuff happens a lot more at scale!</a:t>
            </a:r>
          </a:p>
          <a:p>
            <a:pPr marL="342900" marR="0" lvl="0" indent="-285750" algn="l" rtl="0">
              <a:lnSpc>
                <a:spcPct val="80000"/>
              </a:lnSpc>
              <a:spcBef>
                <a:spcPts val="6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423800" y="1189188"/>
            <a:ext cx="1848967" cy="3378398"/>
          </a:xfrm>
          <a:prstGeom prst="rect">
            <a:avLst/>
          </a:prstGeom>
          <a:noFill/>
          <a:ln>
            <a:noFill/>
          </a:ln>
        </p:spPr>
      </p:pic>
      <p:cxnSp>
        <p:nvCxnSpPr>
          <p:cNvPr id="164" name="Shape 16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219071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34289" y="-280738"/>
            <a:ext cx="7794702" cy="994172"/>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How Do We Solve These Problems?</a:t>
            </a:r>
          </a:p>
        </p:txBody>
      </p:sp>
      <p:sp>
        <p:nvSpPr>
          <p:cNvPr id="171" name="Shape 171"/>
          <p:cNvSpPr txBox="1">
            <a:spLocks noGrp="1"/>
          </p:cNvSpPr>
          <p:nvPr>
            <p:ph type="body" idx="1"/>
          </p:nvPr>
        </p:nvSpPr>
        <p:spPr>
          <a:xfrm>
            <a:off x="213264" y="1130083"/>
            <a:ext cx="5219347" cy="3263504"/>
          </a:xfrm>
          <a:prstGeom prst="rect">
            <a:avLst/>
          </a:prstGeom>
          <a:noFill/>
          <a:ln>
            <a:noFill/>
          </a:ln>
        </p:spPr>
        <p:txBody>
          <a:bodyPr wrap="square" lIns="91425" tIns="91425" rIns="91425" bIns="91425" anchor="t" anchorCtr="0">
            <a:noAutofit/>
          </a:bodyPr>
          <a:lstStyle/>
          <a:p>
            <a:pPr marL="533400" marR="0" lvl="0" indent="-342900" algn="l" rtl="0">
              <a:spcBef>
                <a:spcPts val="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Keep more than one copy</a:t>
            </a:r>
          </a:p>
          <a:p>
            <a:pPr marL="533400" marR="0" lvl="0" indent="-342900" algn="l" rtl="0">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Refresh storage media</a:t>
            </a:r>
          </a:p>
          <a:p>
            <a:pPr marL="533400" marR="0" lvl="0" indent="-342900" algn="l" rtl="0">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Know what you have</a:t>
            </a:r>
          </a:p>
          <a:p>
            <a:pPr marL="533400" marR="0" lvl="0" indent="-342900" algn="l" rtl="0">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Integrity check your data (also called “Fixity”)</a:t>
            </a:r>
          </a:p>
          <a:p>
            <a:pPr marL="533400" marR="0" lvl="0" indent="-342900" algn="l" rtl="0">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Use ‘open’ formats</a:t>
            </a:r>
          </a:p>
          <a:p>
            <a:pPr marL="533400" marR="0" lvl="0" indent="-342900" algn="l" rtl="0">
              <a:spcBef>
                <a:spcPts val="600"/>
              </a:spcBef>
              <a:spcAft>
                <a:spcPts val="0"/>
              </a:spcAft>
              <a:buClr>
                <a:schemeClr val="dk1"/>
              </a:buClr>
              <a:buSzPct val="100000"/>
              <a:buFont typeface="Noto Sans Symbols"/>
              <a:buChar char="➢"/>
            </a:pPr>
            <a:r>
              <a:rPr lang="en" sz="2800" b="0" i="0" u="none" strike="noStrike" cap="none" dirty="0">
                <a:solidFill>
                  <a:schemeClr val="dk1"/>
                </a:solidFill>
                <a:latin typeface="Calibri"/>
                <a:ea typeface="Calibri"/>
                <a:cs typeface="Calibri"/>
                <a:sym typeface="Calibri"/>
              </a:rPr>
              <a:t>Carry out preservation actions</a:t>
            </a:r>
          </a:p>
        </p:txBody>
      </p:sp>
      <p:pic>
        <p:nvPicPr>
          <p:cNvPr id="172" name="Shape 172"/>
          <p:cNvPicPr preferRelativeResize="0"/>
          <p:nvPr/>
        </p:nvPicPr>
        <p:blipFill rotWithShape="1">
          <a:blip r:embed="rId3">
            <a:alphaModFix/>
          </a:blip>
          <a:srcRect/>
          <a:stretch/>
        </p:blipFill>
        <p:spPr>
          <a:xfrm>
            <a:off x="5659453" y="1320168"/>
            <a:ext cx="3150258" cy="2883334"/>
          </a:xfrm>
          <a:prstGeom prst="rect">
            <a:avLst/>
          </a:prstGeom>
          <a:noFill/>
          <a:ln>
            <a:noFill/>
          </a:ln>
        </p:spPr>
      </p:pic>
      <p:cxnSp>
        <p:nvCxnSpPr>
          <p:cNvPr id="173" name="Shape 173"/>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183270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ctrTitle"/>
          </p:nvPr>
        </p:nvSpPr>
        <p:spPr>
          <a:xfrm>
            <a:off x="-63611" y="11163"/>
            <a:ext cx="8719664" cy="720383"/>
          </a:xfrm>
          <a:prstGeom prst="rect">
            <a:avLst/>
          </a:prstGeom>
          <a:noFill/>
          <a:ln>
            <a:noFill/>
          </a:ln>
        </p:spPr>
        <p:txBody>
          <a:bodyPr wrap="square" lIns="91425" tIns="91425" rIns="91425" bIns="91425" anchor="b"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What is OAIS?</a:t>
            </a:r>
          </a:p>
        </p:txBody>
      </p:sp>
      <p:sp>
        <p:nvSpPr>
          <p:cNvPr id="673" name="Shape 673"/>
          <p:cNvSpPr txBox="1"/>
          <p:nvPr/>
        </p:nvSpPr>
        <p:spPr>
          <a:xfrm>
            <a:off x="685800" y="1716063"/>
            <a:ext cx="7772400" cy="609600"/>
          </a:xfrm>
          <a:prstGeom prst="rect">
            <a:avLst/>
          </a:prstGeom>
          <a:noFill/>
          <a:ln>
            <a:noFill/>
          </a:ln>
        </p:spPr>
        <p:txBody>
          <a:bodyPr wrap="square" lIns="91425" tIns="91425" rIns="91425" bIns="91425" anchor="t" anchorCtr="0">
            <a:noAutofit/>
          </a:bodyPr>
          <a:lstStyle/>
          <a:p>
            <a:pPr marL="0" marR="0" lvl="0" indent="-101600" algn="ctr" rtl="0">
              <a:lnSpc>
                <a:spcPct val="100000"/>
              </a:lnSpc>
              <a:spcBef>
                <a:spcPts val="0"/>
              </a:spcBef>
              <a:spcAft>
                <a:spcPts val="0"/>
              </a:spcAft>
              <a:buClr>
                <a:schemeClr val="dk2"/>
              </a:buClr>
              <a:buSzPct val="100000"/>
              <a:buFont typeface="Arial"/>
              <a:buNone/>
            </a:pPr>
            <a:endParaRPr sz="1600" b="0" i="0" u="none" strike="noStrike" cap="none">
              <a:solidFill>
                <a:schemeClr val="dk2"/>
              </a:solidFill>
              <a:latin typeface="Calibri"/>
              <a:ea typeface="Calibri"/>
              <a:cs typeface="Calibri"/>
              <a:sym typeface="Calibri"/>
            </a:endParaRPr>
          </a:p>
        </p:txBody>
      </p:sp>
      <p:cxnSp>
        <p:nvCxnSpPr>
          <p:cNvPr id="674" name="Shape 67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675" name="Shape 675"/>
          <p:cNvSpPr/>
          <p:nvPr/>
        </p:nvSpPr>
        <p:spPr>
          <a:xfrm>
            <a:off x="140284" y="697940"/>
            <a:ext cx="5112200" cy="415498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Open Archival Information System Reference Model</a:t>
            </a:r>
            <a:br>
              <a:rPr lang="en" sz="2400" b="0" i="0" u="none" strike="noStrike" cap="none">
                <a:solidFill>
                  <a:srgbClr val="000000"/>
                </a:solidFill>
                <a:latin typeface="Calibri"/>
                <a:ea typeface="Calibri"/>
                <a:cs typeface="Calibri"/>
                <a:sym typeface="Calibri"/>
              </a:rPr>
            </a:br>
            <a:endParaRPr lang="en"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Originally developed by Consultative Committee for Space Data Systems</a:t>
            </a:r>
            <a:br>
              <a:rPr lang="en" sz="2400" b="0" i="0" u="none" strike="noStrike" cap="none">
                <a:solidFill>
                  <a:srgbClr val="000000"/>
                </a:solidFill>
                <a:latin typeface="Calibri"/>
                <a:ea typeface="Calibri"/>
                <a:cs typeface="Calibri"/>
                <a:sym typeface="Calibri"/>
              </a:rPr>
            </a:br>
            <a:endParaRPr lang="en"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An international standard</a:t>
            </a:r>
          </a:p>
          <a:p>
            <a:pPr marL="0" marR="0" lvl="1" indent="-152400" algn="l" rtl="0">
              <a:lnSpc>
                <a:spcPct val="100000"/>
              </a:lnSpc>
              <a:spcBef>
                <a:spcPts val="0"/>
              </a:spcBef>
              <a:spcAft>
                <a:spcPts val="0"/>
              </a:spcAft>
              <a:buClr>
                <a:srgbClr val="000000"/>
              </a:buClr>
              <a:buSzPct val="100000"/>
              <a:buFont typeface="Calibri"/>
              <a:buNone/>
            </a:pPr>
            <a:r>
              <a:rPr lang="en" sz="2400" b="0" i="0" u="none" strike="noStrike" cap="none">
                <a:solidFill>
                  <a:srgbClr val="000000"/>
                </a:solidFill>
                <a:latin typeface="Calibri"/>
                <a:ea typeface="Calibri"/>
                <a:cs typeface="Calibri"/>
                <a:sym typeface="Calibri"/>
              </a:rPr>
              <a:t>	ISO 14721:2012 </a:t>
            </a:r>
            <a:br>
              <a:rPr lang="en" sz="2400" b="0" i="0" u="none" strike="noStrike" cap="none">
                <a:solidFill>
                  <a:srgbClr val="000000"/>
                </a:solidFill>
                <a:latin typeface="Calibri"/>
                <a:ea typeface="Calibri"/>
                <a:cs typeface="Calibri"/>
                <a:sym typeface="Calibri"/>
              </a:rPr>
            </a:br>
            <a:endParaRPr lang="en"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Noto Sans Symbols"/>
              <a:buChar char="➢"/>
            </a:pPr>
            <a:r>
              <a:rPr lang="en" sz="2400" b="0" i="0" u="none" strike="noStrike" cap="none">
                <a:solidFill>
                  <a:srgbClr val="000000"/>
                </a:solidFill>
                <a:latin typeface="Calibri"/>
                <a:ea typeface="Calibri"/>
                <a:cs typeface="Calibri"/>
                <a:sym typeface="Calibri"/>
              </a:rPr>
              <a:t>Vocabulary and basic framework for much digital preservation work</a:t>
            </a:r>
          </a:p>
        </p:txBody>
      </p:sp>
      <p:cxnSp>
        <p:nvCxnSpPr>
          <p:cNvPr id="676" name="Shape 676"/>
          <p:cNvCxnSpPr/>
          <p:nvPr/>
        </p:nvCxnSpPr>
        <p:spPr>
          <a:xfrm>
            <a:off x="5204519" y="929214"/>
            <a:ext cx="0" cy="3822006"/>
          </a:xfrm>
          <a:prstGeom prst="straightConnector1">
            <a:avLst/>
          </a:prstGeom>
          <a:noFill/>
          <a:ln w="25400" cap="flat" cmpd="sng">
            <a:solidFill>
              <a:srgbClr val="C00000"/>
            </a:solidFill>
            <a:prstDash val="solid"/>
            <a:round/>
            <a:headEnd type="none" w="med" len="med"/>
            <a:tailEnd type="none" w="med" len="med"/>
          </a:ln>
        </p:spPr>
      </p:cxnSp>
      <p:pic>
        <p:nvPicPr>
          <p:cNvPr id="677" name="Shape 677"/>
          <p:cNvPicPr preferRelativeResize="0"/>
          <p:nvPr/>
        </p:nvPicPr>
        <p:blipFill rotWithShape="1">
          <a:blip r:embed="rId3">
            <a:alphaModFix/>
          </a:blip>
          <a:srcRect/>
          <a:stretch/>
        </p:blipFill>
        <p:spPr>
          <a:xfrm>
            <a:off x="5697323" y="927602"/>
            <a:ext cx="2946649" cy="3824182"/>
          </a:xfrm>
          <a:prstGeom prst="rect">
            <a:avLst/>
          </a:prstGeom>
          <a:noFill/>
          <a:ln>
            <a:noFill/>
          </a:ln>
          <a:effectLst>
            <a:outerShdw blurRad="101600" dist="38100" dir="2700000" algn="tl" rotWithShape="0">
              <a:srgbClr val="000000">
                <a:alpha val="40000"/>
              </a:srgbClr>
            </a:outerShdw>
          </a:effectLst>
        </p:spPr>
      </p:pic>
    </p:spTree>
    <p:extLst>
      <p:ext uri="{BB962C8B-B14F-4D97-AF65-F5344CB8AC3E}">
        <p14:creationId xmlns:p14="http://schemas.microsoft.com/office/powerpoint/2010/main" val="210920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ctrTitle"/>
          </p:nvPr>
        </p:nvSpPr>
        <p:spPr>
          <a:xfrm>
            <a:off x="63389" y="11163"/>
            <a:ext cx="7772400" cy="720383"/>
          </a:xfrm>
          <a:prstGeom prst="rect">
            <a:avLst/>
          </a:prstGeom>
          <a:noFill/>
          <a:ln>
            <a:noFill/>
          </a:ln>
        </p:spPr>
        <p:txBody>
          <a:bodyPr wrap="square" lIns="91425" tIns="91425" rIns="91425" bIns="91425" anchor="b"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Basic Definition of an OAIS</a:t>
            </a:r>
          </a:p>
        </p:txBody>
      </p:sp>
      <p:sp>
        <p:nvSpPr>
          <p:cNvPr id="683" name="Shape 683"/>
          <p:cNvSpPr txBox="1"/>
          <p:nvPr/>
        </p:nvSpPr>
        <p:spPr>
          <a:xfrm>
            <a:off x="685800" y="1716063"/>
            <a:ext cx="7772400" cy="609600"/>
          </a:xfrm>
          <a:prstGeom prst="rect">
            <a:avLst/>
          </a:prstGeom>
          <a:noFill/>
          <a:ln>
            <a:noFill/>
          </a:ln>
        </p:spPr>
        <p:txBody>
          <a:bodyPr wrap="square" lIns="91425" tIns="91425" rIns="91425" bIns="91425" anchor="t" anchorCtr="0">
            <a:noAutofit/>
          </a:bodyPr>
          <a:lstStyle/>
          <a:p>
            <a:pPr marL="0" marR="0" lvl="0" indent="-101600" algn="ctr" rtl="0">
              <a:lnSpc>
                <a:spcPct val="100000"/>
              </a:lnSpc>
              <a:spcBef>
                <a:spcPts val="0"/>
              </a:spcBef>
              <a:spcAft>
                <a:spcPts val="0"/>
              </a:spcAft>
              <a:buClr>
                <a:schemeClr val="dk2"/>
              </a:buClr>
              <a:buSzPct val="100000"/>
              <a:buFont typeface="Arial"/>
              <a:buNone/>
            </a:pPr>
            <a:endParaRPr sz="1600" b="0" i="0" u="none" strike="noStrike" cap="none">
              <a:solidFill>
                <a:schemeClr val="dk2"/>
              </a:solidFill>
              <a:latin typeface="Calibri"/>
              <a:ea typeface="Calibri"/>
              <a:cs typeface="Calibri"/>
              <a:sym typeface="Calibri"/>
            </a:endParaRPr>
          </a:p>
        </p:txBody>
      </p:sp>
      <p:cxnSp>
        <p:nvCxnSpPr>
          <p:cNvPr id="684" name="Shape 684"/>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
        <p:nvSpPr>
          <p:cNvPr id="685" name="Shape 685"/>
          <p:cNvSpPr txBox="1"/>
          <p:nvPr/>
        </p:nvSpPr>
        <p:spPr>
          <a:xfrm>
            <a:off x="128481" y="764999"/>
            <a:ext cx="8887038" cy="2185067"/>
          </a:xfrm>
          <a:prstGeom prst="rect">
            <a:avLst/>
          </a:prstGeom>
          <a:noFill/>
          <a:ln>
            <a:noFill/>
          </a:ln>
        </p:spPr>
        <p:txBody>
          <a:bodyPr wrap="square" lIns="91425" tIns="91425" rIns="91425" bIns="91425" anchor="t" anchorCtr="0">
            <a:noAutofit/>
          </a:bodyPr>
          <a:lstStyle/>
          <a:p>
            <a:pPr marL="0" marR="0" lvl="0" indent="-177800" algn="ctr" rtl="0">
              <a:lnSpc>
                <a:spcPct val="100000"/>
              </a:lnSpc>
              <a:spcBef>
                <a:spcPts val="0"/>
              </a:spcBef>
              <a:spcAft>
                <a:spcPts val="0"/>
              </a:spcAft>
              <a:buClr>
                <a:schemeClr val="dk2"/>
              </a:buClr>
              <a:buSzPct val="100000"/>
              <a:buFont typeface="Calibri"/>
              <a:buNone/>
            </a:pPr>
            <a:r>
              <a:rPr lang="en" sz="2800" b="1" i="0" u="none" strike="noStrike" cap="none">
                <a:solidFill>
                  <a:schemeClr val="dk1"/>
                </a:solidFill>
                <a:latin typeface="Calibri"/>
                <a:ea typeface="Calibri"/>
                <a:cs typeface="Calibri"/>
                <a:sym typeface="Calibri"/>
              </a:rPr>
              <a:t>a reference model </a:t>
            </a:r>
            <a:r>
              <a:rPr lang="en" sz="2800" b="0" i="0" u="none" strike="noStrike" cap="none">
                <a:solidFill>
                  <a:schemeClr val="dk1"/>
                </a:solidFill>
                <a:latin typeface="Calibri"/>
                <a:ea typeface="Calibri"/>
                <a:cs typeface="Calibri"/>
                <a:sym typeface="Calibri"/>
              </a:rPr>
              <a:t>… to establish a </a:t>
            </a:r>
            <a:r>
              <a:rPr lang="en" sz="2800" b="1" i="0" u="none" strike="noStrike" cap="none">
                <a:solidFill>
                  <a:schemeClr val="dk1"/>
                </a:solidFill>
                <a:latin typeface="Calibri"/>
                <a:ea typeface="Calibri"/>
                <a:cs typeface="Calibri"/>
                <a:sym typeface="Calibri"/>
              </a:rPr>
              <a:t>system</a:t>
            </a:r>
            <a:r>
              <a:rPr lang="en" sz="2800" b="0" i="0" u="none" strike="noStrike" cap="none">
                <a:solidFill>
                  <a:schemeClr val="dk1"/>
                </a:solidFill>
                <a:latin typeface="Calibri"/>
                <a:ea typeface="Calibri"/>
                <a:cs typeface="Calibri"/>
                <a:sym typeface="Calibri"/>
              </a:rPr>
              <a:t> for archiving information, both digitalized and physical, with an </a:t>
            </a:r>
            <a:r>
              <a:rPr lang="en" sz="2800" b="1" i="0" u="none" strike="noStrike" cap="none">
                <a:solidFill>
                  <a:schemeClr val="dk1"/>
                </a:solidFill>
                <a:latin typeface="Calibri"/>
                <a:ea typeface="Calibri"/>
                <a:cs typeface="Calibri"/>
                <a:sym typeface="Calibri"/>
              </a:rPr>
              <a:t>organizational scheme </a:t>
            </a:r>
            <a:r>
              <a:rPr lang="en" sz="2800" b="0" i="0" u="none" strike="noStrike" cap="none">
                <a:solidFill>
                  <a:schemeClr val="dk1"/>
                </a:solidFill>
                <a:latin typeface="Calibri"/>
                <a:ea typeface="Calibri"/>
                <a:cs typeface="Calibri"/>
                <a:sym typeface="Calibri"/>
              </a:rPr>
              <a:t>composed of people who accept the </a:t>
            </a:r>
            <a:r>
              <a:rPr lang="en" sz="2800" b="1" i="0" u="none" strike="noStrike" cap="none">
                <a:solidFill>
                  <a:schemeClr val="dk1"/>
                </a:solidFill>
                <a:latin typeface="Calibri"/>
                <a:ea typeface="Calibri"/>
                <a:cs typeface="Calibri"/>
                <a:sym typeface="Calibri"/>
              </a:rPr>
              <a:t>responsibility</a:t>
            </a:r>
            <a:r>
              <a:rPr lang="en" sz="2800" b="0" i="0" u="none" strike="noStrike" cap="none">
                <a:solidFill>
                  <a:schemeClr val="dk1"/>
                </a:solidFill>
                <a:latin typeface="Calibri"/>
                <a:ea typeface="Calibri"/>
                <a:cs typeface="Calibri"/>
                <a:sym typeface="Calibri"/>
              </a:rPr>
              <a:t> to </a:t>
            </a:r>
            <a:r>
              <a:rPr lang="en" sz="2800" b="1" i="0" u="none" strike="noStrike" cap="none">
                <a:solidFill>
                  <a:schemeClr val="dk1"/>
                </a:solidFill>
                <a:latin typeface="Calibri"/>
                <a:ea typeface="Calibri"/>
                <a:cs typeface="Calibri"/>
                <a:sym typeface="Calibri"/>
              </a:rPr>
              <a:t>preserve information </a:t>
            </a:r>
            <a:r>
              <a:rPr lang="en" sz="2800" b="0" i="0" u="none" strike="noStrike" cap="none">
                <a:solidFill>
                  <a:schemeClr val="dk1"/>
                </a:solidFill>
                <a:latin typeface="Calibri"/>
                <a:ea typeface="Calibri"/>
                <a:cs typeface="Calibri"/>
                <a:sym typeface="Calibri"/>
              </a:rPr>
              <a:t>and make it available to </a:t>
            </a:r>
            <a:r>
              <a:rPr lang="en" sz="2800" b="1" i="0" u="none" strike="noStrike" cap="none">
                <a:solidFill>
                  <a:schemeClr val="dk1"/>
                </a:solidFill>
                <a:latin typeface="Calibri"/>
                <a:ea typeface="Calibri"/>
                <a:cs typeface="Calibri"/>
                <a:sym typeface="Calibri"/>
              </a:rPr>
              <a:t>a designated community</a:t>
            </a:r>
          </a:p>
          <a:p>
            <a:pPr marL="0" marR="0" lvl="0" indent="-152400" algn="ctr" rtl="0">
              <a:lnSpc>
                <a:spcPct val="100000"/>
              </a:lnSpc>
              <a:spcBef>
                <a:spcPts val="0"/>
              </a:spcBef>
              <a:spcAft>
                <a:spcPts val="0"/>
              </a:spcAft>
              <a:buClr>
                <a:schemeClr val="dk2"/>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686" name="Shape 686"/>
          <p:cNvPicPr preferRelativeResize="0"/>
          <p:nvPr/>
        </p:nvPicPr>
        <p:blipFill rotWithShape="1">
          <a:blip r:embed="rId3">
            <a:alphaModFix/>
          </a:blip>
          <a:srcRect/>
          <a:stretch/>
        </p:blipFill>
        <p:spPr>
          <a:xfrm>
            <a:off x="2212537" y="3042342"/>
            <a:ext cx="4686484" cy="2086834"/>
          </a:xfrm>
          <a:prstGeom prst="rect">
            <a:avLst/>
          </a:prstGeom>
          <a:noFill/>
          <a:ln>
            <a:noFill/>
          </a:ln>
        </p:spPr>
      </p:pic>
    </p:spTree>
    <p:extLst>
      <p:ext uri="{BB962C8B-B14F-4D97-AF65-F5344CB8AC3E}">
        <p14:creationId xmlns:p14="http://schemas.microsoft.com/office/powerpoint/2010/main" val="40983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Shape 691"/>
          <p:cNvPicPr preferRelativeResize="0"/>
          <p:nvPr/>
        </p:nvPicPr>
        <p:blipFill rotWithShape="1">
          <a:blip r:embed="rId3">
            <a:alphaModFix/>
          </a:blip>
          <a:srcRect/>
          <a:stretch/>
        </p:blipFill>
        <p:spPr>
          <a:xfrm>
            <a:off x="609600" y="133350"/>
            <a:ext cx="7875270" cy="4988561"/>
          </a:xfrm>
          <a:prstGeom prst="rect">
            <a:avLst/>
          </a:prstGeom>
          <a:noFill/>
          <a:ln>
            <a:noFill/>
          </a:ln>
        </p:spPr>
      </p:pic>
      <p:sp>
        <p:nvSpPr>
          <p:cNvPr id="692" name="Shape 692"/>
          <p:cNvSpPr txBox="1"/>
          <p:nvPr/>
        </p:nvSpPr>
        <p:spPr>
          <a:xfrm>
            <a:off x="44897" y="-6760"/>
            <a:ext cx="4650632" cy="523220"/>
          </a:xfrm>
          <a:prstGeom prst="rect">
            <a:avLst/>
          </a:prstGeom>
          <a:noFill/>
          <a:ln>
            <a:noFill/>
          </a:ln>
        </p:spPr>
        <p:txBody>
          <a:bodyPr wrap="square" lIns="91425" tIns="45700" rIns="91425" bIns="45700" anchor="t" anchorCtr="0">
            <a:noAutofit/>
          </a:bodyPr>
          <a:lstStyle/>
          <a:p>
            <a:pPr marL="0" marR="0" lvl="0" indent="-177800" algn="ctr" rtl="0">
              <a:lnSpc>
                <a:spcPct val="100000"/>
              </a:lnSpc>
              <a:spcBef>
                <a:spcPts val="0"/>
              </a:spcBef>
              <a:spcAft>
                <a:spcPts val="0"/>
              </a:spcAft>
              <a:buClr>
                <a:srgbClr val="C00000"/>
              </a:buClr>
              <a:buSzPct val="100000"/>
              <a:buFont typeface="Calibri"/>
              <a:buNone/>
            </a:pPr>
            <a:r>
              <a:rPr lang="en" sz="2800" b="1" i="0" u="none" strike="noStrike" cap="none">
                <a:solidFill>
                  <a:srgbClr val="C00000"/>
                </a:solidFill>
                <a:latin typeface="Calibri"/>
                <a:ea typeface="Calibri"/>
                <a:cs typeface="Calibri"/>
                <a:sym typeface="Calibri"/>
              </a:rPr>
              <a:t>Scary OAIS Spaghetti Monster</a:t>
            </a:r>
          </a:p>
        </p:txBody>
      </p:sp>
      <p:cxnSp>
        <p:nvCxnSpPr>
          <p:cNvPr id="693" name="Shape 693"/>
          <p:cNvCxnSpPr/>
          <p:nvPr/>
        </p:nvCxnSpPr>
        <p:spPr>
          <a:xfrm>
            <a:off x="0" y="453371"/>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3943917795"/>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4940</Words>
  <Application>Microsoft Office PowerPoint</Application>
  <PresentationFormat>On-screen Show (16:9)</PresentationFormat>
  <Paragraphs>410</Paragraphs>
  <Slides>31</Slides>
  <Notes>30</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Courier New</vt:lpstr>
      <vt:lpstr>Noto Sans Symbols</vt:lpstr>
      <vt:lpstr>Nunito</vt:lpstr>
      <vt:lpstr>Tahoma</vt:lpstr>
      <vt:lpstr>Wingdings</vt:lpstr>
      <vt:lpstr>simple-light</vt:lpstr>
      <vt:lpstr>PowerPoint Presentation</vt:lpstr>
      <vt:lpstr>Expected Outcomes</vt:lpstr>
      <vt:lpstr>Why Do We Need Models?</vt:lpstr>
      <vt:lpstr>What Are the Risks?</vt:lpstr>
      <vt:lpstr>Stuff Happens</vt:lpstr>
      <vt:lpstr>How Do We Solve These Problems?</vt:lpstr>
      <vt:lpstr>What is OAIS?</vt:lpstr>
      <vt:lpstr>Basic Definition of an OAIS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 the AIP? An Example </vt:lpstr>
      <vt:lpstr>Planet of the AIPs </vt:lpstr>
      <vt:lpstr>PowerPoint Presentation</vt:lpstr>
      <vt:lpstr>PowerPoint Presentation</vt:lpstr>
      <vt:lpstr>PowerPoint Presentation</vt:lpstr>
      <vt:lpstr>PowerPoint Presentation</vt:lpstr>
      <vt:lpstr>What does PREMIS capture?</vt:lpstr>
      <vt:lpstr>PowerPoint Presentation</vt:lpstr>
      <vt:lpstr>PowerPoint Presentation</vt:lpstr>
      <vt:lpstr>The following slides can be incorporated if you think there is time to address the “why”!</vt:lpstr>
      <vt:lpstr>Just Keep the Bits…</vt:lpstr>
      <vt:lpstr>What’s In a File?</vt:lpstr>
      <vt:lpstr>What Is the Result?</vt:lpstr>
      <vt:lpstr>Approaches to Preservation </vt:lpstr>
      <vt:lpstr>Migration</vt:lpstr>
      <vt:lpstr>Emulation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dc:creator>
  <cp:lastModifiedBy>Nina Moody</cp:lastModifiedBy>
  <cp:revision>42</cp:revision>
  <dcterms:modified xsi:type="dcterms:W3CDTF">2018-04-09T19:16:21Z</dcterms:modified>
</cp:coreProperties>
</file>