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 ContentType="image/tif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74" r:id="rId5"/>
    <p:sldId id="261" r:id="rId6"/>
    <p:sldId id="275" r:id="rId7"/>
    <p:sldId id="276" r:id="rId8"/>
    <p:sldId id="282" r:id="rId9"/>
    <p:sldId id="277" r:id="rId10"/>
    <p:sldId id="278" r:id="rId11"/>
    <p:sldId id="279" r:id="rId12"/>
    <p:sldId id="281" r:id="rId13"/>
    <p:sldId id="28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A284"/>
    <a:srgbClr val="007C6F"/>
    <a:srgbClr val="BED12B"/>
    <a:srgbClr val="FCB108"/>
    <a:srgbClr val="8769AE"/>
    <a:srgbClr val="008C7F"/>
    <a:srgbClr val="CDF1FF"/>
    <a:srgbClr val="0099D8"/>
    <a:srgbClr val="E40571"/>
    <a:srgbClr val="672C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253" autoAdjust="0"/>
  </p:normalViewPr>
  <p:slideViewPr>
    <p:cSldViewPr>
      <p:cViewPr varScale="1">
        <p:scale>
          <a:sx n="95" d="100"/>
          <a:sy n="95" d="100"/>
        </p:scale>
        <p:origin x="1344" y="66"/>
      </p:cViewPr>
      <p:guideLst>
        <p:guide orient="horz" pos="2160"/>
        <p:guide pos="2880"/>
      </p:guideLst>
    </p:cSldViewPr>
  </p:slideViewPr>
  <p:notesTextViewPr>
    <p:cViewPr>
      <p:scale>
        <a:sx n="1" d="1"/>
        <a:sy n="1" d="1"/>
      </p:scale>
      <p:origin x="0" y="0"/>
    </p:cViewPr>
  </p:notesTextViewPr>
  <p:notesViewPr>
    <p:cSldViewPr>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09272B6-83D4-4957-92BA-853E110C2CCA}" type="datetimeFigureOut">
              <a:rPr lang="en-GB" smtClean="0"/>
              <a:t>04/05/2017</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6BEC54-FFA3-47D0-AA8C-B205A3D85EAA}" type="slidenum">
              <a:rPr lang="en-GB" smtClean="0"/>
              <a:t>‹#›</a:t>
            </a:fld>
            <a:endParaRPr lang="en-GB"/>
          </a:p>
        </p:txBody>
      </p:sp>
    </p:spTree>
    <p:extLst>
      <p:ext uri="{BB962C8B-B14F-4D97-AF65-F5344CB8AC3E}">
        <p14:creationId xmlns:p14="http://schemas.microsoft.com/office/powerpoint/2010/main" val="17233893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74E827-C2E7-4C57-B938-F537D7458CF9}" type="datetimeFigureOut">
              <a:rPr lang="en-GB" smtClean="0"/>
              <a:t>04/05/2017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11A61F-B615-42A8-9062-3F965E278F48}" type="slidenum">
              <a:rPr lang="en-GB" smtClean="0"/>
              <a:t>‹#›</a:t>
            </a:fld>
            <a:endParaRPr lang="en-GB"/>
          </a:p>
        </p:txBody>
      </p:sp>
    </p:spTree>
    <p:extLst>
      <p:ext uri="{BB962C8B-B14F-4D97-AF65-F5344CB8AC3E}">
        <p14:creationId xmlns:p14="http://schemas.microsoft.com/office/powerpoint/2010/main" val="1516527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latin typeface="Calibri Light" panose="020F0302020204030204" pitchFamily="34" charset="0"/>
              </a:rPr>
              <a:t>NDSA 4-Step Model - Step 2: Know your data</a:t>
            </a:r>
          </a:p>
          <a:p>
            <a:endParaRPr lang="en-GB" dirty="0"/>
          </a:p>
        </p:txBody>
      </p:sp>
      <p:sp>
        <p:nvSpPr>
          <p:cNvPr id="4" name="Slide Number Placeholder 3"/>
          <p:cNvSpPr>
            <a:spLocks noGrp="1"/>
          </p:cNvSpPr>
          <p:nvPr>
            <p:ph type="sldNum" sz="quarter" idx="10"/>
          </p:nvPr>
        </p:nvSpPr>
        <p:spPr/>
        <p:txBody>
          <a:bodyPr/>
          <a:lstStyle/>
          <a:p>
            <a:fld id="{7B11A61F-B615-42A8-9062-3F965E278F48}" type="slidenum">
              <a:rPr lang="en-GB" smtClean="0"/>
              <a:t>1</a:t>
            </a:fld>
            <a:endParaRPr lang="en-GB"/>
          </a:p>
        </p:txBody>
      </p:sp>
    </p:spTree>
    <p:extLst>
      <p:ext uri="{BB962C8B-B14F-4D97-AF65-F5344CB8AC3E}">
        <p14:creationId xmlns:p14="http://schemas.microsoft.com/office/powerpoint/2010/main" val="2053379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What is a digital asset register? How does it relate to a verifiable manifest?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 Digital Asset Register:</a:t>
            </a:r>
          </a:p>
          <a:p>
            <a:r>
              <a:rPr lang="en-GB" sz="1200" dirty="0">
                <a:latin typeface="Calibri Light" panose="020F0302020204030204" pitchFamily="34" charset="0"/>
              </a:rPr>
              <a:t>-Recorded in</a:t>
            </a:r>
            <a:r>
              <a:rPr lang="en-GB" sz="1200" baseline="0" dirty="0">
                <a:latin typeface="Calibri Light" panose="020F0302020204030204" pitchFamily="34" charset="0"/>
              </a:rPr>
              <a:t> a d</a:t>
            </a:r>
            <a:r>
              <a:rPr lang="en-GB" sz="1200" dirty="0">
                <a:latin typeface="Calibri Light" panose="020F0302020204030204" pitchFamily="34" charset="0"/>
              </a:rPr>
              <a:t>ocument or database</a:t>
            </a:r>
          </a:p>
          <a:p>
            <a:r>
              <a:rPr lang="en-GB" sz="1200" dirty="0">
                <a:latin typeface="Calibri Light" panose="020F0302020204030204" pitchFamily="34" charset="0"/>
              </a:rPr>
              <a:t>-Log of all digital collections</a:t>
            </a:r>
          </a:p>
          <a:p>
            <a:r>
              <a:rPr lang="en-GB" sz="1200" dirty="0">
                <a:latin typeface="Calibri Light" panose="020F0302020204030204" pitchFamily="34" charset="0"/>
              </a:rPr>
              <a:t>-Includes details about collections, even some data collection from ‘verifiable manifest’</a:t>
            </a:r>
          </a:p>
          <a:p>
            <a:r>
              <a:rPr lang="en-GB" sz="1200" dirty="0">
                <a:latin typeface="Calibri Light" panose="020F0302020204030204" pitchFamily="34" charset="0"/>
              </a:rPr>
              <a:t>-Includes information about preservation risks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 digital asset register is a document or database where collections managers or those responsible for digital preservation systematically record all digital content.  A digital asset register will contain some data collected from the verifiable manifest. A verifiable manifest is about file types and the size of data and is used mainly by digital preservation practitioners. A digital asset register organises data (or metadata) about collections in a way more easily understood by others, particularly management and practitioners in other parts of the institution. In other words, they contain more information about items in the collection than a verifiable manifest. Some institutions make their digital asset registers available internally to all staff who have responsibility or partial responsibility for one or more items in the register. This way, individuals with more direct knowledge of a particular collection, or part of a particular collection, can provide updated information if something should change. For instance, if more items are added to a collection or if copyright permissions have changed. </a:t>
            </a:r>
          </a:p>
          <a:p>
            <a:endParaRPr lang="en-GB" dirty="0"/>
          </a:p>
          <a:p>
            <a:endParaRPr lang="en-GB" dirty="0"/>
          </a:p>
        </p:txBody>
      </p:sp>
      <p:sp>
        <p:nvSpPr>
          <p:cNvPr id="4" name="Slide Number Placeholder 3"/>
          <p:cNvSpPr>
            <a:spLocks noGrp="1"/>
          </p:cNvSpPr>
          <p:nvPr>
            <p:ph type="sldNum" sz="quarter" idx="10"/>
          </p:nvPr>
        </p:nvSpPr>
        <p:spPr/>
        <p:txBody>
          <a:bodyPr/>
          <a:lstStyle/>
          <a:p>
            <a:fld id="{7B11A61F-B615-42A8-9062-3F965E278F48}" type="slidenum">
              <a:rPr lang="en-GB" smtClean="0"/>
              <a:t>3</a:t>
            </a:fld>
            <a:endParaRPr lang="en-GB"/>
          </a:p>
        </p:txBody>
      </p:sp>
    </p:spTree>
    <p:extLst>
      <p:ext uri="{BB962C8B-B14F-4D97-AF65-F5344CB8AC3E}">
        <p14:creationId xmlns:p14="http://schemas.microsoft.com/office/powerpoint/2010/main" val="2999155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10"/>
          </p:nvPr>
        </p:nvSpPr>
        <p:spPr/>
        <p:txBody>
          <a:bodyPr/>
          <a:lstStyle/>
          <a:p>
            <a:fld id="{7B11A61F-B615-42A8-9062-3F965E278F48}" type="slidenum">
              <a:rPr lang="en-GB" smtClean="0"/>
              <a:t>4</a:t>
            </a:fld>
            <a:endParaRPr lang="en-GB"/>
          </a:p>
        </p:txBody>
      </p:sp>
    </p:spTree>
    <p:extLst>
      <p:ext uri="{BB962C8B-B14F-4D97-AF65-F5344CB8AC3E}">
        <p14:creationId xmlns:p14="http://schemas.microsoft.com/office/powerpoint/2010/main" val="2650667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What information should be included in a digital asset register?</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 digital asset register is a document (or database) maintained by the role or roles within an institution responsible for digital preservation. Because the digital asset register should contain more information useful for the management of these assets, it does not need to detail this information for each individual item in a collection down to the file, unless a particular file is especially important, large, or unusual. In table form, for instance, a digital asset register may contain a row for each collection, or for each subset of a collection, with a column for each category</a:t>
            </a:r>
            <a:r>
              <a:rPr lang="en-GB" sz="1200" kern="1200" baseline="0" dirty="0">
                <a:solidFill>
                  <a:schemeClr val="tx1"/>
                </a:solidFill>
                <a:effectLst/>
                <a:latin typeface="+mn-lt"/>
                <a:ea typeface="+mn-ea"/>
                <a:cs typeface="+mn-cs"/>
              </a:rPr>
              <a:t> of information required</a:t>
            </a:r>
            <a:r>
              <a:rPr lang="en-GB" sz="1200" kern="1200" dirty="0">
                <a:solidFill>
                  <a:schemeClr val="tx1"/>
                </a:solidFill>
                <a:effectLst/>
                <a:latin typeface="+mn-lt"/>
                <a:ea typeface="+mn-ea"/>
                <a:cs typeface="+mn-cs"/>
              </a:rPr>
              <a:t>. In a simple database, it might have an entry for every collection or subset of a collection.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information recorded in a digital asset register will depend on the needs of an organisation and the nature of their collections. Generally, a digital asset register would include:</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-Name of Collection / Content</a:t>
            </a:r>
          </a:p>
          <a:p>
            <a:pPr lvl="0"/>
            <a:r>
              <a:rPr lang="en-GB" sz="1200" kern="1200" dirty="0">
                <a:solidFill>
                  <a:schemeClr val="tx1"/>
                </a:solidFill>
                <a:effectLst/>
                <a:latin typeface="+mn-lt"/>
                <a:ea typeface="+mn-ea"/>
                <a:cs typeface="+mn-cs"/>
              </a:rPr>
              <a:t>-Person / Role / Dept. responsible for this content</a:t>
            </a:r>
          </a:p>
          <a:p>
            <a:pPr lvl="0"/>
            <a:r>
              <a:rPr lang="en-GB" sz="1200" kern="1200" dirty="0">
                <a:solidFill>
                  <a:schemeClr val="tx1"/>
                </a:solidFill>
                <a:effectLst/>
                <a:latin typeface="+mn-lt"/>
                <a:ea typeface="+mn-ea"/>
                <a:cs typeface="+mn-cs"/>
              </a:rPr>
              <a:t>-Size of collection and file formats it contains</a:t>
            </a:r>
          </a:p>
          <a:p>
            <a:pPr lvl="0"/>
            <a:r>
              <a:rPr lang="en-GB" sz="1200" kern="1200" dirty="0">
                <a:solidFill>
                  <a:schemeClr val="tx1"/>
                </a:solidFill>
                <a:effectLst/>
                <a:latin typeface="+mn-lt"/>
                <a:ea typeface="+mn-ea"/>
                <a:cs typeface="+mn-cs"/>
              </a:rPr>
              <a:t>-Retention policy (e.g. How long does this content need to be preserved? Why?)</a:t>
            </a:r>
          </a:p>
          <a:p>
            <a:pPr lvl="0"/>
            <a:r>
              <a:rPr lang="en-GB" sz="1200" kern="1200" dirty="0">
                <a:solidFill>
                  <a:schemeClr val="tx1"/>
                </a:solidFill>
                <a:effectLst/>
                <a:latin typeface="+mn-lt"/>
                <a:ea typeface="+mn-ea"/>
                <a:cs typeface="+mn-cs"/>
              </a:rPr>
              <a:t>-Ownership, rights, and data protection issues</a:t>
            </a:r>
          </a:p>
          <a:p>
            <a:pPr lvl="0"/>
            <a:r>
              <a:rPr lang="en-GB" sz="1200" kern="1200" dirty="0">
                <a:solidFill>
                  <a:schemeClr val="tx1"/>
                </a:solidFill>
                <a:effectLst/>
                <a:latin typeface="+mn-lt"/>
                <a:ea typeface="+mn-ea"/>
                <a:cs typeface="+mn-cs"/>
              </a:rPr>
              <a:t>-Associated risks and impact, including software / hardware / other dependencies </a:t>
            </a:r>
          </a:p>
          <a:p>
            <a:pPr lvl="0"/>
            <a:r>
              <a:rPr lang="en-GB" sz="1200" kern="1200" dirty="0">
                <a:solidFill>
                  <a:schemeClr val="tx1"/>
                </a:solidFill>
                <a:effectLst/>
                <a:latin typeface="+mn-lt"/>
                <a:ea typeface="+mn-ea"/>
                <a:cs typeface="+mn-cs"/>
              </a:rPr>
              <a:t>-Estimated value of content (e.g. How easy would it take to retrieve this content? How long to re-create it?)</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This may include posing questions about information you do not have about your collection(s) that you may need to follow-up on.</a:t>
            </a:r>
          </a:p>
          <a:p>
            <a:endParaRPr lang="en-GB" dirty="0"/>
          </a:p>
        </p:txBody>
      </p:sp>
      <p:sp>
        <p:nvSpPr>
          <p:cNvPr id="4" name="Slide Number Placeholder 3"/>
          <p:cNvSpPr>
            <a:spLocks noGrp="1"/>
          </p:cNvSpPr>
          <p:nvPr>
            <p:ph type="sldNum" sz="quarter" idx="10"/>
          </p:nvPr>
        </p:nvSpPr>
        <p:spPr/>
        <p:txBody>
          <a:bodyPr/>
          <a:lstStyle/>
          <a:p>
            <a:fld id="{7B11A61F-B615-42A8-9062-3F965E278F48}" type="slidenum">
              <a:rPr lang="en-GB" smtClean="0"/>
              <a:t>6</a:t>
            </a:fld>
            <a:endParaRPr lang="en-GB"/>
          </a:p>
        </p:txBody>
      </p:sp>
    </p:spTree>
    <p:extLst>
      <p:ext uri="{BB962C8B-B14F-4D97-AF65-F5344CB8AC3E}">
        <p14:creationId xmlns:p14="http://schemas.microsoft.com/office/powerpoint/2010/main" val="3227877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Your</a:t>
            </a:r>
            <a:r>
              <a:rPr lang="en-GB" baseline="0" dirty="0"/>
              <a:t> approach to collecting information for your Digital Asset Register will depend on the size of your organisation, the amount of time you have, and your priorities for digital preservation. On a very basic level, finding aids and catalogues will give a summary of information needed to compile a Digital Asset Register. If your organisation keeps a relatively organised shared drive, you can find deeper information about digital collections and other digital contents through organisational documentation. It’s important to note that finding aids and documents on shared drives are ALSO digital materials that need preserving – it’s important to work closely with corporate management to ensure organisational records are also registered and preserved to standard. To obtain any information missing from your digital asset register after these approaches, an organisation-wide survey can help fill in the gaps. A survey may also be an opportunity to raise awareness about digital preservation as well as gain insight into unpredicted risks or other issues with digital assets across your institution.</a:t>
            </a:r>
          </a:p>
          <a:p>
            <a:endParaRPr lang="en-GB" baseline="0" dirty="0"/>
          </a:p>
          <a:p>
            <a:r>
              <a:rPr lang="en-GB" baseline="0" dirty="0"/>
              <a:t>If you come from a medium to large-sized organisation, and/or you have time and resources to develop a more detailed Digital Asset Register, performing interviews with staff across the library will provide a very rich and thorough method for collecting the information you need and potentially discovering information you didn’t think to ask about. This process can be very time-consuming, working around your own schedule and the schedules of other staff can be difficult. It’s also important to use a standardised set of questions so that the interview responses will fit your Digital Asset Register uniformly. That said, you may need to adapt your questions slightly for different members of staff. It’s a work in progress – don’t worry if it’s not perfect the first time. If you’re doing it right, you will have to update the Register within 6 months to a year anyway.  </a:t>
            </a:r>
          </a:p>
          <a:p>
            <a:endParaRPr lang="en-GB" baseline="0" dirty="0"/>
          </a:p>
          <a:p>
            <a:r>
              <a:rPr lang="en-GB" baseline="0" dirty="0"/>
              <a:t>Some third-party services provide a Digital Asset Register as part of their service, but because a Register is such a primary tool for managing collections, it’s smart for an institution to create and maintain their own based on institutional needs </a:t>
            </a:r>
            <a:r>
              <a:rPr lang="en-GB" baseline="0"/>
              <a:t>and policies. </a:t>
            </a:r>
            <a:endParaRPr lang="en-GB" dirty="0"/>
          </a:p>
        </p:txBody>
      </p:sp>
      <p:sp>
        <p:nvSpPr>
          <p:cNvPr id="4" name="Slide Number Placeholder 3"/>
          <p:cNvSpPr>
            <a:spLocks noGrp="1"/>
          </p:cNvSpPr>
          <p:nvPr>
            <p:ph type="sldNum" sz="quarter" idx="10"/>
          </p:nvPr>
        </p:nvSpPr>
        <p:spPr/>
        <p:txBody>
          <a:bodyPr/>
          <a:lstStyle/>
          <a:p>
            <a:fld id="{7B11A61F-B615-42A8-9062-3F965E278F48}" type="slidenum">
              <a:rPr lang="en-GB" smtClean="0"/>
              <a:t>7</a:t>
            </a:fld>
            <a:endParaRPr lang="en-GB"/>
          </a:p>
        </p:txBody>
      </p:sp>
    </p:spTree>
    <p:extLst>
      <p:ext uri="{BB962C8B-B14F-4D97-AF65-F5344CB8AC3E}">
        <p14:creationId xmlns:p14="http://schemas.microsoft.com/office/powerpoint/2010/main" val="375004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Once we have it, what do we do with it?</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Make your Digital Asset Register an active document or database that you update as you further progress digital preservation at your institution. You may need to break down original entries into more granular items, especially if items within a group have different preservation requirements than other items at that level. It is best to start with a higher overview and drill down after the register is established.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Make other colleagues aware of the register, especially if they are responsible for all or part of a collection or subset of a collection. They may want to use the register for reference or add new information to it as a collection grows or evolves. Use the register as evidence in requests for funding or budgeting for further action.</a:t>
            </a:r>
            <a:endParaRPr lang="en-GB" dirty="0"/>
          </a:p>
        </p:txBody>
      </p:sp>
      <p:sp>
        <p:nvSpPr>
          <p:cNvPr id="4" name="Slide Number Placeholder 3"/>
          <p:cNvSpPr>
            <a:spLocks noGrp="1"/>
          </p:cNvSpPr>
          <p:nvPr>
            <p:ph type="sldNum" sz="quarter" idx="10"/>
          </p:nvPr>
        </p:nvSpPr>
        <p:spPr/>
        <p:txBody>
          <a:bodyPr/>
          <a:lstStyle/>
          <a:p>
            <a:fld id="{7B11A61F-B615-42A8-9062-3F965E278F48}" type="slidenum">
              <a:rPr lang="en-GB" smtClean="0"/>
              <a:t>8</a:t>
            </a:fld>
            <a:endParaRPr lang="en-GB"/>
          </a:p>
        </p:txBody>
      </p:sp>
    </p:spTree>
    <p:extLst>
      <p:ext uri="{BB962C8B-B14F-4D97-AF65-F5344CB8AC3E}">
        <p14:creationId xmlns:p14="http://schemas.microsoft.com/office/powerpoint/2010/main" val="110932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good news is, there is a lot of information about this topic available. The bad news is, there is a LOT of information about this topic available. Don’t get overwhelmed</a:t>
            </a:r>
            <a:r>
              <a:rPr lang="en-GB" sz="1200" kern="1200" baseline="0" dirty="0">
                <a:solidFill>
                  <a:schemeClr val="tx1"/>
                </a:solidFill>
                <a:effectLst/>
                <a:latin typeface="+mn-lt"/>
                <a:ea typeface="+mn-ea"/>
                <a:cs typeface="+mn-cs"/>
              </a:rPr>
              <a:t> – essentially, a Digital Asset Register is a pragmatic tool aimed to help you do your job. Make it work for you and don’t collect more information than you need to practice effect management and preservation of your digital materials.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7B11A61F-B615-42A8-9062-3F965E278F48}" type="slidenum">
              <a:rPr lang="en-GB" smtClean="0"/>
              <a:t>9</a:t>
            </a:fld>
            <a:endParaRPr lang="en-GB"/>
          </a:p>
        </p:txBody>
      </p:sp>
    </p:spTree>
    <p:extLst>
      <p:ext uri="{BB962C8B-B14F-4D97-AF65-F5344CB8AC3E}">
        <p14:creationId xmlns:p14="http://schemas.microsoft.com/office/powerpoint/2010/main" val="2896977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a:t>
            </a:r>
            <a:r>
              <a:rPr lang="en-GB" baseline="0" dirty="0"/>
              <a:t> groups of 2 or 3.</a:t>
            </a:r>
            <a:endParaRPr lang="en-GB" dirty="0"/>
          </a:p>
        </p:txBody>
      </p:sp>
      <p:sp>
        <p:nvSpPr>
          <p:cNvPr id="4" name="Slide Number Placeholder 3"/>
          <p:cNvSpPr>
            <a:spLocks noGrp="1"/>
          </p:cNvSpPr>
          <p:nvPr>
            <p:ph type="sldNum" sz="quarter" idx="10"/>
          </p:nvPr>
        </p:nvSpPr>
        <p:spPr/>
        <p:txBody>
          <a:bodyPr/>
          <a:lstStyle/>
          <a:p>
            <a:fld id="{7B11A61F-B615-42A8-9062-3F965E278F48}" type="slidenum">
              <a:rPr lang="en-GB" smtClean="0"/>
              <a:t>10</a:t>
            </a:fld>
            <a:endParaRPr lang="en-GB"/>
          </a:p>
        </p:txBody>
      </p:sp>
    </p:spTree>
    <p:extLst>
      <p:ext uri="{BB962C8B-B14F-4D97-AF65-F5344CB8AC3E}">
        <p14:creationId xmlns:p14="http://schemas.microsoft.com/office/powerpoint/2010/main" val="3883917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72816"/>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31640" y="3645024"/>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283543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652120" y="332656"/>
            <a:ext cx="3164532" cy="498991"/>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556792"/>
            <a:ext cx="8219256" cy="45693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426274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79512" y="1268760"/>
            <a:ext cx="6297488" cy="48574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1733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52120" y="332656"/>
            <a:ext cx="3164532" cy="498991"/>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6390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961876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652120" y="332656"/>
            <a:ext cx="3164532" cy="498991"/>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97911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52120" y="332656"/>
            <a:ext cx="3164532" cy="498991"/>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22203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652120" y="332656"/>
            <a:ext cx="3164532" cy="498991"/>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183413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3323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3456384" cy="1018034"/>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995936" y="273050"/>
            <a:ext cx="469086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2132856"/>
            <a:ext cx="3466728" cy="399330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09572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5616" y="5085184"/>
            <a:ext cx="72008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835696" y="1052736"/>
            <a:ext cx="5414392" cy="40427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115616" y="5661248"/>
            <a:ext cx="7200800" cy="510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39382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36689" y="1900708"/>
            <a:ext cx="7590701" cy="383254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extBox 8"/>
          <p:cNvSpPr txBox="1"/>
          <p:nvPr/>
        </p:nvSpPr>
        <p:spPr>
          <a:xfrm>
            <a:off x="3707904" y="6215057"/>
            <a:ext cx="5436096" cy="626701"/>
          </a:xfrm>
          <a:prstGeom prst="rect">
            <a:avLst/>
          </a:prstGeom>
          <a:noFill/>
        </p:spPr>
        <p:txBody>
          <a:bodyPr wrap="square" tIns="36000" bIns="36000" rtlCol="0" anchor="ctr" anchorCtr="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800" baseline="0" dirty="0">
                <a:solidFill>
                  <a:schemeClr val="bg1"/>
                </a:solidFill>
                <a:latin typeface="Calibri" pitchFamily="34" charset="0"/>
                <a:cs typeface="Calibri" pitchFamily="34" charset="0"/>
              </a:rPr>
              <a:t>@sdaythomson </a:t>
            </a:r>
          </a:p>
          <a:p>
            <a:pPr marL="0" marR="0" indent="0" algn="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alibri" pitchFamily="34" charset="0"/>
                <a:cs typeface="Calibri" pitchFamily="34" charset="0"/>
              </a:rPr>
              <a:t>www.dpconline.org</a:t>
            </a:r>
          </a:p>
        </p:txBody>
      </p:sp>
      <p:sp>
        <p:nvSpPr>
          <p:cNvPr id="10" name="TextBox 9"/>
          <p:cNvSpPr txBox="1"/>
          <p:nvPr userDrawn="1"/>
        </p:nvSpPr>
        <p:spPr>
          <a:xfrm>
            <a:off x="179512" y="6382161"/>
            <a:ext cx="3740629" cy="349702"/>
          </a:xfrm>
          <a:prstGeom prst="rect">
            <a:avLst/>
          </a:prstGeom>
          <a:noFill/>
        </p:spPr>
        <p:txBody>
          <a:bodyPr wrap="square" tIns="36000" bIns="36000" rtlCol="0" anchor="ctr" anchorCtr="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aseline="0" dirty="0">
                <a:solidFill>
                  <a:schemeClr val="bg1"/>
                </a:solidFill>
                <a:latin typeface="Calibri" pitchFamily="34" charset="0"/>
                <a:cs typeface="Calibri" pitchFamily="34" charset="0"/>
              </a:rPr>
              <a:t>sara.thomson@dpconline.org</a:t>
            </a:r>
          </a:p>
        </p:txBody>
      </p:sp>
      <p:pic>
        <p:nvPicPr>
          <p:cNvPr id="4"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445738" y="20688"/>
            <a:ext cx="1698262" cy="1639119"/>
          </a:xfrm>
          <a:prstGeom prst="rect">
            <a:avLst/>
          </a:prstGeom>
        </p:spPr>
      </p:pic>
    </p:spTree>
    <p:extLst>
      <p:ext uri="{BB962C8B-B14F-4D97-AF65-F5344CB8AC3E}">
        <p14:creationId xmlns:p14="http://schemas.microsoft.com/office/powerpoint/2010/main" val="2209192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2400" kern="1200">
          <a:solidFill>
            <a:srgbClr val="007C6F"/>
          </a:solidFill>
          <a:latin typeface="Calibri Light" panose="020F0302020204030204"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dpconline.org/advice/preservationhandbook/getting-started"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nationalarchives.gov.uk/information-management/manage-information/policy-process/digital-continuity/step-by-step-guidance/step-2" TargetMode="External"/><Relationship Id="rId5" Type="http://schemas.openxmlformats.org/officeDocument/2006/relationships/hyperlink" Target="http://www.data-audit.eu/docs/DAF_Implementation_Guide.pdf" TargetMode="External"/><Relationship Id="rId4" Type="http://schemas.openxmlformats.org/officeDocument/2006/relationships/hyperlink" Target="http://www.dataaudit.eu/DAF_Methodology.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0528" y="3227182"/>
            <a:ext cx="9649072" cy="36308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180528" y="-1"/>
            <a:ext cx="9649072" cy="3626199"/>
          </a:xfrm>
          <a:prstGeom prst="rect">
            <a:avLst/>
          </a:prstGeom>
          <a:solidFill>
            <a:srgbClr val="52A2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3345" y="3880563"/>
            <a:ext cx="2821326" cy="2723071"/>
          </a:xfrm>
          <a:prstGeom prst="rect">
            <a:avLst/>
          </a:prstGeom>
        </p:spPr>
      </p:pic>
      <p:sp>
        <p:nvSpPr>
          <p:cNvPr id="6" name="TextBox 5"/>
          <p:cNvSpPr txBox="1"/>
          <p:nvPr/>
        </p:nvSpPr>
        <p:spPr>
          <a:xfrm>
            <a:off x="323528" y="1121148"/>
            <a:ext cx="8496944" cy="984885"/>
          </a:xfrm>
          <a:prstGeom prst="rect">
            <a:avLst/>
          </a:prstGeom>
          <a:noFill/>
        </p:spPr>
        <p:txBody>
          <a:bodyPr wrap="square" rtlCol="0">
            <a:spAutoFit/>
          </a:bodyPr>
          <a:lstStyle/>
          <a:p>
            <a:pPr algn="ctr">
              <a:spcAft>
                <a:spcPts val="1200"/>
              </a:spcAft>
            </a:pPr>
            <a:r>
              <a:rPr lang="en-GB" sz="5800" dirty="0">
                <a:solidFill>
                  <a:schemeClr val="bg1"/>
                </a:solidFill>
                <a:latin typeface="Calibri Light" panose="020F0302020204030204" pitchFamily="34" charset="0"/>
                <a:cs typeface="Arial" panose="020B0604020202020204" pitchFamily="34" charset="0"/>
              </a:rPr>
              <a:t>Digital Asset Registers</a:t>
            </a:r>
          </a:p>
        </p:txBody>
      </p:sp>
    </p:spTree>
    <p:extLst>
      <p:ext uri="{BB962C8B-B14F-4D97-AF65-F5344CB8AC3E}">
        <p14:creationId xmlns:p14="http://schemas.microsoft.com/office/powerpoint/2010/main" val="3806638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471" y="908720"/>
            <a:ext cx="8675055" cy="1152128"/>
          </a:xfrm>
        </p:spPr>
        <p:txBody>
          <a:bodyPr/>
          <a:lstStyle/>
          <a:p>
            <a:pPr>
              <a:spcBef>
                <a:spcPts val="4800"/>
              </a:spcBef>
              <a:spcAft>
                <a:spcPts val="1800"/>
              </a:spcAft>
            </a:pPr>
            <a:r>
              <a:rPr lang="en-GB" sz="3600" dirty="0"/>
              <a:t>Exercise #2</a:t>
            </a:r>
            <a:br>
              <a:rPr lang="en-GB" sz="3600" dirty="0"/>
            </a:br>
            <a:r>
              <a:rPr lang="en-GB" sz="3600" dirty="0"/>
              <a:t>Start creating your own Digital Assets Register</a:t>
            </a:r>
            <a:br>
              <a:rPr lang="en-GB" sz="3600" dirty="0"/>
            </a:br>
            <a:endParaRPr lang="en-GB" sz="3600" dirty="0"/>
          </a:p>
        </p:txBody>
      </p:sp>
      <p:sp>
        <p:nvSpPr>
          <p:cNvPr id="3" name="Content Placeholder 2"/>
          <p:cNvSpPr>
            <a:spLocks noGrp="1"/>
          </p:cNvSpPr>
          <p:nvPr>
            <p:ph idx="1"/>
          </p:nvPr>
        </p:nvSpPr>
        <p:spPr>
          <a:xfrm>
            <a:off x="649473" y="2492896"/>
            <a:ext cx="7845052" cy="4176464"/>
          </a:xfrm>
        </p:spPr>
        <p:txBody>
          <a:bodyPr>
            <a:normAutofit lnSpcReduction="10000"/>
          </a:bodyPr>
          <a:lstStyle/>
          <a:p>
            <a:pPr marL="514350" lvl="0" indent="-514350">
              <a:buFont typeface="+mj-lt"/>
              <a:buAutoNum type="arabicPeriod"/>
            </a:pPr>
            <a:r>
              <a:rPr lang="en-GB" dirty="0">
                <a:latin typeface="Calibri Light" panose="020F0302020204030204" pitchFamily="34" charset="0"/>
              </a:rPr>
              <a:t>Choose the categories of information you want to know about your digital assets.</a:t>
            </a:r>
          </a:p>
          <a:p>
            <a:pPr marL="514350" lvl="0" indent="-514350">
              <a:buFont typeface="+mj-lt"/>
              <a:buAutoNum type="arabicPeriod"/>
            </a:pPr>
            <a:r>
              <a:rPr lang="en-GB" dirty="0">
                <a:latin typeface="Calibri Light" panose="020F0302020204030204" pitchFamily="34" charset="0"/>
              </a:rPr>
              <a:t>Consider how you will collect this information. What kinds of questions do you need to ask to get the information you need for your register? </a:t>
            </a:r>
          </a:p>
          <a:p>
            <a:pPr marL="514350" lvl="0" indent="-514350">
              <a:buFont typeface="+mj-lt"/>
              <a:buAutoNum type="arabicPeriod"/>
            </a:pPr>
            <a:r>
              <a:rPr lang="en-GB" dirty="0">
                <a:latin typeface="Calibri Light" panose="020F0302020204030204" pitchFamily="34" charset="0"/>
              </a:rPr>
              <a:t>Use the templates provided in your packs for ideas.</a:t>
            </a:r>
          </a:p>
        </p:txBody>
      </p:sp>
    </p:spTree>
    <p:extLst>
      <p:ext uri="{BB962C8B-B14F-4D97-AF65-F5344CB8AC3E}">
        <p14:creationId xmlns:p14="http://schemas.microsoft.com/office/powerpoint/2010/main" val="3791767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3528" y="1427404"/>
            <a:ext cx="2851151" cy="1212120"/>
          </a:xfrm>
        </p:spPr>
        <p:txBody>
          <a:bodyPr/>
          <a:lstStyle/>
          <a:p>
            <a:pPr algn="l"/>
            <a:r>
              <a:rPr lang="en-GB" sz="3400" dirty="0"/>
              <a:t>This sessions answers:</a:t>
            </a:r>
          </a:p>
        </p:txBody>
      </p:sp>
      <p:sp>
        <p:nvSpPr>
          <p:cNvPr id="8" name="Content Placeholder 7"/>
          <p:cNvSpPr>
            <a:spLocks noGrp="1"/>
          </p:cNvSpPr>
          <p:nvPr>
            <p:ph idx="1"/>
          </p:nvPr>
        </p:nvSpPr>
        <p:spPr>
          <a:xfrm>
            <a:off x="2607661" y="2033464"/>
            <a:ext cx="6524750" cy="4491880"/>
          </a:xfrm>
        </p:spPr>
        <p:txBody>
          <a:bodyPr>
            <a:noAutofit/>
          </a:bodyPr>
          <a:lstStyle/>
          <a:p>
            <a:r>
              <a:rPr lang="en-GB" sz="3000" dirty="0">
                <a:latin typeface="Calibri Light" panose="020F0302020204030204" pitchFamily="34" charset="0"/>
              </a:rPr>
              <a:t>What is a digital asset register?</a:t>
            </a:r>
          </a:p>
          <a:p>
            <a:r>
              <a:rPr lang="en-GB" sz="3000" dirty="0">
                <a:latin typeface="Calibri Light" panose="020F0302020204030204" pitchFamily="34" charset="0"/>
              </a:rPr>
              <a:t>Why should we create one?</a:t>
            </a:r>
          </a:p>
          <a:p>
            <a:r>
              <a:rPr lang="en-GB" sz="3000" dirty="0">
                <a:latin typeface="Calibri Light" panose="020F0302020204030204" pitchFamily="34" charset="0"/>
              </a:rPr>
              <a:t>How do we create one?</a:t>
            </a:r>
          </a:p>
          <a:p>
            <a:r>
              <a:rPr lang="en-GB" sz="3000" dirty="0">
                <a:latin typeface="Calibri Light" panose="020F0302020204030204" pitchFamily="34" charset="0"/>
              </a:rPr>
              <a:t>What information should be collected?</a:t>
            </a:r>
          </a:p>
          <a:p>
            <a:r>
              <a:rPr lang="en-GB" sz="3000" dirty="0">
                <a:latin typeface="Calibri Light" panose="020F0302020204030204" pitchFamily="34" charset="0"/>
              </a:rPr>
              <a:t>How do we get that information?</a:t>
            </a:r>
          </a:p>
          <a:p>
            <a:r>
              <a:rPr lang="en-GB" sz="3000" dirty="0">
                <a:latin typeface="Calibri Light" panose="020F0302020204030204" pitchFamily="34" charset="0"/>
              </a:rPr>
              <a:t>What happens to a digital asset register after it is created?</a:t>
            </a:r>
            <a:endParaRPr lang="en-GB" sz="3000" dirty="0"/>
          </a:p>
        </p:txBody>
      </p:sp>
      <p:sp>
        <p:nvSpPr>
          <p:cNvPr id="11" name="TextBox 10"/>
          <p:cNvSpPr txBox="1"/>
          <p:nvPr/>
        </p:nvSpPr>
        <p:spPr>
          <a:xfrm>
            <a:off x="107504" y="476672"/>
            <a:ext cx="4243065" cy="646331"/>
          </a:xfrm>
          <a:prstGeom prst="rect">
            <a:avLst/>
          </a:prstGeom>
          <a:noFill/>
        </p:spPr>
        <p:txBody>
          <a:bodyPr wrap="square" rtlCol="0">
            <a:spAutoFit/>
          </a:bodyPr>
          <a:lstStyle/>
          <a:p>
            <a:pPr algn="ctr"/>
            <a:r>
              <a:rPr lang="en-GB" sz="3600" dirty="0">
                <a:solidFill>
                  <a:srgbClr val="007C6F"/>
                </a:solidFill>
                <a:latin typeface="Calibri Light" panose="020F0302020204030204" pitchFamily="34" charset="0"/>
              </a:rPr>
              <a:t>Digital Asset Register</a:t>
            </a:r>
          </a:p>
        </p:txBody>
      </p:sp>
    </p:spTree>
    <p:extLst>
      <p:ext uri="{BB962C8B-B14F-4D97-AF65-F5344CB8AC3E}">
        <p14:creationId xmlns:p14="http://schemas.microsoft.com/office/powerpoint/2010/main" val="1378945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sz="half" idx="2"/>
          </p:nvPr>
        </p:nvPicPr>
        <p:blipFill rotWithShape="1">
          <a:blip r:embed="rId3"/>
          <a:srcRect l="-78" b="13251"/>
          <a:stretch/>
        </p:blipFill>
        <p:spPr>
          <a:xfrm>
            <a:off x="109238" y="2276872"/>
            <a:ext cx="8925523" cy="3898367"/>
          </a:xfrm>
          <a:prstGeom prst="rect">
            <a:avLst/>
          </a:prstGeom>
        </p:spPr>
      </p:pic>
      <p:sp>
        <p:nvSpPr>
          <p:cNvPr id="2" name="Title 1"/>
          <p:cNvSpPr>
            <a:spLocks noGrp="1"/>
          </p:cNvSpPr>
          <p:nvPr>
            <p:ph type="title"/>
          </p:nvPr>
        </p:nvSpPr>
        <p:spPr>
          <a:xfrm>
            <a:off x="109238" y="476672"/>
            <a:ext cx="7344816" cy="792088"/>
          </a:xfrm>
        </p:spPr>
        <p:txBody>
          <a:bodyPr/>
          <a:lstStyle/>
          <a:p>
            <a:r>
              <a:rPr lang="en-GB" sz="3800" dirty="0"/>
              <a:t>What is a Digital Asset Register?</a:t>
            </a:r>
          </a:p>
        </p:txBody>
      </p:sp>
    </p:spTree>
    <p:extLst>
      <p:ext uri="{BB962C8B-B14F-4D97-AF65-F5344CB8AC3E}">
        <p14:creationId xmlns:p14="http://schemas.microsoft.com/office/powerpoint/2010/main" val="1985730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10005"/>
            <a:ext cx="6508634" cy="936104"/>
          </a:xfrm>
        </p:spPr>
        <p:txBody>
          <a:bodyPr/>
          <a:lstStyle/>
          <a:p>
            <a:pPr algn="l">
              <a:spcBef>
                <a:spcPts val="1200"/>
              </a:spcBef>
              <a:spcAft>
                <a:spcPts val="1200"/>
              </a:spcAft>
            </a:pPr>
            <a:r>
              <a:rPr lang="en-GB" sz="3400" dirty="0"/>
              <a:t>Why should we create </a:t>
            </a:r>
            <a:br>
              <a:rPr lang="en-GB" sz="3400" dirty="0"/>
            </a:br>
            <a:r>
              <a:rPr lang="en-GB" sz="3400" dirty="0"/>
              <a:t>a Digital Assets Register?</a:t>
            </a:r>
          </a:p>
        </p:txBody>
      </p:sp>
      <p:sp>
        <p:nvSpPr>
          <p:cNvPr id="4" name="Content Placeholder 3"/>
          <p:cNvSpPr>
            <a:spLocks noGrp="1"/>
          </p:cNvSpPr>
          <p:nvPr>
            <p:ph sz="half" idx="2"/>
          </p:nvPr>
        </p:nvSpPr>
        <p:spPr>
          <a:xfrm>
            <a:off x="395536" y="1772816"/>
            <a:ext cx="4671364" cy="4857403"/>
          </a:xfrm>
        </p:spPr>
        <p:txBody>
          <a:bodyPr>
            <a:normAutofit lnSpcReduction="10000"/>
          </a:bodyPr>
          <a:lstStyle/>
          <a:p>
            <a:r>
              <a:rPr lang="en-GB" dirty="0">
                <a:latin typeface="Calibri Light" panose="020F0302020204030204" pitchFamily="34" charset="0"/>
              </a:rPr>
              <a:t>gathers information about digital content in one place</a:t>
            </a:r>
          </a:p>
          <a:p>
            <a:r>
              <a:rPr lang="en-GB" dirty="0">
                <a:latin typeface="Calibri Light" panose="020F0302020204030204" pitchFamily="34" charset="0"/>
              </a:rPr>
              <a:t>logs preservation risks</a:t>
            </a:r>
          </a:p>
          <a:p>
            <a:r>
              <a:rPr lang="en-GB" dirty="0">
                <a:latin typeface="Calibri Light" panose="020F0302020204030204" pitchFamily="34" charset="0"/>
              </a:rPr>
              <a:t>coordinates digital preservation actions</a:t>
            </a:r>
          </a:p>
          <a:p>
            <a:r>
              <a:rPr lang="en-GB" dirty="0">
                <a:latin typeface="Calibri Light" panose="020F0302020204030204" pitchFamily="34" charset="0"/>
              </a:rPr>
              <a:t>supports negotiations with management</a:t>
            </a:r>
          </a:p>
          <a:p>
            <a:r>
              <a:rPr lang="en-GB" dirty="0">
                <a:latin typeface="Calibri Light" panose="020F0302020204030204" pitchFamily="34" charset="0"/>
              </a:rPr>
              <a:t>promotes best practice in management of digital content</a:t>
            </a:r>
          </a:p>
          <a:p>
            <a:r>
              <a:rPr lang="en-GB" dirty="0">
                <a:latin typeface="Calibri Light" panose="020F0302020204030204" pitchFamily="34" charset="0"/>
              </a:rPr>
              <a:t>provides basic finding aid in absence of other discovery methods </a:t>
            </a:r>
          </a:p>
          <a:p>
            <a:r>
              <a:rPr lang="en-GB" dirty="0">
                <a:latin typeface="Calibri Light" panose="020F0302020204030204" pitchFamily="34" charset="0"/>
              </a:rPr>
              <a:t>retains valuable knowledge</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2120" y="2049091"/>
            <a:ext cx="3203313" cy="4581128"/>
          </a:xfrm>
          <a:prstGeom prst="rect">
            <a:avLst/>
          </a:prstGeom>
        </p:spPr>
      </p:pic>
    </p:spTree>
    <p:extLst>
      <p:ext uri="{BB962C8B-B14F-4D97-AF65-F5344CB8AC3E}">
        <p14:creationId xmlns:p14="http://schemas.microsoft.com/office/powerpoint/2010/main" val="2548233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772816"/>
            <a:ext cx="4464495" cy="4680520"/>
          </a:xfrm>
        </p:spPr>
        <p:txBody>
          <a:bodyPr>
            <a:normAutofit fontScale="92500" lnSpcReduction="20000"/>
          </a:bodyPr>
          <a:lstStyle/>
          <a:p>
            <a:r>
              <a:rPr lang="en-GB" sz="3000" dirty="0">
                <a:latin typeface="Calibri Light" panose="020F0302020204030204" pitchFamily="34" charset="0"/>
              </a:rPr>
              <a:t>Organise assets into </a:t>
            </a:r>
          </a:p>
          <a:p>
            <a:pPr marL="0" indent="0">
              <a:buNone/>
            </a:pPr>
            <a:r>
              <a:rPr lang="en-GB" sz="3000" dirty="0">
                <a:latin typeface="Calibri Light" panose="020F0302020204030204" pitchFamily="34" charset="0"/>
              </a:rPr>
              <a:t>     logical groups</a:t>
            </a:r>
          </a:p>
          <a:p>
            <a:r>
              <a:rPr lang="en-GB" sz="3000" dirty="0">
                <a:latin typeface="Calibri Light" panose="020F0302020204030204" pitchFamily="34" charset="0"/>
              </a:rPr>
              <a:t>Groups: </a:t>
            </a:r>
          </a:p>
          <a:p>
            <a:pPr lvl="1"/>
            <a:r>
              <a:rPr lang="en-GB" dirty="0">
                <a:latin typeface="Calibri Light" panose="020F0302020204030204" pitchFamily="34" charset="0"/>
              </a:rPr>
              <a:t>Type of material (e.g. file format, </a:t>
            </a:r>
            <a:r>
              <a:rPr lang="en-GB" dirty="0" err="1">
                <a:latin typeface="Calibri Light" panose="020F0302020204030204" pitchFamily="34" charset="0"/>
              </a:rPr>
              <a:t>os</a:t>
            </a:r>
            <a:r>
              <a:rPr lang="en-GB" dirty="0">
                <a:latin typeface="Calibri Light" panose="020F0302020204030204" pitchFamily="34" charset="0"/>
              </a:rPr>
              <a:t>, size)</a:t>
            </a:r>
          </a:p>
          <a:p>
            <a:pPr lvl="1"/>
            <a:r>
              <a:rPr lang="en-GB" dirty="0">
                <a:latin typeface="Calibri Light" panose="020F0302020204030204" pitchFamily="34" charset="0"/>
              </a:rPr>
              <a:t>Special requirements</a:t>
            </a:r>
          </a:p>
          <a:p>
            <a:pPr lvl="1"/>
            <a:r>
              <a:rPr lang="en-GB" dirty="0">
                <a:latin typeface="Calibri Light" panose="020F0302020204030204" pitchFamily="34" charset="0"/>
              </a:rPr>
              <a:t>Same owner or manager</a:t>
            </a:r>
          </a:p>
          <a:p>
            <a:pPr lvl="1"/>
            <a:r>
              <a:rPr lang="en-GB" dirty="0">
                <a:latin typeface="Calibri Light" panose="020F0302020204030204" pitchFamily="34" charset="0"/>
              </a:rPr>
              <a:t>Etc.</a:t>
            </a:r>
          </a:p>
          <a:p>
            <a:pPr marL="0" indent="0">
              <a:buNone/>
            </a:pPr>
            <a:r>
              <a:rPr lang="en-GB" dirty="0">
                <a:latin typeface="Calibri Light" panose="020F0302020204030204" pitchFamily="34" charset="0"/>
              </a:rPr>
              <a:t>*Useful for digital preservation practitioner, not other users</a:t>
            </a:r>
          </a:p>
        </p:txBody>
      </p:sp>
      <p:sp>
        <p:nvSpPr>
          <p:cNvPr id="4" name="Title 1"/>
          <p:cNvSpPr txBox="1">
            <a:spLocks/>
          </p:cNvSpPr>
          <p:nvPr/>
        </p:nvSpPr>
        <p:spPr>
          <a:xfrm>
            <a:off x="395536" y="410005"/>
            <a:ext cx="6508634" cy="936104"/>
          </a:xfrm>
          <a:prstGeom prst="rect">
            <a:avLst/>
          </a:prstGeom>
        </p:spPr>
        <p:txBody>
          <a:bodyPr/>
          <a:lstStyle>
            <a:lvl1pPr algn="ctr" defTabSz="914400" rtl="0" eaLnBrk="1" latinLnBrk="0" hangingPunct="1">
              <a:spcBef>
                <a:spcPct val="0"/>
              </a:spcBef>
              <a:buNone/>
              <a:defRPr sz="2400" kern="1200">
                <a:solidFill>
                  <a:srgbClr val="007C6F"/>
                </a:solidFill>
                <a:latin typeface="Calibri Light" panose="020F0302020204030204" pitchFamily="34" charset="0"/>
                <a:ea typeface="+mj-ea"/>
                <a:cs typeface="+mj-cs"/>
              </a:defRPr>
            </a:lvl1pPr>
          </a:lstStyle>
          <a:p>
            <a:pPr algn="l">
              <a:spcBef>
                <a:spcPts val="1200"/>
              </a:spcBef>
              <a:spcAft>
                <a:spcPts val="1200"/>
              </a:spcAft>
            </a:pPr>
            <a:r>
              <a:rPr lang="en-GB" sz="3400" dirty="0"/>
              <a:t>How do we create </a:t>
            </a:r>
            <a:br>
              <a:rPr lang="en-GB" sz="3400" dirty="0"/>
            </a:br>
            <a:r>
              <a:rPr lang="en-GB" sz="3400" dirty="0"/>
              <a:t>a Digital Assets Register?</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0102" y="2780928"/>
            <a:ext cx="3864289" cy="3533401"/>
          </a:xfrm>
          <a:prstGeom prst="rect">
            <a:avLst/>
          </a:prstGeom>
        </p:spPr>
      </p:pic>
      <p:sp>
        <p:nvSpPr>
          <p:cNvPr id="6" name="TextBox 5"/>
          <p:cNvSpPr txBox="1"/>
          <p:nvPr/>
        </p:nvSpPr>
        <p:spPr>
          <a:xfrm>
            <a:off x="4707926" y="6486170"/>
            <a:ext cx="4392488" cy="461665"/>
          </a:xfrm>
          <a:prstGeom prst="rect">
            <a:avLst/>
          </a:prstGeom>
          <a:noFill/>
        </p:spPr>
        <p:txBody>
          <a:bodyPr wrap="square" rtlCol="0">
            <a:spAutoFit/>
          </a:bodyPr>
          <a:lstStyle/>
          <a:p>
            <a:pPr algn="r"/>
            <a:r>
              <a:rPr lang="en-GB" sz="1200" dirty="0"/>
              <a:t>Illustration by </a:t>
            </a:r>
            <a:r>
              <a:rPr lang="en-GB" sz="1200" dirty="0" err="1"/>
              <a:t>Jørgen</a:t>
            </a:r>
            <a:r>
              <a:rPr lang="en-GB" sz="1200" dirty="0"/>
              <a:t> Stamp digitalbevaring.dk CC BY 2.5 Denmark</a:t>
            </a:r>
          </a:p>
          <a:p>
            <a:pPr algn="r"/>
            <a:endParaRPr lang="en-GB" sz="1200" dirty="0"/>
          </a:p>
        </p:txBody>
      </p:sp>
    </p:spTree>
    <p:extLst>
      <p:ext uri="{BB962C8B-B14F-4D97-AF65-F5344CB8AC3E}">
        <p14:creationId xmlns:p14="http://schemas.microsoft.com/office/powerpoint/2010/main" val="4150697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7917060" cy="1145046"/>
          </a:xfrm>
        </p:spPr>
        <p:txBody>
          <a:bodyPr/>
          <a:lstStyle/>
          <a:p>
            <a:r>
              <a:rPr lang="en-GB" sz="3200" dirty="0"/>
              <a:t>What information should be collected </a:t>
            </a:r>
            <a:br>
              <a:rPr lang="en-GB" sz="3200" dirty="0"/>
            </a:br>
            <a:r>
              <a:rPr lang="en-GB" sz="3200" dirty="0"/>
              <a:t>for a Digital Asset Register?</a:t>
            </a:r>
          </a:p>
        </p:txBody>
      </p:sp>
      <p:sp>
        <p:nvSpPr>
          <p:cNvPr id="3" name="Content Placeholder 2"/>
          <p:cNvSpPr>
            <a:spLocks noGrp="1"/>
          </p:cNvSpPr>
          <p:nvPr>
            <p:ph sz="half" idx="1"/>
          </p:nvPr>
        </p:nvSpPr>
        <p:spPr>
          <a:xfrm>
            <a:off x="537727" y="1617008"/>
            <a:ext cx="4680520" cy="5060076"/>
          </a:xfrm>
        </p:spPr>
        <p:txBody>
          <a:bodyPr>
            <a:normAutofit fontScale="92500" lnSpcReduction="20000"/>
          </a:bodyPr>
          <a:lstStyle/>
          <a:p>
            <a:pPr lvl="0"/>
            <a:r>
              <a:rPr lang="en-GB" dirty="0"/>
              <a:t>Name of collection or content</a:t>
            </a:r>
          </a:p>
          <a:p>
            <a:pPr lvl="0"/>
            <a:r>
              <a:rPr lang="en-GB" dirty="0"/>
              <a:t>Person or department of responsibility</a:t>
            </a:r>
          </a:p>
          <a:p>
            <a:pPr lvl="0"/>
            <a:r>
              <a:rPr lang="en-GB" dirty="0"/>
              <a:t>Size of collection  </a:t>
            </a:r>
          </a:p>
          <a:p>
            <a:pPr lvl="0"/>
            <a:r>
              <a:rPr lang="en-GB" dirty="0"/>
              <a:t>File formats </a:t>
            </a:r>
          </a:p>
          <a:p>
            <a:pPr lvl="0"/>
            <a:r>
              <a:rPr lang="en-GB" dirty="0"/>
              <a:t>Retention policy </a:t>
            </a:r>
          </a:p>
          <a:p>
            <a:pPr lvl="1"/>
            <a:r>
              <a:rPr lang="en-GB" dirty="0"/>
              <a:t>e.g. How long does this content need to be preserved? Why?</a:t>
            </a:r>
          </a:p>
          <a:p>
            <a:pPr lvl="0"/>
            <a:r>
              <a:rPr lang="en-GB" dirty="0"/>
              <a:t>Ownership, rights, and data protection issues</a:t>
            </a:r>
          </a:p>
          <a:p>
            <a:pPr lvl="0"/>
            <a:r>
              <a:rPr lang="en-GB" dirty="0"/>
              <a:t>Associated risks and impact</a:t>
            </a:r>
          </a:p>
          <a:p>
            <a:pPr lvl="1"/>
            <a:r>
              <a:rPr lang="en-GB" dirty="0"/>
              <a:t>e.g. software or hardware dependencies </a:t>
            </a:r>
          </a:p>
          <a:p>
            <a:pPr lvl="0"/>
            <a:endParaRPr lang="en-GB" dirty="0"/>
          </a:p>
          <a:p>
            <a:endParaRPr lang="en-GB" dirty="0"/>
          </a:p>
        </p:txBody>
      </p:sp>
      <p:sp>
        <p:nvSpPr>
          <p:cNvPr id="4" name="Content Placeholder 3"/>
          <p:cNvSpPr>
            <a:spLocks noGrp="1"/>
          </p:cNvSpPr>
          <p:nvPr>
            <p:ph sz="half" idx="2"/>
          </p:nvPr>
        </p:nvSpPr>
        <p:spPr>
          <a:xfrm>
            <a:off x="5199005" y="1772816"/>
            <a:ext cx="3881350" cy="2716002"/>
          </a:xfrm>
        </p:spPr>
        <p:txBody>
          <a:bodyPr>
            <a:normAutofit/>
          </a:bodyPr>
          <a:lstStyle/>
          <a:p>
            <a:pPr lvl="0"/>
            <a:r>
              <a:rPr lang="en-GB" dirty="0"/>
              <a:t>Estimated value of content </a:t>
            </a:r>
          </a:p>
          <a:p>
            <a:pPr lvl="1"/>
            <a:r>
              <a:rPr lang="en-GB" dirty="0"/>
              <a:t>e.g. How easy would it take to retrieve this content? How long to re-create it?</a:t>
            </a:r>
          </a:p>
          <a:p>
            <a:endParaRPr lang="en-GB"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5796136" y="4005064"/>
            <a:ext cx="2801230" cy="2801230"/>
          </a:xfrm>
          <a:prstGeom prst="rect">
            <a:avLst/>
          </a:prstGeom>
        </p:spPr>
      </p:pic>
    </p:spTree>
    <p:extLst>
      <p:ext uri="{BB962C8B-B14F-4D97-AF65-F5344CB8AC3E}">
        <p14:creationId xmlns:p14="http://schemas.microsoft.com/office/powerpoint/2010/main" val="877628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466" y="452910"/>
            <a:ext cx="7989068" cy="1055997"/>
          </a:xfrm>
        </p:spPr>
        <p:txBody>
          <a:bodyPr/>
          <a:lstStyle/>
          <a:p>
            <a:r>
              <a:rPr lang="en-GB" sz="3200" dirty="0"/>
              <a:t>How do we get the information for </a:t>
            </a:r>
            <a:br>
              <a:rPr lang="en-GB" sz="3200" dirty="0"/>
            </a:br>
            <a:r>
              <a:rPr lang="en-GB" sz="3200" dirty="0"/>
              <a:t>a Digital Assets Register?</a:t>
            </a:r>
          </a:p>
        </p:txBody>
      </p:sp>
      <p:sp>
        <p:nvSpPr>
          <p:cNvPr id="3" name="Text Placeholder 2"/>
          <p:cNvSpPr>
            <a:spLocks noGrp="1"/>
          </p:cNvSpPr>
          <p:nvPr>
            <p:ph type="body" idx="1"/>
          </p:nvPr>
        </p:nvSpPr>
        <p:spPr>
          <a:xfrm>
            <a:off x="457200" y="1508907"/>
            <a:ext cx="4040188" cy="639762"/>
          </a:xfrm>
        </p:spPr>
        <p:txBody>
          <a:bodyPr/>
          <a:lstStyle/>
          <a:p>
            <a:r>
              <a:rPr lang="en-GB" dirty="0"/>
              <a:t>Approaches:</a:t>
            </a:r>
          </a:p>
        </p:txBody>
      </p:sp>
      <p:sp>
        <p:nvSpPr>
          <p:cNvPr id="4" name="Content Placeholder 3"/>
          <p:cNvSpPr>
            <a:spLocks noGrp="1"/>
          </p:cNvSpPr>
          <p:nvPr>
            <p:ph sz="half" idx="2"/>
          </p:nvPr>
        </p:nvSpPr>
        <p:spPr>
          <a:xfrm>
            <a:off x="457200" y="2276872"/>
            <a:ext cx="4546848" cy="4141870"/>
          </a:xfrm>
        </p:spPr>
        <p:txBody>
          <a:bodyPr>
            <a:noAutofit/>
          </a:bodyPr>
          <a:lstStyle/>
          <a:p>
            <a:r>
              <a:rPr lang="en-GB" sz="2600" dirty="0"/>
              <a:t>Finding aids and catalogues</a:t>
            </a:r>
          </a:p>
          <a:p>
            <a:r>
              <a:rPr lang="en-GB" sz="2600" dirty="0"/>
              <a:t>Metadata already captured about collections</a:t>
            </a:r>
          </a:p>
          <a:p>
            <a:r>
              <a:rPr lang="en-GB" sz="2600" dirty="0"/>
              <a:t>Shared drives </a:t>
            </a:r>
          </a:p>
          <a:p>
            <a:r>
              <a:rPr lang="en-GB" sz="2600" dirty="0"/>
              <a:t>Interviews with staff members </a:t>
            </a:r>
          </a:p>
          <a:p>
            <a:r>
              <a:rPr lang="en-GB" sz="2600" dirty="0"/>
              <a:t>Survey to all staff members</a:t>
            </a:r>
          </a:p>
          <a:p>
            <a:r>
              <a:rPr lang="en-GB" sz="2600" dirty="0"/>
              <a:t>A combination of all of the above</a:t>
            </a:r>
          </a:p>
        </p:txBody>
      </p:sp>
      <p:pic>
        <p:nvPicPr>
          <p:cNvPr id="7" name="Content Placeholder 6"/>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5298137" y="1906056"/>
            <a:ext cx="3240360" cy="4512686"/>
          </a:xfrm>
        </p:spPr>
      </p:pic>
    </p:spTree>
    <p:extLst>
      <p:ext uri="{BB962C8B-B14F-4D97-AF65-F5344CB8AC3E}">
        <p14:creationId xmlns:p14="http://schemas.microsoft.com/office/powerpoint/2010/main" val="2611309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016" y="620688"/>
            <a:ext cx="7679963" cy="1152128"/>
          </a:xfrm>
        </p:spPr>
        <p:txBody>
          <a:bodyPr/>
          <a:lstStyle/>
          <a:p>
            <a:pPr algn="l"/>
            <a:r>
              <a:rPr lang="en-GB" sz="3200" dirty="0"/>
              <a:t>What happens to a Digital Asset Register </a:t>
            </a:r>
            <a:br>
              <a:rPr lang="en-GB" sz="3200" dirty="0"/>
            </a:br>
            <a:r>
              <a:rPr lang="en-GB" sz="3200" dirty="0"/>
              <a:t>after it is created?</a:t>
            </a:r>
          </a:p>
        </p:txBody>
      </p:sp>
      <p:sp>
        <p:nvSpPr>
          <p:cNvPr id="3" name="Content Placeholder 2"/>
          <p:cNvSpPr>
            <a:spLocks noGrp="1"/>
          </p:cNvSpPr>
          <p:nvPr>
            <p:ph idx="1"/>
          </p:nvPr>
        </p:nvSpPr>
        <p:spPr>
          <a:xfrm>
            <a:off x="776648" y="2132856"/>
            <a:ext cx="7590701" cy="3832548"/>
          </a:xfrm>
        </p:spPr>
        <p:txBody>
          <a:bodyPr/>
          <a:lstStyle/>
          <a:p>
            <a:pPr marL="0" indent="0">
              <a:buNone/>
            </a:pPr>
            <a:r>
              <a:rPr lang="en-GB" sz="3800" dirty="0">
                <a:latin typeface="Calibri Light" panose="020F0302020204030204" pitchFamily="34" charset="0"/>
              </a:rPr>
              <a:t>It’s not over…</a:t>
            </a:r>
          </a:p>
          <a:p>
            <a:r>
              <a:rPr lang="en-GB" dirty="0">
                <a:latin typeface="Calibri Light" panose="020F0302020204030204" pitchFamily="34" charset="0"/>
              </a:rPr>
              <a:t>Share across the organisation</a:t>
            </a:r>
          </a:p>
          <a:p>
            <a:r>
              <a:rPr lang="en-GB" dirty="0">
                <a:latin typeface="Calibri Light" panose="020F0302020204030204" pitchFamily="34" charset="0"/>
              </a:rPr>
              <a:t>Share with management</a:t>
            </a:r>
          </a:p>
          <a:p>
            <a:r>
              <a:rPr lang="en-GB" dirty="0">
                <a:latin typeface="Calibri Light" panose="020F0302020204030204" pitchFamily="34" charset="0"/>
              </a:rPr>
              <a:t>Create more granular entries</a:t>
            </a:r>
          </a:p>
          <a:p>
            <a:r>
              <a:rPr lang="en-GB" dirty="0">
                <a:latin typeface="Calibri Light" panose="020F0302020204030204" pitchFamily="34" charset="0"/>
              </a:rPr>
              <a:t>Create update schedule</a:t>
            </a:r>
          </a:p>
          <a:p>
            <a:r>
              <a:rPr lang="en-GB" dirty="0">
                <a:latin typeface="Calibri Light" panose="020F0302020204030204" pitchFamily="34" charset="0"/>
              </a:rPr>
              <a:t>Update</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4168" y="3356992"/>
            <a:ext cx="2770299" cy="3209725"/>
          </a:xfrm>
          <a:prstGeom prst="rect">
            <a:avLst/>
          </a:prstGeom>
        </p:spPr>
      </p:pic>
    </p:spTree>
    <p:extLst>
      <p:ext uri="{BB962C8B-B14F-4D97-AF65-F5344CB8AC3E}">
        <p14:creationId xmlns:p14="http://schemas.microsoft.com/office/powerpoint/2010/main" val="4238851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734" y="476672"/>
            <a:ext cx="3164532" cy="498991"/>
          </a:xfrm>
        </p:spPr>
        <p:txBody>
          <a:bodyPr/>
          <a:lstStyle/>
          <a:p>
            <a:r>
              <a:rPr lang="en-GB" sz="3600" dirty="0"/>
              <a:t>More Resources</a:t>
            </a:r>
          </a:p>
        </p:txBody>
      </p:sp>
      <p:sp>
        <p:nvSpPr>
          <p:cNvPr id="3" name="Content Placeholder 2"/>
          <p:cNvSpPr>
            <a:spLocks noGrp="1"/>
          </p:cNvSpPr>
          <p:nvPr>
            <p:ph idx="1"/>
          </p:nvPr>
        </p:nvSpPr>
        <p:spPr>
          <a:xfrm>
            <a:off x="334065" y="981568"/>
            <a:ext cx="8475870" cy="5256584"/>
          </a:xfrm>
        </p:spPr>
        <p:txBody>
          <a:bodyPr>
            <a:noAutofit/>
          </a:bodyPr>
          <a:lstStyle/>
          <a:p>
            <a:pPr marL="566738" indent="-566738">
              <a:buNone/>
            </a:pPr>
            <a:r>
              <a:rPr lang="en-GB" sz="2600" dirty="0">
                <a:latin typeface="Calibri Light" panose="020F0302020204030204" pitchFamily="34" charset="0"/>
              </a:rPr>
              <a:t>Digital Preservation Handbook, ‘Getting Started’, </a:t>
            </a:r>
            <a:r>
              <a:rPr lang="en-GB" sz="2600" dirty="0">
                <a:latin typeface="Calibri Light" panose="020F0302020204030204" pitchFamily="34" charset="0"/>
                <a:hlinkClick r:id="rId3"/>
              </a:rPr>
              <a:t>http://www.dpconline.org/advice/preservationhandbook/getting-started</a:t>
            </a:r>
            <a:r>
              <a:rPr lang="en-GB" sz="2600" dirty="0">
                <a:latin typeface="Calibri Light" panose="020F0302020204030204" pitchFamily="34" charset="0"/>
              </a:rPr>
              <a:t> </a:t>
            </a:r>
          </a:p>
          <a:p>
            <a:pPr marL="566738" indent="-566738">
              <a:buNone/>
            </a:pPr>
            <a:r>
              <a:rPr lang="en-GB" sz="2600" dirty="0">
                <a:latin typeface="Calibri Light" panose="020F0302020204030204" pitchFamily="34" charset="0"/>
              </a:rPr>
              <a:t>Digital Curation Centre, ‘Data Audit Framework Methodology’,  </a:t>
            </a:r>
            <a:r>
              <a:rPr lang="en-GB" sz="2600" dirty="0">
                <a:latin typeface="Calibri Light" panose="020F0302020204030204" pitchFamily="34" charset="0"/>
                <a:hlinkClick r:id="rId4"/>
              </a:rPr>
              <a:t>http://www.dataaudit.eu/ DAF_Methodology.pdf</a:t>
            </a:r>
            <a:r>
              <a:rPr lang="en-GB" sz="2600" dirty="0">
                <a:latin typeface="Calibri Light" panose="020F0302020204030204" pitchFamily="34" charset="0"/>
              </a:rPr>
              <a:t>  </a:t>
            </a:r>
          </a:p>
          <a:p>
            <a:pPr marL="566738" indent="-566738">
              <a:buNone/>
            </a:pPr>
            <a:r>
              <a:rPr lang="en-GB" sz="2600" dirty="0">
                <a:latin typeface="Calibri Light" panose="020F0302020204030204" pitchFamily="34" charset="0"/>
              </a:rPr>
              <a:t>Digital Curation Centre, ‘Digital Asset Framework Implementation Guide’, </a:t>
            </a:r>
            <a:r>
              <a:rPr lang="en-GB" sz="2600" dirty="0">
                <a:latin typeface="Calibri Light" panose="020F0302020204030204" pitchFamily="34" charset="0"/>
                <a:hlinkClick r:id="rId5"/>
              </a:rPr>
              <a:t>http://www.data-audit.eu/docs/DAF_Implementation_Guide.pdf</a:t>
            </a:r>
            <a:r>
              <a:rPr lang="en-GB" sz="2600" dirty="0">
                <a:latin typeface="Calibri Light" panose="020F0302020204030204" pitchFamily="34" charset="0"/>
              </a:rPr>
              <a:t> </a:t>
            </a:r>
          </a:p>
          <a:p>
            <a:pPr marL="566738" indent="-566738">
              <a:buNone/>
            </a:pPr>
            <a:r>
              <a:rPr lang="en-GB" sz="2600" dirty="0">
                <a:latin typeface="Calibri Light" panose="020F0302020204030204" pitchFamily="34" charset="0"/>
              </a:rPr>
              <a:t>The National Archives, ‘Stage 2: Define your digital continuity requirements’, </a:t>
            </a:r>
            <a:r>
              <a:rPr lang="en-GB" sz="2600" dirty="0">
                <a:latin typeface="Calibri Light" panose="020F0302020204030204" pitchFamily="34" charset="0"/>
                <a:hlinkClick r:id="rId6"/>
              </a:rPr>
              <a:t>http://www.nationalarchives.gov.uk/ information-management/manage-information/policy-process/digital-continuity/step-by-step-guidance/step-2</a:t>
            </a:r>
            <a:r>
              <a:rPr lang="en-GB" sz="2600" dirty="0">
                <a:latin typeface="Calibri Light" panose="020F0302020204030204" pitchFamily="34" charset="0"/>
              </a:rPr>
              <a:t> </a:t>
            </a:r>
          </a:p>
        </p:txBody>
      </p:sp>
    </p:spTree>
    <p:extLst>
      <p:ext uri="{BB962C8B-B14F-4D97-AF65-F5344CB8AC3E}">
        <p14:creationId xmlns:p14="http://schemas.microsoft.com/office/powerpoint/2010/main" val="72730866"/>
      </p:ext>
    </p:extLst>
  </p:cSld>
  <p:clrMapOvr>
    <a:masterClrMapping/>
  </p:clrMapOvr>
</p:sld>
</file>

<file path=ppt/theme/theme1.xml><?xml version="1.0" encoding="utf-8"?>
<a:theme xmlns:a="http://schemas.openxmlformats.org/drawingml/2006/main" name="DPCShar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49A12ADEB0E794F9A53CB1E6BDEBEF9" ma:contentTypeVersion="2" ma:contentTypeDescription="Create a new document." ma:contentTypeScope="" ma:versionID="7983560228525d04e20844e66bd1922d">
  <xsd:schema xmlns:xsd="http://www.w3.org/2001/XMLSchema" xmlns:xs="http://www.w3.org/2001/XMLSchema" xmlns:p="http://schemas.microsoft.com/office/2006/metadata/properties" xmlns:ns2="e3cce8e0-2e05-4967-9afc-6d8fd6e34cbf" targetNamespace="http://schemas.microsoft.com/office/2006/metadata/properties" ma:root="true" ma:fieldsID="5bed088e7bede50c134824f3be36690c" ns2:_="">
    <xsd:import namespace="e3cce8e0-2e05-4967-9afc-6d8fd6e34cbf"/>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ce8e0-2e05-4967-9afc-6d8fd6e34cb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8A6C92-E0B7-42FC-9B0B-C9C14F5A8951}">
  <ds:schemaRefs>
    <ds:schemaRef ds:uri="http://schemas.microsoft.com/sharepoint/v3/contenttype/forms"/>
  </ds:schemaRefs>
</ds:datastoreItem>
</file>

<file path=customXml/itemProps2.xml><?xml version="1.0" encoding="utf-8"?>
<ds:datastoreItem xmlns:ds="http://schemas.openxmlformats.org/officeDocument/2006/customXml" ds:itemID="{F63A0957-BBA9-4769-88F3-687545979226}">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e3cce8e0-2e05-4967-9afc-6d8fd6e34cbf"/>
    <ds:schemaRef ds:uri="http://www.w3.org/XML/1998/namespace"/>
  </ds:schemaRefs>
</ds:datastoreItem>
</file>

<file path=customXml/itemProps3.xml><?xml version="1.0" encoding="utf-8"?>
<ds:datastoreItem xmlns:ds="http://schemas.openxmlformats.org/officeDocument/2006/customXml" ds:itemID="{7A1110EF-1E02-4D81-A373-BE886FB520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ce8e0-2e05-4967-9afc-6d8fd6e34c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DPCSaraDay</Template>
  <TotalTime>1744</TotalTime>
  <Words>975</Words>
  <Application>Microsoft Office PowerPoint</Application>
  <PresentationFormat>On-screen Show (4:3)</PresentationFormat>
  <Paragraphs>110</Paragraphs>
  <Slides>10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DPCSharon</vt:lpstr>
      <vt:lpstr>PowerPoint Presentation</vt:lpstr>
      <vt:lpstr>This sessions answers:</vt:lpstr>
      <vt:lpstr>What is a Digital Asset Register?</vt:lpstr>
      <vt:lpstr>Why should we create  a Digital Assets Register?</vt:lpstr>
      <vt:lpstr>PowerPoint Presentation</vt:lpstr>
      <vt:lpstr>What information should be collected  for a Digital Asset Register?</vt:lpstr>
      <vt:lpstr>How do we get the information for  a Digital Assets Register?</vt:lpstr>
      <vt:lpstr>What happens to a Digital Asset Register  after it is created?</vt:lpstr>
      <vt:lpstr>More Resources</vt:lpstr>
      <vt:lpstr>Exercise #2 Start creating your own Digital Assets Register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Thomson</dc:creator>
  <cp:lastModifiedBy>Sharon McMeekin</cp:lastModifiedBy>
  <cp:revision>149</cp:revision>
  <dcterms:created xsi:type="dcterms:W3CDTF">2015-04-20T13:42:01Z</dcterms:created>
  <dcterms:modified xsi:type="dcterms:W3CDTF">2017-05-04T14:13:13Z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0x010100749A12ADEB0E794F9A53CB1E6BDEBEF9</vt:lpwstr>
  </property>
</Properties>
</file>