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4"/>
  </p:sldMasterIdLst>
  <p:notesMasterIdLst>
    <p:notesMasterId r:id="rId32"/>
  </p:notesMasterIdLst>
  <p:handoutMasterIdLst>
    <p:handoutMasterId r:id="rId33"/>
  </p:handoutMasterIdLst>
  <p:sldIdLst>
    <p:sldId id="526" r:id="rId5"/>
    <p:sldId id="600" r:id="rId6"/>
    <p:sldId id="601" r:id="rId7"/>
    <p:sldId id="613" r:id="rId8"/>
    <p:sldId id="637" r:id="rId9"/>
    <p:sldId id="638" r:id="rId10"/>
    <p:sldId id="639" r:id="rId11"/>
    <p:sldId id="640" r:id="rId12"/>
    <p:sldId id="641" r:id="rId13"/>
    <p:sldId id="642" r:id="rId14"/>
    <p:sldId id="643" r:id="rId15"/>
    <p:sldId id="644" r:id="rId16"/>
    <p:sldId id="619" r:id="rId17"/>
    <p:sldId id="620" r:id="rId18"/>
    <p:sldId id="645" r:id="rId19"/>
    <p:sldId id="646" r:id="rId20"/>
    <p:sldId id="647" r:id="rId21"/>
    <p:sldId id="621" r:id="rId22"/>
    <p:sldId id="648" r:id="rId23"/>
    <p:sldId id="622" r:id="rId24"/>
    <p:sldId id="623" r:id="rId25"/>
    <p:sldId id="624" r:id="rId26"/>
    <p:sldId id="625" r:id="rId27"/>
    <p:sldId id="626" r:id="rId28"/>
    <p:sldId id="627" r:id="rId29"/>
    <p:sldId id="628" r:id="rId30"/>
    <p:sldId id="649" r:id="rId31"/>
  </p:sldIdLst>
  <p:sldSz cx="9144000" cy="5143500" type="screen16x9"/>
  <p:notesSz cx="6950075"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76FF"/>
    <a:srgbClr val="5D84FF"/>
    <a:srgbClr val="3366FF"/>
    <a:srgbClr val="6699FF"/>
    <a:srgbClr val="0066FF"/>
    <a:srgbClr val="3399FF"/>
    <a:srgbClr val="0A74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08" autoAdjust="0"/>
  </p:normalViewPr>
  <p:slideViewPr>
    <p:cSldViewPr snapToGrid="0">
      <p:cViewPr>
        <p:scale>
          <a:sx n="90" d="100"/>
          <a:sy n="90" d="100"/>
        </p:scale>
        <p:origin x="816" y="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35C9C3EA-1CED-4A9F-80E1-3AE7CF1D1D06}" type="datetimeFigureOut">
              <a:rPr lang="en-US" smtClean="0"/>
              <a:pPr/>
              <a:t>11/16/2017</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D9A1839-73EB-4B7E-A4E3-086551F2F571}" type="slidenum">
              <a:rPr lang="en-US" smtClean="0"/>
              <a:pPr/>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95008" y="4387136"/>
            <a:ext cx="5560059" cy="4156234"/>
          </a:xfrm>
          <a:prstGeom prst="rect">
            <a:avLst/>
          </a:prstGeom>
        </p:spPr>
        <p:txBody>
          <a:bodyPr lIns="92476" tIns="92476" rIns="92476" bIns="92476"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masswerk.at/jsuix/"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US" dirty="0"/>
              <a:t>Curriculum created by Martin Kong</a:t>
            </a:r>
            <a:endParaRPr dirty="0"/>
          </a:p>
        </p:txBody>
      </p:sp>
    </p:spTree>
    <p:extLst>
      <p:ext uri="{BB962C8B-B14F-4D97-AF65-F5344CB8AC3E}">
        <p14:creationId xmlns:p14="http://schemas.microsoft.com/office/powerpoint/2010/main" val="508443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Most people today commonly use a Graphical User Interface when working with a computer.  A person works with a GUI on a computer by using a mouse to point and left click or right click to run programs or to browse the web. Touchscreens can also be used to interact with a GUI.</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However, in the 1980’s and 1990’s, before GUIs existed, command line was primarily the method for people to interact with computers.  It is a textual based interface involving mostly the use of the keyboard to type commands into the prompt to run programs, copy, move, rename or delete files, navigate or browse for files.  </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Windows does not handle extracting tar archive files on its own.  In order to open a tar file in Windows, an extraction program such as the open-source 7-zip will have to be installed.  The following extraction instructions assume that 7-zip has been installed already.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There are screenshots of this process on the next page.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Browse to where the tar file is located using Windows Explorer</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Right click on the file to bring up the 7-zip submenu and choose “Extract Files…”</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Once the 7-zip extraction subprogram window has opened,  choose the directory that you want to extract the files to</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Click Ok when you are done.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 files are extracted and can be found where you put them.</a:t>
            </a:r>
          </a:p>
        </p:txBody>
      </p:sp>
    </p:spTree>
    <p:extLst>
      <p:ext uri="{BB962C8B-B14F-4D97-AF65-F5344CB8AC3E}">
        <p14:creationId xmlns:p14="http://schemas.microsoft.com/office/powerpoint/2010/main" val="2457751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On the left screenshots, you can see that the top left screenshot is of a GUI interface, where TestFolder1 has 3 files in it.  The bottom left screenshot is of another GUI interface where TestFolder2 is empty.</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On the right screenshots, you can see that the top right screenshot shows a command line interface where it is a listing of the files in the folder, TestFolder1.  The right bottom screenshot is a command line listing of the lack of files in the folder TestFolder2.  </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As you can see from the screenshots above, a command line interface looks different than a GUI interface, but can provide similar information. </a:t>
            </a:r>
          </a:p>
        </p:txBody>
      </p:sp>
    </p:spTree>
    <p:extLst>
      <p:ext uri="{BB962C8B-B14F-4D97-AF65-F5344CB8AC3E}">
        <p14:creationId xmlns:p14="http://schemas.microsoft.com/office/powerpoint/2010/main" val="3504659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As you can see on this slide, the first two top screenshots simulate the moving of a file from TestFolder1 to TestFolder2 by right click and dragging File1.txt from TestFolder1 into TestFolder2.  The right-click context menu will pop-up and Move Here can be chosen.  The third/top right screenshot shows File1.txt now residing in TestFolder2.</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 bottom left screenshot illustrates the use of the command line to move File1.txt from TestFolder1 into TestFolder2.  The right bottom screenshot illustrates that File1.txt is now located in TestFolder2.</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p:txBody>
      </p:sp>
    </p:spTree>
    <p:extLst>
      <p:ext uri="{BB962C8B-B14F-4D97-AF65-F5344CB8AC3E}">
        <p14:creationId xmlns:p14="http://schemas.microsoft.com/office/powerpoint/2010/main" val="4105365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1" indent="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While the command line is available for use in Mac, Windows, Unix/Linux computers, we will be focusing on the command line for Linux in the following slides.  </a:t>
            </a:r>
          </a:p>
          <a:p>
            <a:pPr marL="0" marR="0" lvl="1" indent="0" algn="l" rtl="0">
              <a:lnSpc>
                <a:spcPct val="100000"/>
              </a:lnSpc>
              <a:spcBef>
                <a:spcPts val="0"/>
              </a:spcBef>
              <a:spcAft>
                <a:spcPts val="0"/>
              </a:spcAft>
              <a:buSzPct val="25000"/>
              <a:buFont typeface="Merriweather Sans"/>
              <a:buNone/>
            </a:pPr>
            <a:endParaRPr lang="en-US" sz="2200" b="0" i="0" u="none" strike="noStrike" cap="none" dirty="0">
              <a:latin typeface="Merriweather Sans"/>
              <a:ea typeface="Merriweather Sans"/>
              <a:cs typeface="Merriweather Sans"/>
              <a:sym typeface="Merriweather Sans"/>
            </a:endParaRPr>
          </a:p>
          <a:p>
            <a:pPr marL="0" marR="0" lvl="1" indent="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When you first log into a Linux system that has a command line interface, most times you will be presented immediately with a command prompt that shows your username on the computer that you are logged into followed by a squiggly character and the dollar sign or hash symbol</a:t>
            </a:r>
          </a:p>
          <a:p>
            <a:pPr marL="0" marR="0" lvl="1" indent="0" algn="l" rtl="0">
              <a:lnSpc>
                <a:spcPct val="100000"/>
              </a:lnSpc>
              <a:spcBef>
                <a:spcPts val="0"/>
              </a:spcBef>
              <a:spcAft>
                <a:spcPts val="0"/>
              </a:spcAft>
              <a:buSzPct val="25000"/>
              <a:buFont typeface="Merriweather Sans"/>
              <a:buNone/>
            </a:pPr>
            <a:endParaRPr lang="en-US" sz="2200" b="0" i="0" u="none" strike="noStrike" cap="none" dirty="0">
              <a:latin typeface="Merriweather Sans"/>
              <a:ea typeface="Merriweather Sans"/>
              <a:cs typeface="Merriweather Sans"/>
              <a:sym typeface="Merriweather Sans"/>
            </a:endParaRPr>
          </a:p>
          <a:p>
            <a:pPr marL="0" marR="0" lvl="1" indent="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Commands are given to the computer by typing text.</a:t>
            </a:r>
          </a:p>
          <a:p>
            <a:pPr marL="0" marR="0" lvl="1" indent="0" algn="l" rtl="0">
              <a:lnSpc>
                <a:spcPct val="100000"/>
              </a:lnSpc>
              <a:spcBef>
                <a:spcPts val="0"/>
              </a:spcBef>
              <a:spcAft>
                <a:spcPts val="0"/>
              </a:spcAft>
              <a:buSzPct val="25000"/>
              <a:buFont typeface="Merriweather Sans"/>
              <a:buNone/>
            </a:pPr>
            <a:endParaRPr lang="en-US" sz="2200" b="0" i="0" u="none" strike="noStrike" cap="none" dirty="0">
              <a:latin typeface="Merriweather Sans"/>
              <a:ea typeface="Merriweather Sans"/>
              <a:cs typeface="Merriweather Sans"/>
              <a:sym typeface="Merriweather Sans"/>
            </a:endParaRPr>
          </a:p>
          <a:p>
            <a:pPr marL="0" marR="0" lvl="1" indent="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With command line you don’t have visual commands or options to choose from that you would have in a GUI:</a:t>
            </a:r>
          </a:p>
          <a:p>
            <a:pPr marL="0" marR="0" lvl="1" indent="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For example, if you used a mouse to right click a file in a GUI, you would get a list of options and/or choices to choose from, i.e. copy, paste, delete, etc.  If you used a mouse to right click on a folder in a GUI instead of a file, you would get different available action options.  </a:t>
            </a:r>
          </a:p>
          <a:p>
            <a:pPr marL="0" marR="0" lvl="1" indent="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In the command line interface, you are not presented with any of those choices.  Instead, you are only presented with a blinking cursor and you have to know in advance what it is that you would like to do with a particular file, folder, etc.  </a:t>
            </a:r>
          </a:p>
          <a:p>
            <a:pPr lvl="0">
              <a:spcBef>
                <a:spcPts val="0"/>
              </a:spcBef>
              <a:buNone/>
            </a:pPr>
            <a:endParaRPr lang="en-US" dirty="0"/>
          </a:p>
        </p:txBody>
      </p:sp>
    </p:spTree>
    <p:extLst>
      <p:ext uri="{BB962C8B-B14F-4D97-AF65-F5344CB8AC3E}">
        <p14:creationId xmlns:p14="http://schemas.microsoft.com/office/powerpoint/2010/main" val="3333309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1" indent="228600" algn="l" rtl="0">
              <a:spcBef>
                <a:spcPts val="0"/>
              </a:spcBef>
              <a:spcAft>
                <a:spcPts val="0"/>
              </a:spcAft>
              <a:buSzPct val="25000"/>
              <a:buNone/>
            </a:pPr>
            <a:r>
              <a:rPr lang="en-US" sz="2200" b="0" i="0" u="none" strike="noStrike" cap="none" dirty="0">
                <a:latin typeface="Merriweather Sans"/>
                <a:ea typeface="Merriweather Sans"/>
                <a:cs typeface="Merriweather Sans"/>
                <a:sym typeface="Merriweather Sans"/>
              </a:rPr>
              <a:t>Please note that in Linux (unlike Windows), all file or folder/directory names typed into the command line are case sensitive. The folder path /home/</a:t>
            </a:r>
            <a:r>
              <a:rPr lang="en-US" sz="2200" b="0" i="0" u="none" strike="noStrike" cap="none" dirty="0" err="1">
                <a:latin typeface="Merriweather Sans"/>
                <a:ea typeface="Merriweather Sans"/>
                <a:cs typeface="Merriweather Sans"/>
                <a:sym typeface="Merriweather Sans"/>
              </a:rPr>
              <a:t>jsmith</a:t>
            </a:r>
            <a:r>
              <a:rPr lang="en-US" sz="2200" b="0" i="0" u="none" strike="noStrike" cap="none" dirty="0">
                <a:latin typeface="Merriweather Sans"/>
                <a:ea typeface="Merriweather Sans"/>
                <a:cs typeface="Merriweather Sans"/>
                <a:sym typeface="Merriweather Sans"/>
              </a:rPr>
              <a:t>/Docs is a different directory than /home/</a:t>
            </a:r>
            <a:r>
              <a:rPr lang="en-US" sz="2200" b="0" i="0" u="none" strike="noStrike" cap="none" dirty="0" err="1">
                <a:latin typeface="Merriweather Sans"/>
                <a:ea typeface="Merriweather Sans"/>
                <a:cs typeface="Merriweather Sans"/>
                <a:sym typeface="Merriweather Sans"/>
              </a:rPr>
              <a:t>jsmith</a:t>
            </a:r>
            <a:r>
              <a:rPr lang="en-US" sz="2200" b="0" i="0" u="none" strike="noStrike" cap="none" dirty="0">
                <a:latin typeface="Merriweather Sans"/>
                <a:ea typeface="Merriweather Sans"/>
                <a:cs typeface="Merriweather Sans"/>
                <a:sym typeface="Merriweather Sans"/>
              </a:rPr>
              <a:t>/docs  (the uppercase versus lowercase D)</a:t>
            </a:r>
          </a:p>
          <a:p>
            <a:pPr marL="0" marR="0" lvl="1" indent="228600" algn="l" rtl="0">
              <a:lnSpc>
                <a:spcPct val="100000"/>
              </a:lnSpc>
              <a:spcBef>
                <a:spcPts val="0"/>
              </a:spcBef>
              <a:spcAft>
                <a:spcPts val="0"/>
              </a:spcAft>
              <a:buSzPct val="25000"/>
              <a:buFont typeface="Merriweather Sans"/>
              <a:buNone/>
            </a:pPr>
            <a:endParaRPr lang="en-US" sz="2200" b="0" i="0" u="none" strike="noStrike" cap="none" dirty="0">
              <a:latin typeface="Merriweather Sans"/>
              <a:ea typeface="Merriweather Sans"/>
              <a:cs typeface="Merriweather Sans"/>
              <a:sym typeface="Merriweather Sans"/>
            </a:endParaRPr>
          </a:p>
          <a:p>
            <a:pPr marL="0" marR="0" lvl="1" indent="22860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There are Linux-like emulators available online that you can use to practice your Linux commands as you learn without risk of damage to a real Linux system.  </a:t>
            </a:r>
          </a:p>
          <a:p>
            <a:pPr marL="0" marR="0" lvl="1" indent="22860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A list of emulators can be found on this </a:t>
            </a:r>
            <a:r>
              <a:rPr lang="en-US" sz="2200" b="0" i="0" u="none" strike="noStrike" cap="none" dirty="0" err="1">
                <a:latin typeface="Merriweather Sans"/>
                <a:ea typeface="Merriweather Sans"/>
                <a:cs typeface="Merriweather Sans"/>
                <a:sym typeface="Merriweather Sans"/>
              </a:rPr>
              <a:t>wordpress</a:t>
            </a:r>
            <a:r>
              <a:rPr lang="en-US" sz="2200" b="0" i="0" u="none" strike="noStrike" cap="none" dirty="0">
                <a:latin typeface="Merriweather Sans"/>
                <a:ea typeface="Merriweather Sans"/>
                <a:cs typeface="Merriweather Sans"/>
                <a:sym typeface="Merriweather Sans"/>
              </a:rPr>
              <a:t> site.  The second link I have listed has an emulator that mimics Linux very closely.  </a:t>
            </a:r>
          </a:p>
        </p:txBody>
      </p:sp>
    </p:spTree>
    <p:extLst>
      <p:ext uri="{BB962C8B-B14F-4D97-AF65-F5344CB8AC3E}">
        <p14:creationId xmlns:p14="http://schemas.microsoft.com/office/powerpoint/2010/main" val="1582218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2200" b="0" i="0" u="none" strike="noStrike" cap="none" dirty="0">
                <a:latin typeface="Merriweather Sans"/>
                <a:ea typeface="Merriweather Sans"/>
                <a:cs typeface="Merriweather Sans"/>
                <a:sym typeface="Merriweather Sans"/>
              </a:rPr>
              <a:t>Some additional notes about the command line. </a:t>
            </a:r>
          </a:p>
          <a:p>
            <a:pPr marL="0" marR="0" lvl="0" indent="0" algn="l" rtl="0">
              <a:spcBef>
                <a:spcPts val="0"/>
              </a:spcBef>
              <a:buSzPct val="25000"/>
              <a:buNone/>
            </a:pPr>
            <a:endParaRPr lang="en-US" sz="22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2200" b="0" i="0" u="none" strike="noStrike" cap="none" dirty="0">
                <a:latin typeface="Merriweather Sans"/>
                <a:ea typeface="Merriweather Sans"/>
                <a:cs typeface="Merriweather Sans"/>
                <a:sym typeface="Merriweather Sans"/>
              </a:rPr>
              <a:t>Depending on your administrative privileges on the system, you may not have the ability to navigate to, see, or make changes to the files in directories/folders above a specific directory such as your home directory.  </a:t>
            </a:r>
          </a:p>
          <a:p>
            <a:pPr marL="0" marR="0" lvl="1" indent="228600" algn="l" rtl="0">
              <a:spcBef>
                <a:spcPts val="0"/>
              </a:spcBef>
              <a:spcAft>
                <a:spcPts val="0"/>
              </a:spcAft>
              <a:buSzPct val="25000"/>
              <a:buNone/>
            </a:pPr>
            <a:endParaRPr lang="en-US" sz="2200" b="0" i="0" u="none" strike="noStrike" cap="none" dirty="0">
              <a:latin typeface="Merriweather Sans"/>
              <a:ea typeface="Merriweather Sans"/>
              <a:cs typeface="Merriweather Sans"/>
              <a:sym typeface="Merriweather Sans"/>
            </a:endParaRPr>
          </a:p>
        </p:txBody>
      </p:sp>
    </p:spTree>
    <p:extLst>
      <p:ext uri="{BB962C8B-B14F-4D97-AF65-F5344CB8AC3E}">
        <p14:creationId xmlns:p14="http://schemas.microsoft.com/office/powerpoint/2010/main" val="3467830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Where is the command line in the digital preservation workflow?</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Understanding how to use the command line is very important as some of the open source software tools that are available for digital preservation, utilize the command line very heavily.  An example is the FITS tool.  It is a command line based tool that can extract metadata and identify file types from a multitude of different files formats.  </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Windows does not handle extracting tar archive files on its own.  In order to open a tar file in Windows, an extraction program such as the open-source 7-zip will have to be installed.  The following extraction instructions assume that 7-zip has been installed already.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There are screenshots of this process on the next page.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Browse to where the tar file is located using Windows Explorer</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Right click on the file to bring up the 7-zip submenu and choose “Extract Files…”</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Once the 7-zip extraction subprogram window has opened,  choose the directory that you want to extract the files to</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Click Ok when you are done.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 files are extracted and can be found where you put them.</a:t>
            </a:r>
          </a:p>
        </p:txBody>
      </p:sp>
    </p:spTree>
    <p:extLst>
      <p:ext uri="{BB962C8B-B14F-4D97-AF65-F5344CB8AC3E}">
        <p14:creationId xmlns:p14="http://schemas.microsoft.com/office/powerpoint/2010/main" val="2992979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spcAft>
                <a:spcPts val="0"/>
              </a:spcAft>
              <a:buSzPct val="25000"/>
              <a:buNone/>
            </a:pPr>
            <a:r>
              <a:rPr lang="en-US" sz="2200" b="0" i="0" u="none" strike="noStrike" cap="none" dirty="0">
                <a:latin typeface="Merriweather Sans"/>
                <a:ea typeface="Merriweather Sans"/>
                <a:cs typeface="Merriweather Sans"/>
                <a:sym typeface="Merriweather Sans"/>
              </a:rPr>
              <a:t>Please refer to your Linux Command Line Cheat Sheet for further information about the commands being utilized in today’s demo.</a:t>
            </a:r>
          </a:p>
          <a:p>
            <a:pPr marL="0" marR="0" lvl="2" indent="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We will be demonstrating how to use the command line via the Linux-like emulator found at </a:t>
            </a:r>
            <a:r>
              <a:rPr lang="en-US" sz="2200" b="0" i="0" u="sng" strike="noStrike" cap="none" dirty="0">
                <a:solidFill>
                  <a:schemeClr val="hlink"/>
                </a:solidFill>
                <a:latin typeface="Merriweather Sans"/>
                <a:ea typeface="Merriweather Sans"/>
                <a:cs typeface="Merriweather Sans"/>
                <a:sym typeface="Merriweather Sans"/>
                <a:hlinkClick r:id="rId3"/>
              </a:rPr>
              <a:t>http://www.masswerk.at/jsuix/</a:t>
            </a:r>
            <a:r>
              <a:rPr lang="en-US" sz="2200" b="0" i="0" u="none" strike="noStrike" cap="none" dirty="0">
                <a:latin typeface="Merriweather Sans"/>
                <a:ea typeface="Merriweather Sans"/>
                <a:cs typeface="Merriweather Sans"/>
                <a:sym typeface="Merriweather Sans"/>
              </a:rPr>
              <a:t>.  </a:t>
            </a:r>
          </a:p>
          <a:p>
            <a:pPr marL="0" marR="0" lvl="2" indent="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Login as </a:t>
            </a:r>
            <a:r>
              <a:rPr lang="en-US" sz="2200" b="0" i="0" u="none" strike="noStrike" cap="none" dirty="0" err="1">
                <a:latin typeface="Merriweather Sans"/>
                <a:ea typeface="Merriweather Sans"/>
                <a:cs typeface="Merriweather Sans"/>
                <a:sym typeface="Merriweather Sans"/>
              </a:rPr>
              <a:t>jsmith</a:t>
            </a:r>
            <a:endParaRPr lang="en-US" sz="22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p:txBody>
      </p:sp>
    </p:spTree>
    <p:extLst>
      <p:ext uri="{BB962C8B-B14F-4D97-AF65-F5344CB8AC3E}">
        <p14:creationId xmlns:p14="http://schemas.microsoft.com/office/powerpoint/2010/main" val="1607275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cap="none" dirty="0">
                <a:latin typeface="Merriweather Sans"/>
                <a:ea typeface="Merriweather Sans"/>
                <a:cs typeface="Merriweather Sans"/>
                <a:sym typeface="Merriweather Sans"/>
              </a:rPr>
              <a:t>Now that we have reviewed some basic Linux commands, it is time to work on an activity where you get to practice working with the command line.  It will be within the Windows command line and it will be with the FITS tool from Harvard.  FITS is a tool that can be used on digital files to identify file types, validate them, and also extract technical metadata.  </a:t>
            </a:r>
          </a:p>
          <a:p>
            <a:pPr lvl="0">
              <a:spcBef>
                <a:spcPts val="0"/>
              </a:spcBef>
              <a:buNone/>
            </a:pPr>
            <a:endParaRPr lang="en-US" dirty="0"/>
          </a:p>
        </p:txBody>
      </p:sp>
    </p:spTree>
    <p:extLst>
      <p:ext uri="{BB962C8B-B14F-4D97-AF65-F5344CB8AC3E}">
        <p14:creationId xmlns:p14="http://schemas.microsoft.com/office/powerpoint/2010/main" val="207121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endParaRPr dirty="0">
              <a:solidFill>
                <a:schemeClr val="tx1"/>
              </a:solidFill>
            </a:endParaRPr>
          </a:p>
        </p:txBody>
      </p:sp>
    </p:spTree>
    <p:extLst>
      <p:ext uri="{BB962C8B-B14F-4D97-AF65-F5344CB8AC3E}">
        <p14:creationId xmlns:p14="http://schemas.microsoft.com/office/powerpoint/2010/main" val="820211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endParaRPr dirty="0"/>
          </a:p>
        </p:txBody>
      </p:sp>
    </p:spTree>
    <p:extLst>
      <p:ext uri="{BB962C8B-B14F-4D97-AF65-F5344CB8AC3E}">
        <p14:creationId xmlns:p14="http://schemas.microsoft.com/office/powerpoint/2010/main" val="1720630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Here are some scenarios where Virtual Machines might come in handy.</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For the last statement, if you are working in a Linux command, never let anyone tell you to type </a:t>
            </a:r>
            <a:r>
              <a:rPr lang="en-US" sz="1100" b="0" i="0" u="none" strike="noStrike" cap="none" dirty="0" err="1">
                <a:latin typeface="Merriweather Sans"/>
                <a:ea typeface="Merriweather Sans"/>
                <a:cs typeface="Merriweather Sans"/>
                <a:sym typeface="Merriweather Sans"/>
              </a:rPr>
              <a:t>rm</a:t>
            </a:r>
            <a:r>
              <a:rPr lang="en-US" sz="1100" b="0" i="0" u="none" strike="noStrike" cap="none" dirty="0">
                <a:latin typeface="Merriweather Sans"/>
                <a:ea typeface="Merriweather Sans"/>
                <a:cs typeface="Merriweather Sans"/>
                <a:sym typeface="Merriweather Sans"/>
              </a:rPr>
              <a:t> –rf.  This command deletes everything that it can find, including files on your </a:t>
            </a:r>
            <a:r>
              <a:rPr lang="en-US" sz="1100" b="0" i="0" u="none" strike="noStrike" cap="none" dirty="0" err="1">
                <a:latin typeface="Merriweather Sans"/>
                <a:ea typeface="Merriweather Sans"/>
                <a:cs typeface="Merriweather Sans"/>
                <a:sym typeface="Merriweather Sans"/>
              </a:rPr>
              <a:t>harddrive</a:t>
            </a:r>
            <a:r>
              <a:rPr lang="en-US" sz="1100" b="0" i="0" u="none" strike="noStrike" cap="none" dirty="0">
                <a:latin typeface="Merriweather Sans"/>
                <a:ea typeface="Merriweather Sans"/>
                <a:cs typeface="Merriweather Sans"/>
                <a:sym typeface="Merriweather Sans"/>
              </a:rPr>
              <a:t> and also files on connected removable media devices (USB flash drives, USB external </a:t>
            </a:r>
            <a:r>
              <a:rPr lang="en-US" sz="1100" b="0" i="0" u="none" strike="noStrike" cap="none" dirty="0" err="1">
                <a:latin typeface="Merriweather Sans"/>
                <a:ea typeface="Merriweather Sans"/>
                <a:cs typeface="Merriweather Sans"/>
                <a:sym typeface="Merriweather Sans"/>
              </a:rPr>
              <a:t>harddrives</a:t>
            </a:r>
            <a:r>
              <a:rPr lang="en-US" sz="1100" b="0" i="0" u="none" strike="noStrike" cap="none" dirty="0">
                <a:latin typeface="Merriweather Sans"/>
                <a:ea typeface="Merriweather Sans"/>
                <a:cs typeface="Merriweather Sans"/>
                <a:sym typeface="Merriweather Sans"/>
              </a:rPr>
              <a:t>).  The dangerous part is that it does it without prompting you to confirm.  It will literally wipe the entire system and connected devices of all files.  </a:t>
            </a:r>
          </a:p>
          <a:p>
            <a:pPr lvl="0">
              <a:spcBef>
                <a:spcPts val="0"/>
              </a:spcBef>
              <a:buNone/>
            </a:pPr>
            <a:endParaRPr lang="en-US" dirty="0"/>
          </a:p>
        </p:txBody>
      </p:sp>
    </p:spTree>
    <p:extLst>
      <p:ext uri="{BB962C8B-B14F-4D97-AF65-F5344CB8AC3E}">
        <p14:creationId xmlns:p14="http://schemas.microsoft.com/office/powerpoint/2010/main" val="34875614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endParaRPr dirty="0"/>
          </a:p>
        </p:txBody>
      </p:sp>
    </p:spTree>
    <p:extLst>
      <p:ext uri="{BB962C8B-B14F-4D97-AF65-F5344CB8AC3E}">
        <p14:creationId xmlns:p14="http://schemas.microsoft.com/office/powerpoint/2010/main" val="17327140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Here is what a Virtual Machine is…</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It is essentially running a computer operating system within another computer operating system.  For example, your laptop or desktop’s Windows 10 OS is the host.  The virtual machine would run inside of a program such as VirtualBox and allow you to run another copy of Windows (perhaps XP or Windows 7 for backwards compatibility).  You can also use a VM to run Linux on a Windows host machine.  </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What is very useful with VMs is that they allow you to take “snapshots” or saved states of an operating system running inside of the virtual machine, so that you could try out the installation of software or run a program and then if it crashes, revert back to the earlier saved snapshot without much effort.  </a:t>
            </a:r>
          </a:p>
          <a:p>
            <a:pPr lvl="0">
              <a:spcBef>
                <a:spcPts val="0"/>
              </a:spcBef>
              <a:buNone/>
            </a:pPr>
            <a:endParaRPr lang="en-US" dirty="0"/>
          </a:p>
        </p:txBody>
      </p:sp>
    </p:spTree>
    <p:extLst>
      <p:ext uri="{BB962C8B-B14F-4D97-AF65-F5344CB8AC3E}">
        <p14:creationId xmlns:p14="http://schemas.microsoft.com/office/powerpoint/2010/main" val="3892596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There are many different available VM software hypervisors.  A hypervisor is software, firmware, or hardware that creates and runs virtual machines.  In this case, VirtualBox and VMWare are software hypervisors.  </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There are Cloud VM services available, but they are not free.  </a:t>
            </a:r>
            <a:r>
              <a:rPr lang="en-US" sz="1100" b="0" i="0" u="none" strike="noStrike" cap="none" dirty="0" err="1">
                <a:latin typeface="Merriweather Sans"/>
                <a:ea typeface="Merriweather Sans"/>
                <a:cs typeface="Merriweather Sans"/>
                <a:sym typeface="Merriweather Sans"/>
              </a:rPr>
              <a:t>DigitalOcean</a:t>
            </a:r>
            <a:r>
              <a:rPr lang="en-US" sz="1100" b="0" i="0" u="none" strike="noStrike" cap="none" dirty="0">
                <a:latin typeface="Merriweather Sans"/>
                <a:ea typeface="Merriweather Sans"/>
                <a:cs typeface="Merriweather Sans"/>
                <a:sym typeface="Merriweather Sans"/>
              </a:rPr>
              <a:t> is a subscription based VM service where you can obtain a Virtual Machine for use over the internet.  </a:t>
            </a:r>
          </a:p>
          <a:p>
            <a:pPr lvl="0">
              <a:spcBef>
                <a:spcPts val="0"/>
              </a:spcBef>
              <a:buNone/>
            </a:pPr>
            <a:endParaRPr lang="en-US" dirty="0"/>
          </a:p>
        </p:txBody>
      </p:sp>
    </p:spTree>
    <p:extLst>
      <p:ext uri="{BB962C8B-B14F-4D97-AF65-F5344CB8AC3E}">
        <p14:creationId xmlns:p14="http://schemas.microsoft.com/office/powerpoint/2010/main" val="995003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Once you have a chosen hypervisor software installed (VirtualBox or VMWare, etc.) on your host OS, then it is possible that there is already a pre-installed “snapshot” or image that is downloadable and available for use for the OS of your choice.  For example, if you wanted to run Ubuntu Linux on a Windows host machine running VirtualBox, there may already be an Ubuntu Virtual Box image that is available for download.  That way you won’t have to install </a:t>
            </a:r>
            <a:r>
              <a:rPr lang="en-US" sz="1100" b="0" i="0" u="none" strike="noStrike" cap="none" dirty="0" err="1">
                <a:latin typeface="Merriweather Sans"/>
                <a:ea typeface="Merriweather Sans"/>
                <a:cs typeface="Merriweather Sans"/>
                <a:sym typeface="Merriweather Sans"/>
              </a:rPr>
              <a:t>Ubunu</a:t>
            </a:r>
            <a:r>
              <a:rPr lang="en-US" sz="1100" b="0" i="0" u="none" strike="noStrike" cap="none" dirty="0">
                <a:latin typeface="Merriweather Sans"/>
                <a:ea typeface="Merriweather Sans"/>
                <a:cs typeface="Merriweather Sans"/>
                <a:sym typeface="Merriweather Sans"/>
              </a:rPr>
              <a:t> Linux from scratch.  If there is not an image available, then you will have to install the OS yourself inside of VirtualBox.  </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Once the OS is fully installed and ready for us inside of the VM, make sure to take a snapshot so you can go back.  It is like having a backup that you can go back to multiple times. </a:t>
            </a:r>
          </a:p>
          <a:p>
            <a:pPr lvl="0">
              <a:spcBef>
                <a:spcPts val="0"/>
              </a:spcBef>
              <a:buNone/>
            </a:pPr>
            <a:endParaRPr lang="en-US" dirty="0"/>
          </a:p>
        </p:txBody>
      </p:sp>
    </p:spTree>
    <p:extLst>
      <p:ext uri="{BB962C8B-B14F-4D97-AF65-F5344CB8AC3E}">
        <p14:creationId xmlns:p14="http://schemas.microsoft.com/office/powerpoint/2010/main" val="495359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2" indent="0" algn="l" rtl="0">
              <a:lnSpc>
                <a:spcPct val="100000"/>
              </a:lnSpc>
              <a:spcBef>
                <a:spcPts val="0"/>
              </a:spcBef>
              <a:spcAft>
                <a:spcPts val="0"/>
              </a:spcAft>
              <a:buSzPct val="25000"/>
              <a:buFont typeface="Merriweather Sans"/>
              <a:buNone/>
            </a:pPr>
            <a:r>
              <a:rPr lang="en-US" sz="2200" b="0" i="0" u="none" strike="noStrike" cap="none" dirty="0" err="1">
                <a:latin typeface="Merriweather Sans"/>
                <a:ea typeface="Merriweather Sans"/>
                <a:cs typeface="Merriweather Sans"/>
                <a:sym typeface="Merriweather Sans"/>
              </a:rPr>
              <a:t>BitCurator</a:t>
            </a:r>
            <a:r>
              <a:rPr lang="en-US" sz="2200" b="0" i="0" u="none" strike="noStrike" cap="none" dirty="0">
                <a:latin typeface="Merriweather Sans"/>
                <a:ea typeface="Merriweather Sans"/>
                <a:cs typeface="Merriweather Sans"/>
                <a:sym typeface="Merriweather Sans"/>
              </a:rPr>
              <a:t> can be run as a native Linux environment or as a virtual machine.  </a:t>
            </a:r>
          </a:p>
          <a:p>
            <a:pPr marL="0" marR="0" lvl="2" indent="0" algn="l" rtl="0">
              <a:lnSpc>
                <a:spcPct val="100000"/>
              </a:lnSpc>
              <a:spcBef>
                <a:spcPts val="0"/>
              </a:spcBef>
              <a:spcAft>
                <a:spcPts val="0"/>
              </a:spcAft>
              <a:buSzPct val="25000"/>
              <a:buFont typeface="Merriweather Sans"/>
              <a:buNone/>
            </a:pPr>
            <a:r>
              <a:rPr lang="en-US" sz="2200" b="0" i="0" u="none" strike="noStrike" cap="none" dirty="0" err="1">
                <a:latin typeface="Merriweather Sans"/>
                <a:ea typeface="Merriweather Sans"/>
                <a:cs typeface="Merriweather Sans"/>
                <a:sym typeface="Merriweather Sans"/>
              </a:rPr>
              <a:t>Archivematica</a:t>
            </a:r>
            <a:r>
              <a:rPr lang="en-US" sz="2200" b="0" i="0" u="none" strike="noStrike" cap="none" dirty="0">
                <a:latin typeface="Merriweather Sans"/>
                <a:ea typeface="Merriweather Sans"/>
                <a:cs typeface="Merriweather Sans"/>
                <a:sym typeface="Merriweather Sans"/>
              </a:rPr>
              <a:t> can be test installed as a virtual machine, to test out its functionality and see if the workflow and processing of materials will meet your institution’s needs.</a:t>
            </a:r>
          </a:p>
          <a:p>
            <a:pPr marL="0" marR="0" lvl="2" indent="0" algn="l" rtl="0">
              <a:lnSpc>
                <a:spcPct val="100000"/>
              </a:lnSpc>
              <a:spcBef>
                <a:spcPts val="0"/>
              </a:spcBef>
              <a:spcAft>
                <a:spcPts val="0"/>
              </a:spcAft>
              <a:buSzPct val="25000"/>
              <a:buFont typeface="Merriweather Sans"/>
              <a:buNone/>
            </a:pPr>
            <a:r>
              <a:rPr lang="en-US" sz="2200" b="0" i="0" u="none" strike="noStrike" cap="none" dirty="0">
                <a:latin typeface="Merriweather Sans"/>
                <a:ea typeface="Merriweather Sans"/>
                <a:cs typeface="Merriweather Sans"/>
                <a:sym typeface="Merriweather Sans"/>
              </a:rPr>
              <a:t>VirtualBox or </a:t>
            </a:r>
            <a:r>
              <a:rPr lang="en-US" sz="2200" b="0" i="0" u="none" strike="noStrike" cap="none" dirty="0" err="1">
                <a:latin typeface="Merriweather Sans"/>
                <a:ea typeface="Merriweather Sans"/>
                <a:cs typeface="Merriweather Sans"/>
                <a:sym typeface="Merriweather Sans"/>
              </a:rPr>
              <a:t>Vmware</a:t>
            </a:r>
            <a:r>
              <a:rPr lang="en-US" sz="2200" b="0" i="0" u="none" strike="noStrike" cap="none" dirty="0">
                <a:latin typeface="Merriweather Sans"/>
                <a:ea typeface="Merriweather Sans"/>
                <a:cs typeface="Merriweather Sans"/>
                <a:sym typeface="Merriweather Sans"/>
              </a:rPr>
              <a:t> would still have to be approved by your local IT department if there are restrictions.  However, once that is installed, then you can create and utilize many different VMs for the various digital preservation applications that you want to run such as </a:t>
            </a:r>
            <a:r>
              <a:rPr lang="en-US" sz="2200" b="0" i="0" u="none" strike="noStrike" cap="none" dirty="0" err="1">
                <a:latin typeface="Merriweather Sans"/>
                <a:ea typeface="Merriweather Sans"/>
                <a:cs typeface="Merriweather Sans"/>
                <a:sym typeface="Merriweather Sans"/>
              </a:rPr>
              <a:t>Archivematica</a:t>
            </a:r>
            <a:r>
              <a:rPr lang="en-US" sz="2200" b="0" i="0" u="none" strike="noStrike" cap="none" dirty="0">
                <a:latin typeface="Merriweather Sans"/>
                <a:ea typeface="Merriweather Sans"/>
                <a:cs typeface="Merriweather Sans"/>
                <a:sym typeface="Merriweather Sans"/>
              </a:rPr>
              <a:t> or </a:t>
            </a:r>
            <a:r>
              <a:rPr lang="en-US" sz="2200" b="0" i="0" u="none" strike="noStrike" cap="none" dirty="0" err="1">
                <a:latin typeface="Merriweather Sans"/>
                <a:ea typeface="Merriweather Sans"/>
                <a:cs typeface="Merriweather Sans"/>
                <a:sym typeface="Merriweather Sans"/>
              </a:rPr>
              <a:t>BitCurator</a:t>
            </a:r>
            <a:r>
              <a:rPr lang="en-US" sz="2200" b="0" i="0" u="none" strike="noStrike" cap="none" dirty="0">
                <a:latin typeface="Merriweather Sans"/>
                <a:ea typeface="Merriweather Sans"/>
                <a:cs typeface="Merriweather Sans"/>
                <a:sym typeface="Merriweather Sans"/>
              </a:rPr>
              <a:t>.  </a:t>
            </a:r>
          </a:p>
          <a:p>
            <a:pPr marL="0" marR="0" lvl="2" indent="0" algn="l" rtl="0">
              <a:lnSpc>
                <a:spcPct val="100000"/>
              </a:lnSpc>
              <a:spcBef>
                <a:spcPts val="0"/>
              </a:spcBef>
              <a:spcAft>
                <a:spcPts val="0"/>
              </a:spcAft>
              <a:buSzPct val="25000"/>
              <a:buFont typeface="Merriweather Sans"/>
              <a:buNone/>
            </a:pPr>
            <a:endParaRPr lang="en-US" sz="2200" b="0" i="0" u="none" strike="noStrike" cap="none" dirty="0">
              <a:latin typeface="Merriweather Sans"/>
              <a:ea typeface="Merriweather Sans"/>
              <a:cs typeface="Merriweather Sans"/>
              <a:sym typeface="Merriweather Sans"/>
            </a:endParaRPr>
          </a:p>
          <a:p>
            <a:pPr lvl="0">
              <a:spcBef>
                <a:spcPts val="0"/>
              </a:spcBef>
              <a:buNone/>
            </a:pPr>
            <a:endParaRPr lang="en-US" dirty="0"/>
          </a:p>
        </p:txBody>
      </p:sp>
    </p:spTree>
    <p:extLst>
      <p:ext uri="{BB962C8B-B14F-4D97-AF65-F5344CB8AC3E}">
        <p14:creationId xmlns:p14="http://schemas.microsoft.com/office/powerpoint/2010/main" val="892841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cap="none" dirty="0">
                <a:latin typeface="Merriweather Sans"/>
                <a:ea typeface="Merriweather Sans"/>
                <a:cs typeface="Merriweather Sans"/>
                <a:sym typeface="Merriweather Sans"/>
              </a:rPr>
              <a:t>At the end of this session, if time allows, we will be demonstrating how a Virtual Machine works by running a Linux operating system inside of the program Virtual Box.  Virtual Box will be running on top of the Windows operating system. </a:t>
            </a:r>
          </a:p>
          <a:p>
            <a:pPr lvl="0">
              <a:spcBef>
                <a:spcPts val="0"/>
              </a:spcBef>
              <a:buNone/>
            </a:pPr>
            <a:endParaRPr lang="en-US" dirty="0"/>
          </a:p>
        </p:txBody>
      </p:sp>
    </p:spTree>
    <p:extLst>
      <p:ext uri="{BB962C8B-B14F-4D97-AF65-F5344CB8AC3E}">
        <p14:creationId xmlns:p14="http://schemas.microsoft.com/office/powerpoint/2010/main" val="17163868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Curriculum created by Martin and is on</a:t>
            </a:r>
            <a:r>
              <a:rPr lang="en-US" baseline="0" dirty="0"/>
              <a:t> your flash drives and the POWRR website</a:t>
            </a:r>
            <a:endParaRPr lang="en-US" dirty="0"/>
          </a:p>
          <a:p>
            <a:endParaRPr dirty="0"/>
          </a:p>
        </p:txBody>
      </p:sp>
    </p:spTree>
    <p:extLst>
      <p:ext uri="{BB962C8B-B14F-4D97-AF65-F5344CB8AC3E}">
        <p14:creationId xmlns:p14="http://schemas.microsoft.com/office/powerpoint/2010/main" val="3020358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endParaRPr dirty="0">
              <a:solidFill>
                <a:schemeClr val="tx1"/>
              </a:solidFill>
            </a:endParaRPr>
          </a:p>
        </p:txBody>
      </p:sp>
    </p:spTree>
    <p:extLst>
      <p:ext uri="{BB962C8B-B14F-4D97-AF65-F5344CB8AC3E}">
        <p14:creationId xmlns:p14="http://schemas.microsoft.com/office/powerpoint/2010/main" val="51363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 zip format is used to compress files to save storage space and thus make transferring them faster (especially over the Internet).  It is mainly a Windows format but can be used on Linux and Mac as well. </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 tar format is actually a storage archive for the storage of data and is not a compression format.  Tar is short for tape archive.  Tar files can be further compressed, but then the file extensions become .</a:t>
            </a:r>
            <a:r>
              <a:rPr lang="en-US" sz="1100" b="0" i="0" u="none" strike="noStrike" cap="none" dirty="0" err="1">
                <a:latin typeface="Merriweather Sans"/>
                <a:ea typeface="Merriweather Sans"/>
                <a:cs typeface="Merriweather Sans"/>
                <a:sym typeface="Merriweather Sans"/>
              </a:rPr>
              <a:t>tgz</a:t>
            </a:r>
            <a:r>
              <a:rPr lang="en-US" sz="1100" b="0" i="0" u="none" strike="noStrike" cap="none" dirty="0">
                <a:latin typeface="Merriweather Sans"/>
                <a:ea typeface="Merriweather Sans"/>
                <a:cs typeface="Merriweather Sans"/>
                <a:sym typeface="Merriweather Sans"/>
              </a:rPr>
              <a:t> or .</a:t>
            </a:r>
            <a:r>
              <a:rPr lang="en-US" sz="1100" b="0" i="0" u="none" strike="noStrike" cap="none" dirty="0" err="1">
                <a:latin typeface="Merriweather Sans"/>
                <a:ea typeface="Merriweather Sans"/>
                <a:cs typeface="Merriweather Sans"/>
                <a:sym typeface="Merriweather Sans"/>
              </a:rPr>
              <a:t>gz</a:t>
            </a:r>
            <a:r>
              <a:rPr lang="en-US" sz="1100" b="0" i="0" u="none" strike="noStrike" cap="none" dirty="0">
                <a:latin typeface="Merriweather Sans"/>
                <a:ea typeface="Merriweather Sans"/>
                <a:cs typeface="Merriweather Sans"/>
                <a:sym typeface="Merriweather Sans"/>
              </a:rPr>
              <a:t>.  Tar files are just containers for files, similar to a folder.  It is important to note that Windows cannot handle tar files natively without the assistance of a third party extraction program such as 7-zip.  </a:t>
            </a:r>
          </a:p>
          <a:p>
            <a:pPr lvl="0">
              <a:spcBef>
                <a:spcPts val="0"/>
              </a:spcBef>
              <a:buNone/>
            </a:pPr>
            <a:endParaRPr lang="en-US" dirty="0"/>
          </a:p>
        </p:txBody>
      </p:sp>
    </p:spTree>
    <p:extLst>
      <p:ext uri="{BB962C8B-B14F-4D97-AF65-F5344CB8AC3E}">
        <p14:creationId xmlns:p14="http://schemas.microsoft.com/office/powerpoint/2010/main" val="1323796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On Mac, the dmg file format is a digital reconstruction of a physical disc, similar to a digital copy of a software installation CD.  It is mainly used to transfer software installers instead of sending a disk.  </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Since the Mac OS is able to handle the extraction or decompression of zip, tar and dmg files natively.  Simply double clicking will open them.  As such, we will not be covering the extraction process of compressed or storage archives on a Mac OS.  </a:t>
            </a:r>
          </a:p>
          <a:p>
            <a:pPr lvl="0">
              <a:spcBef>
                <a:spcPts val="0"/>
              </a:spcBef>
              <a:buNone/>
            </a:pPr>
            <a:endParaRPr lang="en-US" dirty="0"/>
          </a:p>
        </p:txBody>
      </p:sp>
    </p:spTree>
    <p:extLst>
      <p:ext uri="{BB962C8B-B14F-4D97-AF65-F5344CB8AC3E}">
        <p14:creationId xmlns:p14="http://schemas.microsoft.com/office/powerpoint/2010/main" val="2790278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Windows will handle the extraction of zip files natively.</a:t>
            </a:r>
          </a:p>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Windows does not handle extracting tar archive files on its own.  In order to open a tar file in Windows, an extraction program such as the open-source 7-zip will have to be installed.  The following extraction instructions assume that 7-zip has been installed already.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There are screenshots of this process on the next page.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Browse to where the tar file is located using Windows Explorer</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Right click on the file to bring up the 7-zip submenu and choose “Extract Files…”</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Once the 7-zip extraction subprogram window has opened,  choose the directory that you want to extract the files to</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Click Ok when you are done.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 files are extracted and can be found where you put them.</a:t>
            </a:r>
          </a:p>
        </p:txBody>
      </p:sp>
    </p:spTree>
    <p:extLst>
      <p:ext uri="{BB962C8B-B14F-4D97-AF65-F5344CB8AC3E}">
        <p14:creationId xmlns:p14="http://schemas.microsoft.com/office/powerpoint/2010/main" val="3790076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endParaRPr lang="en-US" sz="1100" b="0" i="0" u="none" strike="noStrike" cap="none" dirty="0">
              <a:latin typeface="Merriweather Sans"/>
              <a:ea typeface="Merriweather Sans"/>
              <a:cs typeface="Merriweather Sans"/>
              <a:sym typeface="Merriweather Sans"/>
            </a:endParaRPr>
          </a:p>
        </p:txBody>
      </p:sp>
    </p:spTree>
    <p:extLst>
      <p:ext uri="{BB962C8B-B14F-4D97-AF65-F5344CB8AC3E}">
        <p14:creationId xmlns:p14="http://schemas.microsoft.com/office/powerpoint/2010/main" val="3900680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Where are compressed files or archive files found in digital preservation?</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They can be found in many places.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1) many of the software installers for the digital preservation tools such as Data </a:t>
            </a:r>
            <a:r>
              <a:rPr lang="en-US" sz="1100" b="0" i="0" u="none" strike="noStrike" cap="none" dirty="0" err="1">
                <a:latin typeface="Merriweather Sans"/>
                <a:ea typeface="Merriweather Sans"/>
                <a:cs typeface="Merriweather Sans"/>
                <a:sym typeface="Merriweather Sans"/>
              </a:rPr>
              <a:t>Accessioner</a:t>
            </a:r>
            <a:r>
              <a:rPr lang="en-US" sz="1100" b="0" i="0" u="none" strike="noStrike" cap="none" dirty="0">
                <a:latin typeface="Merriweather Sans"/>
                <a:ea typeface="Merriweather Sans"/>
                <a:cs typeface="Merriweather Sans"/>
                <a:sym typeface="Merriweather Sans"/>
              </a:rPr>
              <a:t>, or FITS, etc. are compressed before being sent over the Internet.  </a:t>
            </a:r>
          </a:p>
          <a:p>
            <a:pPr marL="0" marR="0" lvl="0" indent="0" algn="l" rtl="0">
              <a:spcBef>
                <a:spcPts val="0"/>
              </a:spcBef>
              <a:buSzPct val="25000"/>
              <a:buNone/>
            </a:pPr>
            <a:r>
              <a:rPr lang="en-US" sz="1100" b="0" i="0" u="none" strike="noStrike" cap="none" dirty="0">
                <a:latin typeface="Merriweather Sans"/>
                <a:ea typeface="Merriweather Sans"/>
                <a:cs typeface="Merriweather Sans"/>
                <a:sym typeface="Merriweather Sans"/>
              </a:rPr>
              <a:t>2) digital files from donors could also contain compressed or archive files.  These will have to be unpacked prior to being ingested into the digital preservation workflow.  </a:t>
            </a:r>
          </a:p>
        </p:txBody>
      </p:sp>
    </p:spTree>
    <p:extLst>
      <p:ext uri="{BB962C8B-B14F-4D97-AF65-F5344CB8AC3E}">
        <p14:creationId xmlns:p14="http://schemas.microsoft.com/office/powerpoint/2010/main" val="2185739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lvl="0">
              <a:spcBef>
                <a:spcPts val="0"/>
              </a:spcBef>
              <a:buNone/>
            </a:pPr>
            <a:endParaRPr dirty="0">
              <a:solidFill>
                <a:schemeClr val="tx1"/>
              </a:solidFill>
            </a:endParaRPr>
          </a:p>
        </p:txBody>
      </p:sp>
    </p:spTree>
    <p:extLst>
      <p:ext uri="{BB962C8B-B14F-4D97-AF65-F5344CB8AC3E}">
        <p14:creationId xmlns:p14="http://schemas.microsoft.com/office/powerpoint/2010/main" val="3717122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4"/>
            <a:ext cx="7772400" cy="1159856"/>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4"/>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10"/>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gitalpowrr.ni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autellinux.wordpress.com/2013/09/04/online-simulator-in-linux-practice-linux-command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www.masswerk.at/jsui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digitalpowrr.niu.edu/"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7-zip.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368464" y="2567685"/>
            <a:ext cx="8089736" cy="1159856"/>
          </a:xfrm>
          <a:prstGeom prst="rect">
            <a:avLst/>
          </a:prstGeom>
          <a:effectLst>
            <a:outerShdw blurRad="50800" dist="38100" dir="2700000" algn="tl" rotWithShape="0">
              <a:prstClr val="black">
                <a:alpha val="40000"/>
              </a:prstClr>
            </a:outerShdw>
          </a:effectLst>
        </p:spPr>
        <p:txBody>
          <a:bodyPr lIns="91425" tIns="91425" rIns="91425" bIns="91425" anchor="b" anchorCtr="0">
            <a:noAutofit/>
          </a:bodyPr>
          <a:lstStyle/>
          <a:p>
            <a:r>
              <a:rPr lang="en" sz="4000" dirty="0">
                <a:solidFill>
                  <a:srgbClr val="C00000"/>
                </a:solidFill>
                <a:latin typeface="Calibri"/>
              </a:rPr>
              <a:t>Technology Module: </a:t>
            </a:r>
            <a:r>
              <a:rPr lang="en-US" sz="4000" dirty="0">
                <a:solidFill>
                  <a:srgbClr val="C00000"/>
                </a:solidFill>
                <a:latin typeface="Calibri"/>
              </a:rPr>
              <a:t>Tech Skills 201</a:t>
            </a:r>
            <a:r>
              <a:rPr lang="en" sz="4000" dirty="0">
                <a:solidFill>
                  <a:srgbClr val="C00000"/>
                </a:solidFill>
                <a:latin typeface="Calibri"/>
              </a:rPr>
              <a:t> </a:t>
            </a:r>
            <a:r>
              <a:rPr lang="en-US" sz="2800" i="1" dirty="0">
                <a:solidFill>
                  <a:srgbClr val="C00000"/>
                </a:solidFill>
                <a:latin typeface="Calibri"/>
              </a:rPr>
              <a:t>Extracting Files</a:t>
            </a:r>
            <a:br>
              <a:rPr lang="en-US" sz="2800" i="1" dirty="0">
                <a:solidFill>
                  <a:srgbClr val="C00000"/>
                </a:solidFill>
                <a:latin typeface="Calibri"/>
              </a:rPr>
            </a:br>
            <a:r>
              <a:rPr lang="en-US" sz="2800" i="1" dirty="0">
                <a:solidFill>
                  <a:srgbClr val="C00000"/>
                </a:solidFill>
                <a:latin typeface="Calibri"/>
              </a:rPr>
              <a:t>Command Line</a:t>
            </a:r>
            <a:br>
              <a:rPr lang="en-US" sz="2800" i="1" dirty="0">
                <a:solidFill>
                  <a:srgbClr val="C00000"/>
                </a:solidFill>
                <a:latin typeface="Calibri"/>
              </a:rPr>
            </a:br>
            <a:r>
              <a:rPr lang="en-US" sz="2800" i="1" dirty="0">
                <a:solidFill>
                  <a:srgbClr val="C00000"/>
                </a:solidFill>
                <a:latin typeface="Calibri"/>
              </a:rPr>
              <a:t>Virtual Machines</a:t>
            </a:r>
            <a:endParaRPr lang="en" sz="4000" i="1"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pic>
        <p:nvPicPr>
          <p:cNvPr id="5" name="image00.jpg">
            <a:hlinkClick r:id="rId3"/>
          </p:cNvPr>
          <p:cNvPicPr/>
          <p:nvPr/>
        </p:nvPicPr>
        <p:blipFill>
          <a:blip r:embed="rId4" cstate="print"/>
          <a:srcRect/>
          <a:stretch>
            <a:fillRect/>
          </a:stretch>
        </p:blipFill>
        <p:spPr>
          <a:xfrm>
            <a:off x="1066800" y="269732"/>
            <a:ext cx="7010400" cy="1275869"/>
          </a:xfrm>
          <a:prstGeom prst="rect">
            <a:avLst/>
          </a:prstGeom>
          <a:ln/>
          <a:effectLst>
            <a:outerShdw blurRad="50800" dist="38100" dir="2700000" algn="tl" rotWithShape="0">
              <a:prstClr val="black">
                <a:alpha val="40000"/>
              </a:prstClr>
            </a:outerShdw>
          </a:effectLst>
        </p:spPr>
      </p:pic>
      <p:pic>
        <p:nvPicPr>
          <p:cNvPr id="7" name="Picture 6" descr="BMRC_ProfileLogo.jpg"/>
          <p:cNvPicPr>
            <a:picLocks noChangeAspect="1"/>
          </p:cNvPicPr>
          <p:nvPr/>
        </p:nvPicPr>
        <p:blipFill>
          <a:blip r:embed="rId5"/>
          <a:stretch>
            <a:fillRect/>
          </a:stretch>
        </p:blipFill>
        <p:spPr>
          <a:xfrm>
            <a:off x="6034930" y="4088006"/>
            <a:ext cx="2216442" cy="1006931"/>
          </a:xfrm>
          <a:prstGeom prst="rect">
            <a:avLst/>
          </a:prstGeom>
        </p:spPr>
      </p:pic>
      <p:sp>
        <p:nvSpPr>
          <p:cNvPr id="8" name="Shape 23"/>
          <p:cNvSpPr txBox="1">
            <a:spLocks/>
          </p:cNvSpPr>
          <p:nvPr/>
        </p:nvSpPr>
        <p:spPr>
          <a:xfrm>
            <a:off x="478972" y="3711861"/>
            <a:ext cx="7772400" cy="595168"/>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US" sz="2400" i="1" dirty="0">
                <a:solidFill>
                  <a:schemeClr val="tx1"/>
                </a:solidFill>
                <a:latin typeface="Calibri"/>
              </a:rPr>
              <a:t>Martin Kong</a:t>
            </a:r>
            <a:endParaRPr lang="en" sz="2400" i="1" dirty="0">
              <a:solidFill>
                <a:schemeClr val="tx1"/>
              </a:solidFill>
              <a:latin typeface="Calibri"/>
            </a:endParaRPr>
          </a:p>
        </p:txBody>
      </p:sp>
      <p:sp>
        <p:nvSpPr>
          <p:cNvPr id="9" name="Shape 23"/>
          <p:cNvSpPr txBox="1">
            <a:spLocks/>
          </p:cNvSpPr>
          <p:nvPr/>
        </p:nvSpPr>
        <p:spPr>
          <a:xfrm>
            <a:off x="193193" y="3665276"/>
            <a:ext cx="5771805" cy="1159856"/>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r>
              <a:rPr lang="en" sz="2000" dirty="0">
                <a:solidFill>
                  <a:schemeClr val="tx1"/>
                </a:solidFill>
                <a:latin typeface="Calibri"/>
              </a:rPr>
              <a:t>This POWRR Institute is generously funded by the</a:t>
            </a:r>
          </a:p>
        </p:txBody>
      </p:sp>
    </p:spTree>
    <p:extLst>
      <p:ext uri="{BB962C8B-B14F-4D97-AF65-F5344CB8AC3E}">
        <p14:creationId xmlns:p14="http://schemas.microsoft.com/office/powerpoint/2010/main" val="1307964851"/>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11163"/>
            <a:ext cx="884112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What Is The Command Line?</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195942" y="552767"/>
            <a:ext cx="8684873" cy="4559197"/>
          </a:xfrm>
          <a:prstGeom prst="rect">
            <a:avLst/>
          </a:prstGeom>
          <a:noFill/>
        </p:spPr>
        <p:txBody>
          <a:bodyPr wrap="square" rtlCol="0" anchor="t">
            <a:spAutoFit/>
          </a:bodyPr>
          <a:lstStyle/>
          <a:p>
            <a:endParaRPr lang="en-US" sz="1800" b="1" dirty="0">
              <a:solidFill>
                <a:schemeClr val="tx1"/>
              </a:solidFill>
              <a:latin typeface="Calibri" panose="020F0502020204030204" pitchFamily="34" charset="0"/>
              <a:cs typeface="Calibri" panose="020F0502020204030204" pitchFamily="34" charset="0"/>
            </a:endParaRPr>
          </a:p>
          <a:p>
            <a:pPr lvl="0">
              <a:lnSpc>
                <a:spcPct val="85000"/>
              </a:lnSpc>
              <a:buClr>
                <a:schemeClr val="accent1"/>
              </a:buClr>
              <a:buSzPct val="78769"/>
            </a:pPr>
            <a: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t>It is different than using a Graphical User Interface (GUI), where you:</a:t>
            </a:r>
          </a:p>
          <a:p>
            <a:pPr marL="381001" lvl="1">
              <a:lnSpc>
                <a:spcPct val="80000"/>
              </a:lnSpc>
              <a:spcBef>
                <a:spcPts val="711"/>
              </a:spcBef>
              <a:buClr>
                <a:schemeClr val="accent1"/>
              </a:buClr>
              <a:buSzPct val="98956"/>
            </a:pPr>
            <a:r>
              <a:rPr lang="en-US" sz="1600" b="1" dirty="0">
                <a:solidFill>
                  <a:srgbClr val="262626"/>
                </a:solidFill>
                <a:latin typeface="Calibri" panose="020F0502020204030204" pitchFamily="34" charset="0"/>
                <a:ea typeface="Century Schoolbook"/>
                <a:cs typeface="Calibri" panose="020F0502020204030204" pitchFamily="34" charset="0"/>
                <a:sym typeface="Century Schoolbook"/>
              </a:rPr>
              <a:t>Utilize a mouse (or touchscreen) to point and left-or-right click to:</a:t>
            </a:r>
          </a:p>
          <a:p>
            <a:pPr marL="1060450" lvl="2" indent="-285750">
              <a:lnSpc>
                <a:spcPct val="80000"/>
              </a:lnSpc>
              <a:spcBef>
                <a:spcPts val="854"/>
              </a:spcBef>
              <a:buSzPct val="99550"/>
              <a:buFont typeface="Wingdings" panose="05000000000000000000" pitchFamily="2" charset="2"/>
              <a:buChar char="Ø"/>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run programs</a:t>
            </a:r>
          </a:p>
          <a:p>
            <a:pPr marL="1060450" lvl="2" indent="-285750">
              <a:lnSpc>
                <a:spcPct val="80000"/>
              </a:lnSpc>
              <a:spcBef>
                <a:spcPts val="854"/>
              </a:spcBef>
              <a:buSzPct val="99550"/>
              <a:buFont typeface="Wingdings" panose="05000000000000000000" pitchFamily="2" charset="2"/>
              <a:buChar char="Ø"/>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do work such as web browsing.  </a:t>
            </a:r>
          </a:p>
          <a:p>
            <a:pPr lvl="0">
              <a:lnSpc>
                <a:spcPct val="85000"/>
              </a:lnSpc>
              <a:spcBef>
                <a:spcPts val="2418"/>
              </a:spcBef>
              <a:buClr>
                <a:schemeClr val="accent1"/>
              </a:buClr>
              <a:buSzPct val="78769"/>
            </a:pPr>
            <a: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t>The command line is simply another method of interfacing/interacting with a computer.  </a:t>
            </a:r>
          </a:p>
          <a:p>
            <a:pPr marL="381001" lvl="1">
              <a:lnSpc>
                <a:spcPct val="80000"/>
              </a:lnSpc>
              <a:spcBef>
                <a:spcPts val="711"/>
              </a:spcBef>
              <a:buClr>
                <a:schemeClr val="accent1"/>
              </a:buClr>
              <a:buSzPct val="98956"/>
            </a:pPr>
            <a:r>
              <a:rPr lang="en-US" sz="1600" b="1" dirty="0">
                <a:solidFill>
                  <a:srgbClr val="262626"/>
                </a:solidFill>
                <a:latin typeface="Calibri" panose="020F0502020204030204" pitchFamily="34" charset="0"/>
                <a:ea typeface="Century Schoolbook"/>
                <a:cs typeface="Calibri" panose="020F0502020204030204" pitchFamily="34" charset="0"/>
                <a:sym typeface="Century Schoolbook"/>
              </a:rPr>
              <a:t>Before the 1980’s and 1990’s:</a:t>
            </a:r>
          </a:p>
          <a:p>
            <a:pPr marL="1060450" lvl="2" indent="-285750">
              <a:lnSpc>
                <a:spcPct val="80000"/>
              </a:lnSpc>
              <a:spcBef>
                <a:spcPts val="854"/>
              </a:spcBef>
              <a:buSzPct val="99550"/>
              <a:buFont typeface="Wingdings" panose="05000000000000000000" pitchFamily="2" charset="2"/>
              <a:buChar char="Ø"/>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GUI did not yet exist </a:t>
            </a:r>
          </a:p>
          <a:p>
            <a:pPr marL="1060450" lvl="2" indent="-285750">
              <a:lnSpc>
                <a:spcPct val="80000"/>
              </a:lnSpc>
              <a:spcBef>
                <a:spcPts val="854"/>
              </a:spcBef>
              <a:buSzPct val="99550"/>
              <a:buFont typeface="Wingdings" panose="05000000000000000000" pitchFamily="2" charset="2"/>
              <a:buChar char="Ø"/>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Command line was the primary method of interacting with computers.  </a:t>
            </a:r>
          </a:p>
          <a:p>
            <a:pPr marL="381001" lvl="1">
              <a:lnSpc>
                <a:spcPct val="80000"/>
              </a:lnSpc>
              <a:spcBef>
                <a:spcPts val="854"/>
              </a:spcBef>
              <a:buClr>
                <a:schemeClr val="accent1"/>
              </a:buClr>
              <a:buSzPct val="98956"/>
            </a:pPr>
            <a:r>
              <a:rPr lang="en-US" sz="1600" b="1" dirty="0">
                <a:solidFill>
                  <a:srgbClr val="262626"/>
                </a:solidFill>
                <a:latin typeface="Calibri" panose="020F0502020204030204" pitchFamily="34" charset="0"/>
                <a:ea typeface="Century Schoolbook"/>
                <a:cs typeface="Calibri" panose="020F0502020204030204" pitchFamily="34" charset="0"/>
                <a:sym typeface="Century Schoolbook"/>
              </a:rPr>
              <a:t>It is textual based</a:t>
            </a:r>
          </a:p>
          <a:p>
            <a:pPr marL="381001" lvl="1">
              <a:lnSpc>
                <a:spcPct val="80000"/>
              </a:lnSpc>
              <a:spcBef>
                <a:spcPts val="854"/>
              </a:spcBef>
              <a:buClr>
                <a:schemeClr val="accent1"/>
              </a:buClr>
              <a:buSzPct val="98956"/>
            </a:pPr>
            <a:r>
              <a:rPr lang="en-US" sz="1600" b="1" dirty="0">
                <a:solidFill>
                  <a:srgbClr val="262626"/>
                </a:solidFill>
                <a:latin typeface="Calibri" panose="020F0502020204030204" pitchFamily="34" charset="0"/>
                <a:ea typeface="Century Schoolbook"/>
                <a:cs typeface="Calibri" panose="020F0502020204030204" pitchFamily="34" charset="0"/>
                <a:sym typeface="Century Schoolbook"/>
              </a:rPr>
              <a:t>It involves (almost exclusively) the use of the keyboard to </a:t>
            </a:r>
          </a:p>
          <a:p>
            <a:pPr marL="1060450" lvl="2" indent="-285750">
              <a:lnSpc>
                <a:spcPct val="80000"/>
              </a:lnSpc>
              <a:spcBef>
                <a:spcPts val="854"/>
              </a:spcBef>
              <a:buSzPct val="99550"/>
              <a:buFont typeface="Wingdings" panose="05000000000000000000" pitchFamily="2" charset="2"/>
              <a:buChar char="Ø"/>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type commands in order to run programs; </a:t>
            </a:r>
          </a:p>
          <a:p>
            <a:pPr marL="1060450" lvl="2" indent="-285750">
              <a:lnSpc>
                <a:spcPct val="80000"/>
              </a:lnSpc>
              <a:spcBef>
                <a:spcPts val="854"/>
              </a:spcBef>
              <a:buSzPct val="99550"/>
              <a:buFont typeface="Wingdings" panose="05000000000000000000" pitchFamily="2" charset="2"/>
              <a:buChar char="Ø"/>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copy, move, rename, or delete files; </a:t>
            </a:r>
          </a:p>
          <a:p>
            <a:pPr marL="1060450" lvl="2" indent="-285750">
              <a:lnSpc>
                <a:spcPct val="80000"/>
              </a:lnSpc>
              <a:spcBef>
                <a:spcPts val="854"/>
              </a:spcBef>
              <a:buSzPct val="99550"/>
              <a:buFont typeface="Wingdings" panose="05000000000000000000" pitchFamily="2" charset="2"/>
              <a:buChar char="Ø"/>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navigate or browse for files</a:t>
            </a: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839582"/>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6685"/>
            <a:ext cx="8928214" cy="560818"/>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GUI vs. Command Line</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448290"/>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Shape 257">
            <a:extLst>
              <a:ext uri="{FF2B5EF4-FFF2-40B4-BE49-F238E27FC236}">
                <a16:creationId xmlns:a16="http://schemas.microsoft.com/office/drawing/2014/main" id="{764111AE-35FA-412C-9663-C0AD08E2E237}"/>
              </a:ext>
            </a:extLst>
          </p:cNvPr>
          <p:cNvPicPr preferRelativeResize="0">
            <a:picLocks/>
          </p:cNvPicPr>
          <p:nvPr/>
        </p:nvPicPr>
        <p:blipFill rotWithShape="1">
          <a:blip r:embed="rId3">
            <a:alphaModFix/>
          </a:blip>
          <a:srcRect/>
          <a:stretch/>
        </p:blipFill>
        <p:spPr>
          <a:xfrm>
            <a:off x="69365" y="596078"/>
            <a:ext cx="4026385" cy="2108393"/>
          </a:xfrm>
          <a:prstGeom prst="rect">
            <a:avLst/>
          </a:prstGeom>
          <a:noFill/>
          <a:ln w="12700">
            <a:solidFill>
              <a:schemeClr val="tx1"/>
            </a:solidFill>
          </a:ln>
          <a:effectLst>
            <a:outerShdw blurRad="50800" dist="38100" dir="2700000" algn="tl" rotWithShape="0">
              <a:prstClr val="black">
                <a:alpha val="40000"/>
              </a:prstClr>
            </a:outerShdw>
          </a:effectLst>
        </p:spPr>
      </p:pic>
      <p:pic>
        <p:nvPicPr>
          <p:cNvPr id="10" name="Shape 258">
            <a:extLst>
              <a:ext uri="{FF2B5EF4-FFF2-40B4-BE49-F238E27FC236}">
                <a16:creationId xmlns:a16="http://schemas.microsoft.com/office/drawing/2014/main" id="{20506CB8-01C1-437B-B0FC-6C4EECD89572}"/>
              </a:ext>
            </a:extLst>
          </p:cNvPr>
          <p:cNvPicPr preferRelativeResize="0"/>
          <p:nvPr/>
        </p:nvPicPr>
        <p:blipFill rotWithShape="1">
          <a:blip r:embed="rId4">
            <a:alphaModFix/>
          </a:blip>
          <a:srcRect/>
          <a:stretch/>
        </p:blipFill>
        <p:spPr>
          <a:xfrm>
            <a:off x="40791" y="2820616"/>
            <a:ext cx="4054960" cy="2218109"/>
          </a:xfrm>
          <a:prstGeom prst="rect">
            <a:avLst/>
          </a:prstGeom>
          <a:noFill/>
          <a:ln w="12700">
            <a:solidFill>
              <a:schemeClr val="tx1"/>
            </a:solidFill>
          </a:ln>
          <a:effectLst>
            <a:outerShdw blurRad="50800" dist="38100" dir="2700000" algn="tl" rotWithShape="0">
              <a:prstClr val="black">
                <a:alpha val="40000"/>
              </a:prstClr>
            </a:outerShdw>
          </a:effectLst>
        </p:spPr>
      </p:pic>
      <p:pic>
        <p:nvPicPr>
          <p:cNvPr id="11" name="Shape 259">
            <a:extLst>
              <a:ext uri="{FF2B5EF4-FFF2-40B4-BE49-F238E27FC236}">
                <a16:creationId xmlns:a16="http://schemas.microsoft.com/office/drawing/2014/main" id="{8FE9612D-4E27-4DE7-AE2E-17C88C0F3891}"/>
              </a:ext>
            </a:extLst>
          </p:cNvPr>
          <p:cNvPicPr preferRelativeResize="0"/>
          <p:nvPr/>
        </p:nvPicPr>
        <p:blipFill rotWithShape="1">
          <a:blip r:embed="rId5">
            <a:alphaModFix/>
          </a:blip>
          <a:srcRect/>
          <a:stretch/>
        </p:blipFill>
        <p:spPr>
          <a:xfrm>
            <a:off x="4254675" y="596078"/>
            <a:ext cx="4748639" cy="2108393"/>
          </a:xfrm>
          <a:prstGeom prst="rect">
            <a:avLst/>
          </a:prstGeom>
          <a:noFill/>
          <a:ln w="12700">
            <a:solidFill>
              <a:schemeClr val="tx1"/>
            </a:solidFill>
          </a:ln>
          <a:effectLst>
            <a:outerShdw blurRad="50800" dist="38100" dir="2700000" algn="tl" rotWithShape="0">
              <a:prstClr val="black">
                <a:alpha val="40000"/>
              </a:prstClr>
            </a:outerShdw>
          </a:effectLst>
        </p:spPr>
      </p:pic>
      <p:pic>
        <p:nvPicPr>
          <p:cNvPr id="12" name="Shape 260">
            <a:extLst>
              <a:ext uri="{FF2B5EF4-FFF2-40B4-BE49-F238E27FC236}">
                <a16:creationId xmlns:a16="http://schemas.microsoft.com/office/drawing/2014/main" id="{74C8D18B-3B7D-4583-B29A-0FB89CD88BDD}"/>
              </a:ext>
            </a:extLst>
          </p:cNvPr>
          <p:cNvPicPr preferRelativeResize="0"/>
          <p:nvPr/>
        </p:nvPicPr>
        <p:blipFill rotWithShape="1">
          <a:blip r:embed="rId6">
            <a:alphaModFix/>
          </a:blip>
          <a:srcRect/>
          <a:stretch/>
        </p:blipFill>
        <p:spPr>
          <a:xfrm>
            <a:off x="4240210" y="2820616"/>
            <a:ext cx="4763104" cy="2218109"/>
          </a:xfrm>
          <a:prstGeom prst="rect">
            <a:avLst/>
          </a:prstGeom>
          <a:noFill/>
          <a:ln w="12700">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03819170"/>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6685"/>
            <a:ext cx="8928214" cy="560818"/>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Moving Files in GUI vs. Command Line</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448290"/>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9" name="Shape 266">
            <a:extLst>
              <a:ext uri="{FF2B5EF4-FFF2-40B4-BE49-F238E27FC236}">
                <a16:creationId xmlns:a16="http://schemas.microsoft.com/office/drawing/2014/main" id="{2283CCED-7C24-4DEC-BE9D-97B47F58F1E8}"/>
              </a:ext>
            </a:extLst>
          </p:cNvPr>
          <p:cNvPicPr preferRelativeResize="0">
            <a:picLocks/>
          </p:cNvPicPr>
          <p:nvPr/>
        </p:nvPicPr>
        <p:blipFill rotWithShape="1">
          <a:blip r:embed="rId3">
            <a:alphaModFix/>
          </a:blip>
          <a:srcRect/>
          <a:stretch/>
        </p:blipFill>
        <p:spPr>
          <a:xfrm>
            <a:off x="6131175" y="519336"/>
            <a:ext cx="2770105" cy="1897432"/>
          </a:xfrm>
          <a:prstGeom prst="rect">
            <a:avLst/>
          </a:prstGeom>
          <a:noFill/>
          <a:ln>
            <a:solidFill>
              <a:schemeClr val="tx1"/>
            </a:solidFill>
          </a:ln>
          <a:effectLst>
            <a:outerShdw blurRad="50800" dist="38100" dir="2700000" algn="tl" rotWithShape="0">
              <a:prstClr val="black">
                <a:alpha val="40000"/>
              </a:prstClr>
            </a:outerShdw>
          </a:effectLst>
        </p:spPr>
      </p:pic>
      <p:pic>
        <p:nvPicPr>
          <p:cNvPr id="13" name="Shape 267">
            <a:extLst>
              <a:ext uri="{FF2B5EF4-FFF2-40B4-BE49-F238E27FC236}">
                <a16:creationId xmlns:a16="http://schemas.microsoft.com/office/drawing/2014/main" id="{8F1AA696-B9A9-404E-B51A-F9AE1AB547CC}"/>
              </a:ext>
            </a:extLst>
          </p:cNvPr>
          <p:cNvPicPr preferRelativeResize="0"/>
          <p:nvPr/>
        </p:nvPicPr>
        <p:blipFill rotWithShape="1">
          <a:blip r:embed="rId4">
            <a:alphaModFix/>
          </a:blip>
          <a:srcRect/>
          <a:stretch/>
        </p:blipFill>
        <p:spPr>
          <a:xfrm>
            <a:off x="3213025" y="529403"/>
            <a:ext cx="2764796" cy="1891955"/>
          </a:xfrm>
          <a:prstGeom prst="rect">
            <a:avLst/>
          </a:prstGeom>
          <a:noFill/>
          <a:ln>
            <a:solidFill>
              <a:schemeClr val="tx1"/>
            </a:solidFill>
          </a:ln>
          <a:effectLst>
            <a:outerShdw blurRad="50800" dist="38100" dir="2700000" algn="tl" rotWithShape="0">
              <a:prstClr val="black">
                <a:alpha val="40000"/>
              </a:prstClr>
            </a:outerShdw>
          </a:effectLst>
        </p:spPr>
      </p:pic>
      <p:pic>
        <p:nvPicPr>
          <p:cNvPr id="14" name="Shape 268">
            <a:extLst>
              <a:ext uri="{FF2B5EF4-FFF2-40B4-BE49-F238E27FC236}">
                <a16:creationId xmlns:a16="http://schemas.microsoft.com/office/drawing/2014/main" id="{ADDF80A8-7FFE-4F0E-848F-423E4063824E}"/>
              </a:ext>
            </a:extLst>
          </p:cNvPr>
          <p:cNvPicPr preferRelativeResize="0"/>
          <p:nvPr/>
        </p:nvPicPr>
        <p:blipFill rotWithShape="1">
          <a:blip r:embed="rId5">
            <a:alphaModFix/>
          </a:blip>
          <a:srcRect/>
          <a:stretch/>
        </p:blipFill>
        <p:spPr>
          <a:xfrm>
            <a:off x="77904" y="519878"/>
            <a:ext cx="3001598" cy="1902581"/>
          </a:xfrm>
          <a:prstGeom prst="rect">
            <a:avLst/>
          </a:prstGeom>
          <a:noFill/>
          <a:ln>
            <a:solidFill>
              <a:schemeClr val="tx1"/>
            </a:solidFill>
          </a:ln>
          <a:effectLst>
            <a:outerShdw blurRad="50800" dist="38100" dir="2700000" algn="tl" rotWithShape="0">
              <a:prstClr val="black">
                <a:alpha val="40000"/>
              </a:prstClr>
            </a:outerShdw>
          </a:effectLst>
        </p:spPr>
      </p:pic>
      <p:pic>
        <p:nvPicPr>
          <p:cNvPr id="2" name="Picture 1">
            <a:extLst>
              <a:ext uri="{FF2B5EF4-FFF2-40B4-BE49-F238E27FC236}">
                <a16:creationId xmlns:a16="http://schemas.microsoft.com/office/drawing/2014/main" id="{352E88BD-44FB-422B-BD5B-6DE26B590576}"/>
              </a:ext>
            </a:extLst>
          </p:cNvPr>
          <p:cNvPicPr>
            <a:picLocks noChangeAspect="1"/>
          </p:cNvPicPr>
          <p:nvPr/>
        </p:nvPicPr>
        <p:blipFill>
          <a:blip r:embed="rId6"/>
          <a:stretch>
            <a:fillRect/>
          </a:stretch>
        </p:blipFill>
        <p:spPr>
          <a:xfrm>
            <a:off x="20754" y="2502032"/>
            <a:ext cx="4360745" cy="2519542"/>
          </a:xfrm>
          <a:prstGeom prst="rect">
            <a:avLst/>
          </a:prstGeom>
          <a:ln>
            <a:solidFill>
              <a:schemeClr val="tx1"/>
            </a:solidFill>
          </a:ln>
          <a:effectLst>
            <a:outerShdw blurRad="50800" dist="38100" dir="2700000" algn="tl" rotWithShape="0">
              <a:prstClr val="black">
                <a:alpha val="40000"/>
              </a:prstClr>
            </a:outerShdw>
          </a:effectLst>
        </p:spPr>
      </p:pic>
      <p:pic>
        <p:nvPicPr>
          <p:cNvPr id="5" name="Picture 4">
            <a:extLst>
              <a:ext uri="{FF2B5EF4-FFF2-40B4-BE49-F238E27FC236}">
                <a16:creationId xmlns:a16="http://schemas.microsoft.com/office/drawing/2014/main" id="{44ED3326-1B99-460E-B59E-7DB4F9D13BBB}"/>
              </a:ext>
            </a:extLst>
          </p:cNvPr>
          <p:cNvPicPr>
            <a:picLocks noChangeAspect="1"/>
          </p:cNvPicPr>
          <p:nvPr/>
        </p:nvPicPr>
        <p:blipFill>
          <a:blip r:embed="rId7"/>
          <a:stretch>
            <a:fillRect/>
          </a:stretch>
        </p:blipFill>
        <p:spPr>
          <a:xfrm>
            <a:off x="4572000" y="2497115"/>
            <a:ext cx="4463776" cy="2503113"/>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43029873"/>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6433"/>
            <a:ext cx="7772400"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How Does The Command Line Work?</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532362"/>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33055" y="572054"/>
            <a:ext cx="8325145" cy="4547399"/>
          </a:xfrm>
          <a:prstGeom prst="rect">
            <a:avLst/>
          </a:prstGeom>
        </p:spPr>
        <p:txBody>
          <a:bodyPr wrap="square">
            <a:spAutoFit/>
          </a:bodyPr>
          <a:lstStyle/>
          <a:p>
            <a:pPr lvl="0">
              <a:lnSpc>
                <a:spcPct val="75000"/>
              </a:lnSpc>
              <a:buClr>
                <a:schemeClr val="accent1"/>
              </a:buClr>
              <a:buSzPct val="78933"/>
            </a:pPr>
            <a: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t>Command line is available for use in Mac, Windows, and Unix/Linux computers.  </a:t>
            </a:r>
            <a:b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br>
            <a:r>
              <a:rPr lang="en-US" sz="1600" i="1" dirty="0">
                <a:solidFill>
                  <a:srgbClr val="262626"/>
                </a:solidFill>
                <a:latin typeface="Calibri" panose="020F0502020204030204" pitchFamily="34" charset="0"/>
                <a:ea typeface="Century Schoolbook"/>
                <a:cs typeface="Calibri" panose="020F0502020204030204" pitchFamily="34" charset="0"/>
                <a:sym typeface="Century Schoolbook"/>
              </a:rPr>
              <a:t>However, we will focus on the command line for Linux computers in the following slides.</a:t>
            </a:r>
          </a:p>
          <a:p>
            <a:pPr marL="381001">
              <a:lnSpc>
                <a:spcPct val="70000"/>
              </a:lnSpc>
              <a:spcBef>
                <a:spcPts val="854"/>
              </a:spcBef>
              <a:buClr>
                <a:schemeClr val="accent1"/>
              </a:buClr>
              <a:buSzPct val="100238"/>
            </a:pPr>
            <a:r>
              <a:rPr lang="en-US" sz="1800" b="1" dirty="0">
                <a:solidFill>
                  <a:srgbClr val="262626"/>
                </a:solidFill>
                <a:latin typeface="Calibri" panose="020F0502020204030204" pitchFamily="34" charset="0"/>
                <a:ea typeface="Century Schoolbook"/>
                <a:cs typeface="Calibri" panose="020F0502020204030204" pitchFamily="34" charset="0"/>
                <a:sym typeface="Century Schoolbook"/>
              </a:rPr>
              <a:t>Sample prompt after login:</a:t>
            </a:r>
          </a:p>
          <a:p>
            <a:pPr marL="774700" lvl="1">
              <a:lnSpc>
                <a:spcPct val="70000"/>
              </a:lnSpc>
              <a:spcBef>
                <a:spcPts val="854"/>
              </a:spcBef>
              <a:buClr>
                <a:schemeClr val="accent1"/>
              </a:buClr>
              <a:buSzPct val="102277"/>
            </a:pPr>
            <a:r>
              <a:rPr lang="en-US" sz="1800" dirty="0" err="1">
                <a:solidFill>
                  <a:srgbClr val="262626"/>
                </a:solidFill>
                <a:latin typeface="Calibri" panose="020F0502020204030204" pitchFamily="34" charset="0"/>
                <a:ea typeface="Century Schoolbook"/>
                <a:cs typeface="Calibri" panose="020F0502020204030204" pitchFamily="34" charset="0"/>
                <a:sym typeface="Century Schoolbook"/>
              </a:rPr>
              <a:t>jsmith@computername</a:t>
            </a: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 </a:t>
            </a:r>
          </a:p>
          <a:p>
            <a:pPr marL="774700" lvl="1">
              <a:lnSpc>
                <a:spcPct val="70000"/>
              </a:lnSpc>
              <a:spcBef>
                <a:spcPts val="854"/>
              </a:spcBef>
              <a:buClr>
                <a:schemeClr val="accent1"/>
              </a:buClr>
              <a:buSzPct val="25000"/>
            </a:pPr>
            <a:endParaRPr lang="en-US" sz="18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381001">
              <a:lnSpc>
                <a:spcPct val="70000"/>
              </a:lnSpc>
              <a:spcBef>
                <a:spcPts val="854"/>
              </a:spcBef>
              <a:buClr>
                <a:schemeClr val="accent1"/>
              </a:buClr>
              <a:buSzPct val="100238"/>
            </a:pPr>
            <a:r>
              <a:rPr lang="en-US" sz="1800" b="1" dirty="0">
                <a:solidFill>
                  <a:srgbClr val="262626"/>
                </a:solidFill>
                <a:latin typeface="Calibri" panose="020F0502020204030204" pitchFamily="34" charset="0"/>
                <a:ea typeface="Century Schoolbook"/>
                <a:cs typeface="Calibri" panose="020F0502020204030204" pitchFamily="34" charset="0"/>
                <a:sym typeface="Century Schoolbook"/>
              </a:rPr>
              <a:t>The user issues instructions to the system, usually in the form of consecutive lines of textual commands in order to perform an action or actions.</a:t>
            </a:r>
          </a:p>
          <a:p>
            <a:pPr marL="381001">
              <a:lnSpc>
                <a:spcPct val="70000"/>
              </a:lnSpc>
              <a:spcBef>
                <a:spcPts val="854"/>
              </a:spcBef>
              <a:buClr>
                <a:schemeClr val="accent1"/>
              </a:buClr>
              <a:buSzPct val="100238"/>
            </a:pPr>
            <a:endParaRPr lang="en-US" sz="18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381001">
              <a:lnSpc>
                <a:spcPct val="70000"/>
              </a:lnSpc>
              <a:spcBef>
                <a:spcPts val="854"/>
              </a:spcBef>
              <a:buClr>
                <a:schemeClr val="accent1"/>
              </a:buClr>
              <a:buSzPct val="100238"/>
            </a:pPr>
            <a:r>
              <a:rPr lang="en-US" sz="1800" b="1" dirty="0">
                <a:solidFill>
                  <a:srgbClr val="262626"/>
                </a:solidFill>
                <a:latin typeface="Calibri" panose="020F0502020204030204" pitchFamily="34" charset="0"/>
                <a:ea typeface="Century Schoolbook"/>
                <a:cs typeface="Calibri" panose="020F0502020204030204" pitchFamily="34" charset="0"/>
                <a:sym typeface="Century Schoolbook"/>
              </a:rPr>
              <a:t>Unlike using a GUI, with a command line, the user is not generally presented with visual commands that can be chosen from.  </a:t>
            </a:r>
          </a:p>
          <a:p>
            <a:pPr marL="774700" lvl="1">
              <a:lnSpc>
                <a:spcPct val="70000"/>
              </a:lnSpc>
              <a:spcBef>
                <a:spcPts val="854"/>
              </a:spcBef>
              <a:buClr>
                <a:schemeClr val="accent1"/>
              </a:buClr>
              <a:buSzPct val="102277"/>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No right-click menu options to choose commands from.</a:t>
            </a:r>
          </a:p>
          <a:p>
            <a:pPr marL="774700" lvl="1">
              <a:lnSpc>
                <a:spcPct val="70000"/>
              </a:lnSpc>
              <a:spcBef>
                <a:spcPts val="854"/>
              </a:spcBef>
              <a:buClr>
                <a:schemeClr val="accent1"/>
              </a:buClr>
              <a:buSzPct val="102277"/>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You are only presented with a blinking cursor </a:t>
            </a:r>
          </a:p>
          <a:p>
            <a:pPr marL="1454150" lvl="2" indent="-285750">
              <a:lnSpc>
                <a:spcPct val="70000"/>
              </a:lnSpc>
              <a:spcBef>
                <a:spcPts val="854"/>
              </a:spcBef>
              <a:buSzPct val="99000"/>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You have to know in advance what it is that you would like to do with a particular file, folder, etc.  </a:t>
            </a:r>
          </a:p>
          <a:p>
            <a:pPr marL="1454150" lvl="2" indent="-285750">
              <a:lnSpc>
                <a:spcPct val="70000"/>
              </a:lnSpc>
              <a:spcBef>
                <a:spcPts val="854"/>
              </a:spcBef>
              <a:buSzPct val="99000"/>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For example, in Unix/Linux, if you wanted to rename a file originally called “FILE1.txt” and give it a new name “FILE2.txt”, you would type the following into the command line: mv FILE1.txt FILE2.txt  </a:t>
            </a:r>
          </a:p>
        </p:txBody>
      </p:sp>
    </p:spTree>
    <p:extLst>
      <p:ext uri="{BB962C8B-B14F-4D97-AF65-F5344CB8AC3E}">
        <p14:creationId xmlns:p14="http://schemas.microsoft.com/office/powerpoint/2010/main" val="2457395007"/>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Tips About The Command Line</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6699" y="731546"/>
            <a:ext cx="7850372" cy="4236031"/>
          </a:xfrm>
          <a:prstGeom prst="rect">
            <a:avLst/>
          </a:prstGeom>
        </p:spPr>
        <p:txBody>
          <a:bodyPr wrap="square">
            <a:spAutoFit/>
          </a:bodyPr>
          <a:lstStyle/>
          <a:p>
            <a:pPr lvl="0">
              <a:lnSpc>
                <a:spcPct val="95000"/>
              </a:lnSpc>
              <a:buClr>
                <a:schemeClr val="accent1"/>
              </a:buClr>
              <a:buSzPct val="78769"/>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In Linux, all file or folder/directory names are case sensitive.  </a:t>
            </a:r>
          </a:p>
          <a:p>
            <a:pPr marL="381001" lvl="1">
              <a:lnSpc>
                <a:spcPct val="90000"/>
              </a:lnSpc>
              <a:spcBef>
                <a:spcPts val="711"/>
              </a:spcBef>
              <a:buClr>
                <a:schemeClr val="accent1"/>
              </a:buClr>
              <a:buSzPct val="98956"/>
            </a:pPr>
            <a:r>
              <a:rPr lang="en-US" sz="2000" i="1" dirty="0">
                <a:solidFill>
                  <a:srgbClr val="262626"/>
                </a:solidFill>
                <a:latin typeface="Calibri" panose="020F0502020204030204" pitchFamily="34" charset="0"/>
                <a:ea typeface="Century Schoolbook"/>
                <a:cs typeface="Calibri" panose="020F0502020204030204" pitchFamily="34" charset="0"/>
                <a:sym typeface="Century Schoolbook"/>
              </a:rPr>
              <a:t>/home/</a:t>
            </a:r>
            <a:r>
              <a:rPr lang="en-US" sz="2000" i="1" dirty="0" err="1">
                <a:solidFill>
                  <a:srgbClr val="262626"/>
                </a:solidFill>
                <a:latin typeface="Calibri" panose="020F0502020204030204" pitchFamily="34" charset="0"/>
                <a:ea typeface="Century Schoolbook"/>
                <a:cs typeface="Calibri" panose="020F0502020204030204" pitchFamily="34" charset="0"/>
                <a:sym typeface="Century Schoolbook"/>
              </a:rPr>
              <a:t>jsmith</a:t>
            </a:r>
            <a:r>
              <a:rPr lang="en-US" sz="2000" i="1" dirty="0">
                <a:solidFill>
                  <a:srgbClr val="262626"/>
                </a:solidFill>
                <a:latin typeface="Calibri" panose="020F0502020204030204" pitchFamily="34" charset="0"/>
                <a:ea typeface="Century Schoolbook"/>
                <a:cs typeface="Calibri" panose="020F0502020204030204" pitchFamily="34" charset="0"/>
                <a:sym typeface="Century Schoolbook"/>
              </a:rPr>
              <a:t>/Docs </a:t>
            </a:r>
            <a:r>
              <a:rPr lang="en-US" sz="2000" b="1" dirty="0">
                <a:solidFill>
                  <a:srgbClr val="262626"/>
                </a:solidFill>
                <a:latin typeface="Calibri" panose="020F0502020204030204" pitchFamily="34" charset="0"/>
                <a:ea typeface="Century Schoolbook"/>
                <a:cs typeface="Calibri" panose="020F0502020204030204" pitchFamily="34" charset="0"/>
                <a:sym typeface="Century Schoolbook"/>
              </a:rPr>
              <a:t>is a different directory than </a:t>
            </a:r>
            <a:r>
              <a:rPr lang="en-US" sz="2000" i="1" dirty="0">
                <a:solidFill>
                  <a:srgbClr val="262626"/>
                </a:solidFill>
                <a:latin typeface="Calibri" panose="020F0502020204030204" pitchFamily="34" charset="0"/>
                <a:ea typeface="Century Schoolbook"/>
                <a:cs typeface="Calibri" panose="020F0502020204030204" pitchFamily="34" charset="0"/>
                <a:sym typeface="Century Schoolbook"/>
              </a:rPr>
              <a:t>/home/</a:t>
            </a:r>
            <a:r>
              <a:rPr lang="en-US" sz="2000" i="1" dirty="0" err="1">
                <a:solidFill>
                  <a:srgbClr val="262626"/>
                </a:solidFill>
                <a:latin typeface="Calibri" panose="020F0502020204030204" pitchFamily="34" charset="0"/>
                <a:ea typeface="Century Schoolbook"/>
                <a:cs typeface="Calibri" panose="020F0502020204030204" pitchFamily="34" charset="0"/>
                <a:sym typeface="Century Schoolbook"/>
              </a:rPr>
              <a:t>jsmith</a:t>
            </a:r>
            <a:r>
              <a:rPr lang="en-US" sz="2000" i="1" dirty="0">
                <a:solidFill>
                  <a:srgbClr val="262626"/>
                </a:solidFill>
                <a:latin typeface="Calibri" panose="020F0502020204030204" pitchFamily="34" charset="0"/>
                <a:ea typeface="Century Schoolbook"/>
                <a:cs typeface="Calibri" panose="020F0502020204030204" pitchFamily="34" charset="0"/>
                <a:sym typeface="Century Schoolbook"/>
              </a:rPr>
              <a:t>/docs</a:t>
            </a:r>
          </a:p>
          <a:p>
            <a:pPr marL="381001" lvl="1">
              <a:lnSpc>
                <a:spcPct val="90000"/>
              </a:lnSpc>
              <a:spcBef>
                <a:spcPts val="854"/>
              </a:spcBef>
              <a:buClr>
                <a:schemeClr val="accent1"/>
              </a:buClr>
              <a:buSzPct val="98956"/>
            </a:pPr>
            <a:endParaRPr lang="en-US" sz="20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lvl="0">
              <a:lnSpc>
                <a:spcPct val="95000"/>
              </a:lnSpc>
              <a:spcBef>
                <a:spcPts val="2418"/>
              </a:spcBef>
              <a:buClr>
                <a:schemeClr val="accent1"/>
              </a:buClr>
              <a:buSzPct val="78769"/>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Linux-like emulators are available online </a:t>
            </a:r>
          </a:p>
          <a:p>
            <a:pPr marL="381001" lvl="1">
              <a:lnSpc>
                <a:spcPct val="90000"/>
              </a:lnSpc>
              <a:spcBef>
                <a:spcPts val="711"/>
              </a:spcBef>
              <a:buClr>
                <a:schemeClr val="accent1"/>
              </a:buClr>
              <a:buSzPct val="98956"/>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Use to practice your Linux commands as you learn without risk of damage to a real Linux system.  </a:t>
            </a:r>
          </a:p>
          <a:p>
            <a:pPr marL="381001" lvl="1">
              <a:lnSpc>
                <a:spcPct val="90000"/>
              </a:lnSpc>
              <a:spcBef>
                <a:spcPts val="854"/>
              </a:spcBef>
              <a:buClr>
                <a:schemeClr val="accent1"/>
              </a:buClr>
              <a:buSzPct val="98956"/>
            </a:pPr>
            <a:r>
              <a:rPr lang="en-US" sz="2000" u="sng" dirty="0">
                <a:solidFill>
                  <a:schemeClr val="hlink"/>
                </a:solidFill>
                <a:latin typeface="Calibri" panose="020F0502020204030204" pitchFamily="34" charset="0"/>
                <a:ea typeface="Century Schoolbook"/>
                <a:cs typeface="Calibri" panose="020F0502020204030204" pitchFamily="34" charset="0"/>
                <a:sym typeface="Century Schoolbook"/>
                <a:hlinkClick r:id="rId3"/>
              </a:rPr>
              <a:t>https://autellinux.wordpress.com/2013/09/04/online-simulator-in-linux-practice-linux-commands/</a:t>
            </a:r>
            <a:br>
              <a:rPr lang="en-US" sz="2000" u="sng" dirty="0">
                <a:solidFill>
                  <a:schemeClr val="hlink"/>
                </a:solidFill>
                <a:latin typeface="Calibri" panose="020F0502020204030204" pitchFamily="34" charset="0"/>
                <a:ea typeface="Century Schoolbook"/>
                <a:cs typeface="Calibri" panose="020F0502020204030204" pitchFamily="34" charset="0"/>
                <a:sym typeface="Century Schoolbook"/>
                <a:hlinkClick r:id="rId3"/>
              </a:rPr>
            </a:br>
            <a:endParaRPr lang="en-US" sz="2000" u="sng" dirty="0">
              <a:solidFill>
                <a:schemeClr val="hlink"/>
              </a:solidFill>
              <a:latin typeface="Calibri" panose="020F0502020204030204" pitchFamily="34" charset="0"/>
              <a:ea typeface="Century Schoolbook"/>
              <a:cs typeface="Calibri" panose="020F0502020204030204" pitchFamily="34" charset="0"/>
              <a:sym typeface="Century Schoolbook"/>
              <a:hlinkClick r:id="rId3"/>
            </a:endParaRPr>
          </a:p>
          <a:p>
            <a:pPr marL="774700" lvl="2">
              <a:lnSpc>
                <a:spcPct val="90000"/>
              </a:lnSpc>
              <a:spcBef>
                <a:spcPts val="854"/>
              </a:spcBef>
              <a:buClr>
                <a:schemeClr val="accent1"/>
              </a:buClr>
              <a:buSzPct val="99550"/>
            </a:pPr>
            <a:r>
              <a:rPr lang="en-US" sz="2000" u="sng" dirty="0">
                <a:solidFill>
                  <a:schemeClr val="hlink"/>
                </a:solidFill>
                <a:latin typeface="Calibri" panose="020F0502020204030204" pitchFamily="34" charset="0"/>
                <a:ea typeface="Century Schoolbook"/>
                <a:cs typeface="Calibri" panose="020F0502020204030204" pitchFamily="34" charset="0"/>
                <a:sym typeface="Century Schoolbook"/>
                <a:hlinkClick r:id="rId4"/>
              </a:rPr>
              <a:t>http://www.masswerk.at/jsuix/</a:t>
            </a:r>
          </a:p>
          <a:p>
            <a:pPr marL="1168400" lvl="3">
              <a:lnSpc>
                <a:spcPct val="90000"/>
              </a:lnSpc>
              <a:spcBef>
                <a:spcPts val="854"/>
              </a:spcBef>
              <a:buClr>
                <a:schemeClr val="accent1"/>
              </a:buClr>
              <a:buSzPct val="99550"/>
            </a:pPr>
            <a:r>
              <a:rPr lang="en-US" sz="2000" i="1" dirty="0">
                <a:solidFill>
                  <a:srgbClr val="262626"/>
                </a:solidFill>
                <a:latin typeface="Calibri" panose="020F0502020204030204" pitchFamily="34" charset="0"/>
                <a:ea typeface="Century Schoolbook"/>
                <a:cs typeface="Calibri" panose="020F0502020204030204" pitchFamily="34" charset="0"/>
                <a:sym typeface="Century Schoolbook"/>
              </a:rPr>
              <a:t>This particular emulator seems to work well.</a:t>
            </a:r>
            <a:endParaRPr lang="en-US"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813071"/>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Command Line….Additional Notes</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3389" y="827239"/>
            <a:ext cx="8740369" cy="4039567"/>
          </a:xfrm>
          <a:prstGeom prst="rect">
            <a:avLst/>
          </a:prstGeom>
        </p:spPr>
        <p:txBody>
          <a:bodyPr wrap="square">
            <a:spAutoFit/>
          </a:bodyPr>
          <a:lstStyle/>
          <a:p>
            <a:pPr marL="381001" lvl="1">
              <a:lnSpc>
                <a:spcPct val="90000"/>
              </a:lnSpc>
              <a:buClr>
                <a:schemeClr val="accent1"/>
              </a:buClr>
              <a:buSzPct val="98956"/>
            </a:pPr>
            <a:r>
              <a:rPr lang="en-US" sz="2000" b="1" dirty="0">
                <a:solidFill>
                  <a:srgbClr val="262626"/>
                </a:solidFill>
                <a:latin typeface="Calibri" panose="020F0502020204030204" pitchFamily="34" charset="0"/>
                <a:ea typeface="Century Schoolbook"/>
                <a:cs typeface="Calibri" panose="020F0502020204030204" pitchFamily="34" charset="0"/>
                <a:sym typeface="Century Schoolbook"/>
              </a:rPr>
              <a:t>Depending on if you are an administrator or not, you may not have full privileges to browse certain directories in Linux.  </a:t>
            </a:r>
          </a:p>
          <a:p>
            <a:pPr marL="381001" lvl="1">
              <a:lnSpc>
                <a:spcPct val="90000"/>
              </a:lnSpc>
              <a:buClr>
                <a:schemeClr val="accent1"/>
              </a:buClr>
              <a:buSzPct val="98956"/>
            </a:pPr>
            <a:endParaRPr lang="en-US" sz="20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1117600" lvl="2" indent="-342900">
              <a:lnSpc>
                <a:spcPct val="90000"/>
              </a:lnSpc>
              <a:spcBef>
                <a:spcPts val="854"/>
              </a:spcBef>
              <a:buSzPct val="99550"/>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You may be able to </a:t>
            </a:r>
            <a:r>
              <a:rPr lang="en-US" sz="2000" b="1" dirty="0">
                <a:solidFill>
                  <a:srgbClr val="262626"/>
                </a:solidFill>
                <a:latin typeface="Calibri" panose="020F0502020204030204" pitchFamily="34" charset="0"/>
                <a:ea typeface="Century Schoolbook"/>
                <a:cs typeface="Calibri" panose="020F0502020204030204" pitchFamily="34" charset="0"/>
                <a:sym typeface="Century Schoolbook"/>
              </a:rPr>
              <a:t>navigate</a:t>
            </a: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 to a specific directory but not </a:t>
            </a:r>
            <a:r>
              <a:rPr lang="en-US" sz="2000" b="1" dirty="0">
                <a:solidFill>
                  <a:srgbClr val="262626"/>
                </a:solidFill>
                <a:latin typeface="Calibri" panose="020F0502020204030204" pitchFamily="34" charset="0"/>
                <a:ea typeface="Century Schoolbook"/>
                <a:cs typeface="Calibri" panose="020F0502020204030204" pitchFamily="34" charset="0"/>
                <a:sym typeface="Century Schoolbook"/>
              </a:rPr>
              <a:t>execute</a:t>
            </a: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 any of the files located in that directory or are not allowed to </a:t>
            </a:r>
            <a:r>
              <a:rPr lang="en-US" sz="2000" b="1" dirty="0">
                <a:solidFill>
                  <a:srgbClr val="262626"/>
                </a:solidFill>
                <a:latin typeface="Calibri" panose="020F0502020204030204" pitchFamily="34" charset="0"/>
                <a:ea typeface="Century Schoolbook"/>
                <a:cs typeface="Calibri" panose="020F0502020204030204" pitchFamily="34" charset="0"/>
                <a:sym typeface="Century Schoolbook"/>
              </a:rPr>
              <a:t>make changes </a:t>
            </a: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to the files found there. </a:t>
            </a:r>
            <a:b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br>
            <a:endParaRPr lang="en-US" sz="20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1117600" lvl="2" indent="-342900">
              <a:lnSpc>
                <a:spcPct val="90000"/>
              </a:lnSpc>
              <a:spcBef>
                <a:spcPts val="854"/>
              </a:spcBef>
              <a:buSzPct val="99550"/>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On the other hand, you could have </a:t>
            </a:r>
            <a:r>
              <a:rPr lang="en-US" sz="2000" b="1" dirty="0">
                <a:solidFill>
                  <a:srgbClr val="262626"/>
                </a:solidFill>
                <a:latin typeface="Calibri" panose="020F0502020204030204" pitchFamily="34" charset="0"/>
                <a:ea typeface="Century Schoolbook"/>
                <a:cs typeface="Calibri" panose="020F0502020204030204" pitchFamily="34" charset="0"/>
                <a:sym typeface="Century Schoolbook"/>
              </a:rPr>
              <a:t>full permissions </a:t>
            </a: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to make changes to everything in a directory.  </a:t>
            </a:r>
            <a:b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br>
            <a:endParaRPr lang="en-US" sz="20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1117600" lvl="2" indent="-342900">
              <a:lnSpc>
                <a:spcPct val="90000"/>
              </a:lnSpc>
              <a:spcBef>
                <a:spcPts val="854"/>
              </a:spcBef>
              <a:buSzPct val="99550"/>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In some instances, you don't have permissions to browse above a certain directory other than your home directory i.e. </a:t>
            </a:r>
            <a:r>
              <a:rPr lang="en-US" sz="2000" i="1" dirty="0">
                <a:solidFill>
                  <a:srgbClr val="262626"/>
                </a:solidFill>
                <a:latin typeface="Calibri" panose="020F0502020204030204" pitchFamily="34" charset="0"/>
                <a:ea typeface="Century Schoolbook"/>
                <a:cs typeface="Calibri" panose="020F0502020204030204" pitchFamily="34" charset="0"/>
                <a:sym typeface="Century Schoolbook"/>
              </a:rPr>
              <a:t>/home/</a:t>
            </a:r>
            <a:r>
              <a:rPr lang="en-US" sz="2000" i="1" dirty="0" err="1">
                <a:solidFill>
                  <a:srgbClr val="262626"/>
                </a:solidFill>
                <a:latin typeface="Calibri" panose="020F0502020204030204" pitchFamily="34" charset="0"/>
                <a:ea typeface="Century Schoolbook"/>
                <a:cs typeface="Calibri" panose="020F0502020204030204" pitchFamily="34" charset="0"/>
                <a:sym typeface="Century Schoolbook"/>
              </a:rPr>
              <a:t>yourusername</a:t>
            </a: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 </a:t>
            </a:r>
          </a:p>
        </p:txBody>
      </p:sp>
    </p:spTree>
    <p:extLst>
      <p:ext uri="{BB962C8B-B14F-4D97-AF65-F5344CB8AC3E}">
        <p14:creationId xmlns:p14="http://schemas.microsoft.com/office/powerpoint/2010/main" val="597406683"/>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11163"/>
            <a:ext cx="884112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Where Is The Command Line…..</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348904" y="1047664"/>
            <a:ext cx="7772400" cy="3447610"/>
          </a:xfrm>
          <a:prstGeom prst="rect">
            <a:avLst/>
          </a:prstGeom>
          <a:noFill/>
        </p:spPr>
        <p:txBody>
          <a:bodyPr wrap="square" rtlCol="0" anchor="t">
            <a:spAutoFit/>
          </a:bodyPr>
          <a:lstStyle/>
          <a:p>
            <a:endParaRPr lang="en-US" sz="1200" b="1" dirty="0">
              <a:solidFill>
                <a:schemeClr val="tx1"/>
              </a:solidFill>
              <a:latin typeface="Calibri" panose="020F0502020204030204" pitchFamily="34" charset="0"/>
              <a:cs typeface="Calibri" panose="020F0502020204030204" pitchFamily="34" charset="0"/>
            </a:endParaRPr>
          </a:p>
          <a:p>
            <a:pPr lvl="0">
              <a:lnSpc>
                <a:spcPct val="95000"/>
              </a:lnSpc>
              <a:buClr>
                <a:schemeClr val="accent1"/>
              </a:buClr>
              <a:buSzPct val="78769"/>
            </a:pPr>
            <a: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t>Understanding how to use the command line is important for running some of the software tools that are available for use in the digital preservation workflow.  </a:t>
            </a:r>
          </a:p>
          <a:p>
            <a:pPr lvl="0">
              <a:lnSpc>
                <a:spcPct val="95000"/>
              </a:lnSpc>
              <a:buClr>
                <a:schemeClr val="accent1"/>
              </a:buClr>
              <a:buSzPct val="78769"/>
            </a:pPr>
            <a:endParaRPr lang="en-US" sz="2000" b="1" dirty="0">
              <a:solidFill>
                <a:schemeClr val="dk1"/>
              </a:solidFill>
              <a:latin typeface="Calibri" panose="020F0502020204030204" pitchFamily="34" charset="0"/>
              <a:ea typeface="Century Schoolbook"/>
              <a:cs typeface="Calibri" panose="020F0502020204030204" pitchFamily="34" charset="0"/>
              <a:sym typeface="Century Schoolbook"/>
            </a:endParaRPr>
          </a:p>
          <a:p>
            <a:pPr marL="381001" lvl="1">
              <a:lnSpc>
                <a:spcPct val="90000"/>
              </a:lnSpc>
              <a:spcBef>
                <a:spcPts val="711"/>
              </a:spcBef>
              <a:buClr>
                <a:schemeClr val="accent1"/>
              </a:buClr>
              <a:buSzPct val="98956"/>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For example, we will be working through an activity that illustrates how to run the File Information Tool Set (FITS)</a:t>
            </a:r>
          </a:p>
          <a:p>
            <a:pPr marL="1117600" lvl="2" indent="-342900">
              <a:lnSpc>
                <a:spcPct val="90000"/>
              </a:lnSpc>
              <a:spcBef>
                <a:spcPts val="854"/>
              </a:spcBef>
              <a:buSzPct val="99550"/>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FITS is a tool that is used to identify, validate and extract technical metadata from digital files.  </a:t>
            </a:r>
          </a:p>
          <a:p>
            <a:pPr marL="1117600" lvl="2" indent="-342900">
              <a:lnSpc>
                <a:spcPct val="90000"/>
              </a:lnSpc>
              <a:spcBef>
                <a:spcPts val="854"/>
              </a:spcBef>
              <a:buSzPct val="99550"/>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FITS can handle a multitude of different file types. </a:t>
            </a:r>
          </a:p>
          <a:p>
            <a:endParaRPr lang="en" sz="1200" b="1" dirty="0">
              <a:solidFill>
                <a:schemeClr val="tx1"/>
              </a:solidFill>
              <a:latin typeface="Calibri" panose="020F0502020204030204" pitchFamily="34" charset="0"/>
              <a:cs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96934" y="701285"/>
            <a:ext cx="8351125" cy="443198"/>
          </a:xfrm>
          <a:prstGeom prst="rect">
            <a:avLst/>
          </a:prstGeom>
        </p:spPr>
        <p:txBody>
          <a:bodyPr wrap="square">
            <a:spAutoFit/>
          </a:bodyPr>
          <a:lstStyle/>
          <a:p>
            <a:pPr lvl="0" algn="r">
              <a:lnSpc>
                <a:spcPct val="95000"/>
              </a:lnSpc>
              <a:buClr>
                <a:schemeClr val="accent1"/>
              </a:buClr>
              <a:buSzPct val="78769"/>
            </a:pPr>
            <a:r>
              <a:rPr lang="en-US" sz="2400" b="1" dirty="0">
                <a:solidFill>
                  <a:srgbClr val="C00000"/>
                </a:solidFill>
                <a:latin typeface="Calibri" panose="020F0502020204030204" pitchFamily="34" charset="0"/>
                <a:ea typeface="Century Schoolbook"/>
                <a:cs typeface="Calibri" panose="020F0502020204030204" pitchFamily="34" charset="0"/>
                <a:sym typeface="Century Schoolbook"/>
              </a:rPr>
              <a:t>….in the digital preservation workflow?</a:t>
            </a:r>
            <a:endParaRPr lang="en-US" sz="2000" b="1" dirty="0">
              <a:solidFill>
                <a:srgbClr val="C00000"/>
              </a:solidFill>
              <a:latin typeface="Calibri" panose="020F0502020204030204" pitchFamily="34" charset="0"/>
              <a:ea typeface="Century Schoolbook"/>
              <a:cs typeface="Calibri" panose="020F0502020204030204" pitchFamily="34" charset="0"/>
              <a:sym typeface="Century Schoolbook"/>
            </a:endParaRPr>
          </a:p>
        </p:txBody>
      </p:sp>
    </p:spTree>
    <p:extLst>
      <p:ext uri="{BB962C8B-B14F-4D97-AF65-F5344CB8AC3E}">
        <p14:creationId xmlns:p14="http://schemas.microsoft.com/office/powerpoint/2010/main" val="4231849478"/>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11163"/>
            <a:ext cx="884112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A Live Demonstration…..</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345440" y="1231596"/>
            <a:ext cx="7772400" cy="3273204"/>
          </a:xfrm>
          <a:prstGeom prst="rect">
            <a:avLst/>
          </a:prstGeom>
          <a:noFill/>
        </p:spPr>
        <p:txBody>
          <a:bodyPr wrap="square" rtlCol="0" anchor="t">
            <a:spAutoFit/>
          </a:bodyPr>
          <a:lstStyle/>
          <a:p>
            <a:pPr algn="just"/>
            <a:endParaRPr lang="en-US" sz="2400" b="1" dirty="0">
              <a:solidFill>
                <a:schemeClr val="tx1"/>
              </a:solidFill>
              <a:latin typeface="Calibri" panose="020F0502020204030204" pitchFamily="34" charset="0"/>
              <a:cs typeface="Calibri" panose="020F0502020204030204" pitchFamily="34" charset="0"/>
            </a:endParaRPr>
          </a:p>
          <a:p>
            <a:pPr marL="381001" lvl="1" algn="just">
              <a:lnSpc>
                <a:spcPct val="90000"/>
              </a:lnSpc>
              <a:buClr>
                <a:schemeClr val="accent1"/>
              </a:buClr>
              <a:buSzPct val="98956"/>
            </a:pPr>
            <a:r>
              <a:rPr lang="en-US" sz="2400" b="1" dirty="0">
                <a:solidFill>
                  <a:srgbClr val="262626"/>
                </a:solidFill>
                <a:latin typeface="Calibri" panose="020F0502020204030204" pitchFamily="34" charset="0"/>
                <a:ea typeface="Century Schoolbook"/>
                <a:cs typeface="Calibri" panose="020F0502020204030204" pitchFamily="34" charset="0"/>
                <a:sym typeface="Century Schoolbook"/>
              </a:rPr>
              <a:t>We will be using an online Linux-like emulator for the following demonstration of some basic Linux command line commands</a:t>
            </a:r>
          </a:p>
          <a:p>
            <a:pPr marL="381001" lvl="1" algn="just">
              <a:lnSpc>
                <a:spcPct val="90000"/>
              </a:lnSpc>
              <a:buClr>
                <a:schemeClr val="accent1"/>
              </a:buClr>
              <a:buSzPct val="98956"/>
            </a:pPr>
            <a:endParaRPr lang="en-US" sz="2400" b="1"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381001" lvl="1" algn="just">
              <a:lnSpc>
                <a:spcPct val="90000"/>
              </a:lnSpc>
              <a:spcBef>
                <a:spcPts val="854"/>
              </a:spcBef>
              <a:buClr>
                <a:schemeClr val="accent1"/>
              </a:buClr>
              <a:buSzPct val="98956"/>
            </a:pPr>
            <a:r>
              <a:rPr lang="en-US" sz="2400" b="1" dirty="0">
                <a:solidFill>
                  <a:srgbClr val="262626"/>
                </a:solidFill>
                <a:latin typeface="Calibri" panose="020F0502020204030204" pitchFamily="34" charset="0"/>
                <a:ea typeface="Century Schoolbook"/>
                <a:cs typeface="Calibri" panose="020F0502020204030204" pitchFamily="34" charset="0"/>
                <a:sym typeface="Century Schoolbook"/>
              </a:rPr>
              <a:t>In your packets is a Linux Command Line Cheat Sheet that you can use to obtain additional information or follow along if you would like to do so. </a:t>
            </a:r>
          </a:p>
          <a:p>
            <a:pPr algn="just"/>
            <a:endParaRPr lang="en" sz="2400" b="1" dirty="0">
              <a:solidFill>
                <a:schemeClr val="tx1"/>
              </a:solidFill>
              <a:latin typeface="Calibri" panose="020F0502020204030204" pitchFamily="34" charset="0"/>
              <a:cs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96934" y="733184"/>
            <a:ext cx="8351125" cy="443198"/>
          </a:xfrm>
          <a:prstGeom prst="rect">
            <a:avLst/>
          </a:prstGeom>
        </p:spPr>
        <p:txBody>
          <a:bodyPr wrap="square">
            <a:spAutoFit/>
          </a:bodyPr>
          <a:lstStyle/>
          <a:p>
            <a:pPr lvl="0" algn="r">
              <a:lnSpc>
                <a:spcPct val="95000"/>
              </a:lnSpc>
              <a:buClr>
                <a:schemeClr val="accent1"/>
              </a:buClr>
              <a:buSzPct val="78769"/>
            </a:pPr>
            <a:r>
              <a:rPr lang="en-US" sz="2400" b="1" dirty="0">
                <a:solidFill>
                  <a:srgbClr val="C00000"/>
                </a:solidFill>
                <a:latin typeface="Calibri" panose="020F0502020204030204" pitchFamily="34" charset="0"/>
                <a:ea typeface="Century Schoolbook"/>
                <a:cs typeface="Calibri" panose="020F0502020204030204" pitchFamily="34" charset="0"/>
                <a:sym typeface="Century Schoolbook"/>
              </a:rPr>
              <a:t>….of basic LINUX command line commands.</a:t>
            </a:r>
            <a:endParaRPr lang="en-US" sz="2000" b="1" dirty="0">
              <a:solidFill>
                <a:srgbClr val="C00000"/>
              </a:solidFill>
              <a:latin typeface="Calibri" panose="020F0502020204030204" pitchFamily="34" charset="0"/>
              <a:ea typeface="Century Schoolbook"/>
              <a:cs typeface="Calibri" panose="020F0502020204030204" pitchFamily="34" charset="0"/>
              <a:sym typeface="Century Schoolbook"/>
            </a:endParaRPr>
          </a:p>
        </p:txBody>
      </p:sp>
    </p:spTree>
    <p:extLst>
      <p:ext uri="{BB962C8B-B14F-4D97-AF65-F5344CB8AC3E}">
        <p14:creationId xmlns:p14="http://schemas.microsoft.com/office/powerpoint/2010/main" val="1420361238"/>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7772400"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Hands-on Command Line Activity!</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6698" y="815418"/>
            <a:ext cx="8402227" cy="4190891"/>
          </a:xfrm>
          <a:prstGeom prst="rect">
            <a:avLst/>
          </a:prstGeom>
        </p:spPr>
        <p:txBody>
          <a:bodyPr wrap="square">
            <a:spAutoFit/>
          </a:bodyPr>
          <a:lstStyle/>
          <a:p>
            <a:pPr lvl="0">
              <a:lnSpc>
                <a:spcPct val="95000"/>
              </a:lnSpc>
              <a:buClr>
                <a:schemeClr val="accent1"/>
              </a:buClr>
              <a:buSzPct val="78769"/>
            </a:pPr>
            <a: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t>Now that we have seen some basic Linux command line commands, we will demonstrate and work together through an activity where you will run the FITS tool.</a:t>
            </a:r>
            <a:b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br>
            <a:endParaRPr lang="en-US" sz="2000" b="1" dirty="0">
              <a:solidFill>
                <a:schemeClr val="dk1"/>
              </a:solidFill>
              <a:latin typeface="Calibri" panose="020F0502020204030204" pitchFamily="34" charset="0"/>
              <a:ea typeface="Century Schoolbook"/>
              <a:cs typeface="Calibri" panose="020F0502020204030204" pitchFamily="34" charset="0"/>
              <a:sym typeface="Century Schoolbook"/>
            </a:endParaRPr>
          </a:p>
          <a:p>
            <a:pPr marL="723901" lvl="1" indent="-342900">
              <a:lnSpc>
                <a:spcPct val="90000"/>
              </a:lnSpc>
              <a:spcBef>
                <a:spcPts val="711"/>
              </a:spcBef>
              <a:buSzPct val="98956"/>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FITS is used to identify file types for digital files, validates, and extracts technical metadata for digital files.  </a:t>
            </a:r>
            <a:b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br>
            <a:endParaRPr lang="en-US" sz="20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723901" lvl="1" indent="-342900">
              <a:lnSpc>
                <a:spcPct val="90000"/>
              </a:lnSpc>
              <a:spcBef>
                <a:spcPts val="854"/>
              </a:spcBef>
              <a:buSzPct val="98956"/>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FITS can be run from the Windows command line</a:t>
            </a:r>
            <a:b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br>
            <a:endParaRPr lang="en-US" sz="20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723901" lvl="1" indent="-342900">
              <a:lnSpc>
                <a:spcPct val="90000"/>
              </a:lnSpc>
              <a:spcBef>
                <a:spcPts val="854"/>
              </a:spcBef>
              <a:buSzPct val="98956"/>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FITS will be run against a very small sample set of different files/file types</a:t>
            </a:r>
            <a:b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br>
            <a:endParaRPr lang="en-US" sz="20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723901" lvl="1" indent="-342900">
              <a:lnSpc>
                <a:spcPct val="90000"/>
              </a:lnSpc>
              <a:spcBef>
                <a:spcPts val="854"/>
              </a:spcBef>
              <a:buSzPct val="98956"/>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We will view the output produced by the program</a:t>
            </a:r>
            <a:endParaRPr lang="en-US"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3033164"/>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748748" y="2119851"/>
            <a:ext cx="7467600" cy="646331"/>
          </a:xfrm>
          <a:prstGeom prst="rect">
            <a:avLst/>
          </a:prstGeom>
          <a:noFill/>
        </p:spPr>
        <p:txBody>
          <a:bodyPr wrap="square" rtlCol="0" anchor="t">
            <a:spAutoFit/>
          </a:bodyPr>
          <a:lstStyle/>
          <a:p>
            <a:endParaRPr lang="en-US" sz="1800" b="1" dirty="0">
              <a:solidFill>
                <a:schemeClr val="tx1"/>
              </a:solidFill>
              <a:latin typeface="Calibri" panose="020F0502020204030204" pitchFamily="34" charset="0"/>
            </a:endParaRPr>
          </a:p>
          <a:p>
            <a:endParaRPr lang="en" sz="1800" b="1" dirty="0">
              <a:solidFill>
                <a:schemeClr val="tx1"/>
              </a:solidFill>
              <a:latin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5E04C548-0338-4921-8353-1C652A0B909E}"/>
              </a:ext>
            </a:extLst>
          </p:cNvPr>
          <p:cNvSpPr/>
          <p:nvPr/>
        </p:nvSpPr>
        <p:spPr>
          <a:xfrm>
            <a:off x="1475014" y="1636243"/>
            <a:ext cx="6191060" cy="1261884"/>
          </a:xfrm>
          <a:prstGeom prst="rect">
            <a:avLst/>
          </a:prstGeom>
          <a:effectLst>
            <a:outerShdw blurRad="50800" dist="38100" dir="2700000" algn="tl" rotWithShape="0">
              <a:prstClr val="black">
                <a:alpha val="40000"/>
              </a:prstClr>
            </a:outerShdw>
          </a:effectLst>
        </p:spPr>
        <p:txBody>
          <a:bodyPr wrap="square">
            <a:spAutoFit/>
          </a:bodyPr>
          <a:lstStyle/>
          <a:p>
            <a:pPr lvl="0" algn="ctr">
              <a:lnSpc>
                <a:spcPct val="95000"/>
              </a:lnSpc>
              <a:buClr>
                <a:schemeClr val="accent1"/>
              </a:buClr>
              <a:buSzPct val="78769"/>
            </a:pPr>
            <a:r>
              <a:rPr lang="en-US" sz="4400" b="1" dirty="0">
                <a:solidFill>
                  <a:srgbClr val="C00000"/>
                </a:solidFill>
                <a:latin typeface="Calibri" panose="020F0502020204030204" pitchFamily="34" charset="0"/>
                <a:ea typeface="Century Schoolbook"/>
                <a:cs typeface="Calibri" panose="020F0502020204030204" pitchFamily="34" charset="0"/>
                <a:sym typeface="Century Schoolbook"/>
              </a:rPr>
              <a:t>Virtual Machines</a:t>
            </a:r>
          </a:p>
          <a:p>
            <a:pPr lvl="0" algn="ctr">
              <a:lnSpc>
                <a:spcPct val="95000"/>
              </a:lnSpc>
              <a:buClr>
                <a:schemeClr val="accent1"/>
              </a:buClr>
              <a:buSzPct val="78769"/>
            </a:pPr>
            <a:r>
              <a:rPr lang="en-US" sz="3600" b="1" i="1" dirty="0">
                <a:solidFill>
                  <a:srgbClr val="C00000"/>
                </a:solidFill>
                <a:latin typeface="Calibri" panose="020F0502020204030204" pitchFamily="34" charset="0"/>
                <a:ea typeface="Century Schoolbook"/>
                <a:cs typeface="Calibri" panose="020F0502020204030204" pitchFamily="34" charset="0"/>
                <a:sym typeface="Century Schoolbook"/>
              </a:rPr>
              <a:t>Stress-free Experimentation</a:t>
            </a:r>
          </a:p>
        </p:txBody>
      </p:sp>
      <p:sp>
        <p:nvSpPr>
          <p:cNvPr id="11" name="Shape 23">
            <a:extLst>
              <a:ext uri="{FF2B5EF4-FFF2-40B4-BE49-F238E27FC236}">
                <a16:creationId xmlns:a16="http://schemas.microsoft.com/office/drawing/2014/main" id="{A9BC1F47-D40D-4E47-A9E3-F6F88FFDEDEC}"/>
              </a:ext>
            </a:extLst>
          </p:cNvPr>
          <p:cNvSpPr txBox="1">
            <a:spLocks noGrp="1"/>
          </p:cNvSpPr>
          <p:nvPr>
            <p:ph type="ctrTitle"/>
          </p:nvPr>
        </p:nvSpPr>
        <p:spPr>
          <a:xfrm>
            <a:off x="0" y="8640"/>
            <a:ext cx="7772400"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Tech Skills 201</a:t>
            </a:r>
            <a:endParaRPr lang="en" sz="3600" dirty="0">
              <a:solidFill>
                <a:srgbClr val="C00000"/>
              </a:solidFill>
              <a:latin typeface="Calibri"/>
            </a:endParaRPr>
          </a:p>
        </p:txBody>
      </p:sp>
    </p:spTree>
    <p:extLst>
      <p:ext uri="{BB962C8B-B14F-4D97-AF65-F5344CB8AC3E}">
        <p14:creationId xmlns:p14="http://schemas.microsoft.com/office/powerpoint/2010/main" val="876672639"/>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0" y="8640"/>
            <a:ext cx="7772400" cy="720383"/>
          </a:xfrm>
          <a:prstGeom prst="rect">
            <a:avLst/>
          </a:prstGeom>
          <a:effectLst/>
        </p:spPr>
        <p:txBody>
          <a:bodyPr lIns="91425" tIns="91425" rIns="91425" bIns="91425" anchor="b" anchorCtr="0">
            <a:noAutofit/>
          </a:bodyPr>
          <a:lstStyle/>
          <a:p>
            <a:pPr algn="l"/>
            <a:r>
              <a:rPr lang="en" sz="3600" dirty="0">
                <a:solidFill>
                  <a:srgbClr val="C00000"/>
                </a:solidFill>
                <a:latin typeface="Calibri"/>
              </a:rPr>
              <a:t>Expected Outcomes</a:t>
            </a: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368968" y="994382"/>
            <a:ext cx="8045689" cy="3489160"/>
          </a:xfrm>
          <a:prstGeom prst="rect">
            <a:avLst/>
          </a:prstGeom>
          <a:noFill/>
        </p:spPr>
        <p:txBody>
          <a:bodyPr wrap="square" rtlCol="0" anchor="t">
            <a:spAutoFit/>
          </a:bodyPr>
          <a:lstStyle/>
          <a:p>
            <a:pPr marL="342900" lvl="0" indent="-342900">
              <a:lnSpc>
                <a:spcPct val="95000"/>
              </a:lnSpc>
              <a:buSzPct val="78769"/>
              <a:buFont typeface="Wingdings" panose="05000000000000000000" pitchFamily="2" charset="2"/>
              <a:buChar char="ü"/>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Learn how to extract files that are stored in compressed or archive file formats so that they can then be processed in the digital preservation workflow.  </a:t>
            </a:r>
          </a:p>
          <a:p>
            <a:pPr marL="342900" lvl="0" indent="-342900">
              <a:lnSpc>
                <a:spcPct val="95000"/>
              </a:lnSpc>
              <a:spcBef>
                <a:spcPts val="2275"/>
              </a:spcBef>
              <a:buSzPct val="78769"/>
              <a:buFont typeface="Wingdings" panose="05000000000000000000" pitchFamily="2" charset="2"/>
              <a:buChar char="ü"/>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Learn how to navigate a command line interface and where command line might be used in some of the digital preservation tools.</a:t>
            </a:r>
          </a:p>
          <a:p>
            <a:pPr marL="342900" lvl="0" indent="-342900">
              <a:lnSpc>
                <a:spcPct val="95000"/>
              </a:lnSpc>
              <a:spcBef>
                <a:spcPts val="2275"/>
              </a:spcBef>
              <a:buSzPct val="78769"/>
              <a:buFont typeface="Wingdings" panose="05000000000000000000" pitchFamily="2" charset="2"/>
              <a:buChar char="ü"/>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Learn what a virtual machine is and how virtual machines fit into the digital preservation workflow.</a:t>
            </a: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790688"/>
      </p:ext>
    </p:extLst>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Sound Familiar?</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93574" y="851344"/>
            <a:ext cx="8121086" cy="4206280"/>
          </a:xfrm>
          <a:prstGeom prst="rect">
            <a:avLst/>
          </a:prstGeom>
        </p:spPr>
        <p:txBody>
          <a:bodyPr wrap="square">
            <a:spAutoFit/>
          </a:bodyPr>
          <a:lstStyle/>
          <a:p>
            <a:pPr marL="342900" lvl="0" indent="-342900">
              <a:lnSpc>
                <a:spcPct val="95000"/>
              </a:lnSpc>
              <a:buSzPct val="78769"/>
              <a:buFont typeface="Wingdings" panose="05000000000000000000" pitchFamily="2" charset="2"/>
              <a:buChar char="Ø"/>
            </a:pPr>
            <a:r>
              <a:rPr lang="en-US" sz="2400" dirty="0">
                <a:solidFill>
                  <a:schemeClr val="dk1"/>
                </a:solidFill>
                <a:latin typeface="Calibri" panose="020F0502020204030204" pitchFamily="34" charset="0"/>
                <a:ea typeface="Century Schoolbook"/>
                <a:cs typeface="Calibri" panose="020F0502020204030204" pitchFamily="34" charset="0"/>
                <a:sym typeface="Century Schoolbook"/>
              </a:rPr>
              <a:t>“I want to kick the tires on this website software, but there’s no demo and I don’t have a server to test on.”</a:t>
            </a:r>
          </a:p>
          <a:p>
            <a:pPr marL="342900" lvl="0" indent="-342900">
              <a:lnSpc>
                <a:spcPct val="95000"/>
              </a:lnSpc>
              <a:spcBef>
                <a:spcPts val="2275"/>
              </a:spcBef>
              <a:buSzPct val="78769"/>
              <a:buFont typeface="Wingdings" panose="05000000000000000000" pitchFamily="2" charset="2"/>
              <a:buChar char="Ø"/>
            </a:pPr>
            <a:r>
              <a:rPr lang="en-US" sz="2400" dirty="0">
                <a:solidFill>
                  <a:schemeClr val="dk1"/>
                </a:solidFill>
                <a:latin typeface="Calibri" panose="020F0502020204030204" pitchFamily="34" charset="0"/>
                <a:ea typeface="Century Schoolbook"/>
                <a:cs typeface="Calibri" panose="020F0502020204030204" pitchFamily="34" charset="0"/>
                <a:sym typeface="Century Schoolbook"/>
              </a:rPr>
              <a:t>“Install Linux? UGH.”</a:t>
            </a:r>
          </a:p>
          <a:p>
            <a:pPr marL="342900" lvl="0" indent="-342900">
              <a:lnSpc>
                <a:spcPct val="95000"/>
              </a:lnSpc>
              <a:spcBef>
                <a:spcPts val="2275"/>
              </a:spcBef>
              <a:buSzPct val="78769"/>
              <a:buFont typeface="Wingdings" panose="05000000000000000000" pitchFamily="2" charset="2"/>
              <a:buChar char="Ø"/>
            </a:pPr>
            <a:r>
              <a:rPr lang="en-US" sz="2400" dirty="0">
                <a:solidFill>
                  <a:schemeClr val="dk1"/>
                </a:solidFill>
                <a:latin typeface="Calibri" panose="020F0502020204030204" pitchFamily="34" charset="0"/>
                <a:ea typeface="Century Schoolbook"/>
                <a:cs typeface="Calibri" panose="020F0502020204030204" pitchFamily="34" charset="0"/>
                <a:sym typeface="Century Schoolbook"/>
              </a:rPr>
              <a:t>“I hear this </a:t>
            </a:r>
            <a:r>
              <a:rPr lang="en-US" sz="2400" dirty="0" err="1">
                <a:solidFill>
                  <a:schemeClr val="dk1"/>
                </a:solidFill>
                <a:latin typeface="Calibri" panose="020F0502020204030204" pitchFamily="34" charset="0"/>
                <a:ea typeface="Century Schoolbook"/>
                <a:cs typeface="Calibri" panose="020F0502020204030204" pitchFamily="34" charset="0"/>
                <a:sym typeface="Century Schoolbook"/>
              </a:rPr>
              <a:t>BitCurator</a:t>
            </a:r>
            <a:r>
              <a:rPr lang="en-US" sz="2400" dirty="0">
                <a:solidFill>
                  <a:schemeClr val="dk1"/>
                </a:solidFill>
                <a:latin typeface="Calibri" panose="020F0502020204030204" pitchFamily="34" charset="0"/>
                <a:ea typeface="Century Schoolbook"/>
                <a:cs typeface="Calibri" panose="020F0502020204030204" pitchFamily="34" charset="0"/>
                <a:sym typeface="Century Schoolbook"/>
              </a:rPr>
              <a:t> thing is all the rage, but it runs on Linux and we only have Windows here.”</a:t>
            </a:r>
          </a:p>
          <a:p>
            <a:pPr marL="342900" lvl="0" indent="-342900">
              <a:lnSpc>
                <a:spcPct val="95000"/>
              </a:lnSpc>
              <a:spcBef>
                <a:spcPts val="2275"/>
              </a:spcBef>
              <a:buSzPct val="78769"/>
              <a:buFont typeface="Wingdings" panose="05000000000000000000" pitchFamily="2" charset="2"/>
              <a:buChar char="Ø"/>
            </a:pPr>
            <a:r>
              <a:rPr lang="en-US" sz="2400" dirty="0">
                <a:solidFill>
                  <a:schemeClr val="dk1"/>
                </a:solidFill>
                <a:latin typeface="Calibri" panose="020F0502020204030204" pitchFamily="34" charset="0"/>
                <a:ea typeface="Century Schoolbook"/>
                <a:cs typeface="Calibri" panose="020F0502020204030204" pitchFamily="34" charset="0"/>
                <a:sym typeface="Century Schoolbook"/>
              </a:rPr>
              <a:t>“I want to learn how to do things on the command line, but I’m scared I’ll mess up the server if I do.”</a:t>
            </a:r>
            <a:br>
              <a:rPr lang="en-US" sz="2400" dirty="0">
                <a:solidFill>
                  <a:schemeClr val="dk1"/>
                </a:solidFill>
                <a:latin typeface="Calibri" panose="020F0502020204030204" pitchFamily="34" charset="0"/>
                <a:ea typeface="Century Schoolbook"/>
                <a:cs typeface="Calibri" panose="020F0502020204030204" pitchFamily="34" charset="0"/>
                <a:sym typeface="Century Schoolbook"/>
              </a:rPr>
            </a:br>
            <a:endParaRPr lang="en-US" sz="2400" dirty="0">
              <a:solidFill>
                <a:schemeClr val="dk1"/>
              </a:solidFill>
              <a:latin typeface="Calibri" panose="020F0502020204030204" pitchFamily="34" charset="0"/>
              <a:ea typeface="Century Schoolbook"/>
              <a:cs typeface="Calibri" panose="020F0502020204030204" pitchFamily="34" charset="0"/>
              <a:sym typeface="Century Schoolbook"/>
            </a:endParaRPr>
          </a:p>
          <a:p>
            <a:pPr marL="381001">
              <a:lnSpc>
                <a:spcPct val="90000"/>
              </a:lnSpc>
              <a:spcBef>
                <a:spcPts val="711"/>
              </a:spcBef>
              <a:buSzPct val="98956"/>
            </a:pPr>
            <a:r>
              <a:rPr lang="en-US" sz="2400" b="1" dirty="0">
                <a:solidFill>
                  <a:srgbClr val="C00000"/>
                </a:solidFill>
                <a:latin typeface="Calibri" panose="020F0502020204030204" pitchFamily="34" charset="0"/>
                <a:ea typeface="Century Schoolbook"/>
                <a:cs typeface="Calibri" panose="020F0502020204030204" pitchFamily="34" charset="0"/>
                <a:sym typeface="Century Schoolbook"/>
              </a:rPr>
              <a:t>TIP: </a:t>
            </a:r>
            <a:r>
              <a:rPr lang="en-US" sz="2400" b="1" i="1" dirty="0">
                <a:solidFill>
                  <a:srgbClr val="C00000"/>
                </a:solidFill>
                <a:latin typeface="Calibri" panose="020F0502020204030204" pitchFamily="34" charset="0"/>
                <a:ea typeface="Century Schoolbook"/>
                <a:cs typeface="Calibri" panose="020F0502020204030204" pitchFamily="34" charset="0"/>
                <a:sym typeface="Century Schoolbook"/>
              </a:rPr>
              <a:t>Never let anyone tell you to type “</a:t>
            </a:r>
            <a:r>
              <a:rPr lang="en-US" sz="2400" b="1" i="1" dirty="0" err="1">
                <a:solidFill>
                  <a:srgbClr val="C00000"/>
                </a:solidFill>
                <a:latin typeface="Calibri" panose="020F0502020204030204" pitchFamily="34" charset="0"/>
                <a:ea typeface="Century Schoolbook"/>
                <a:cs typeface="Calibri" panose="020F0502020204030204" pitchFamily="34" charset="0"/>
                <a:sym typeface="Century Schoolbook"/>
              </a:rPr>
              <a:t>rm</a:t>
            </a:r>
            <a:r>
              <a:rPr lang="en-US" sz="2400" b="1" i="1" dirty="0">
                <a:solidFill>
                  <a:srgbClr val="C00000"/>
                </a:solidFill>
                <a:latin typeface="Calibri" panose="020F0502020204030204" pitchFamily="34" charset="0"/>
                <a:ea typeface="Century Schoolbook"/>
                <a:cs typeface="Calibri" panose="020F0502020204030204" pitchFamily="34" charset="0"/>
                <a:sym typeface="Century Schoolbook"/>
              </a:rPr>
              <a:t> -</a:t>
            </a:r>
            <a:r>
              <a:rPr lang="en-US" sz="2400" b="1" i="1" dirty="0" err="1">
                <a:solidFill>
                  <a:srgbClr val="C00000"/>
                </a:solidFill>
                <a:latin typeface="Calibri" panose="020F0502020204030204" pitchFamily="34" charset="0"/>
                <a:ea typeface="Century Schoolbook"/>
                <a:cs typeface="Calibri" panose="020F0502020204030204" pitchFamily="34" charset="0"/>
                <a:sym typeface="Century Schoolbook"/>
              </a:rPr>
              <a:t>rf</a:t>
            </a:r>
            <a:r>
              <a:rPr lang="en-US" sz="2400" b="1" i="1" dirty="0">
                <a:solidFill>
                  <a:srgbClr val="C00000"/>
                </a:solidFill>
                <a:latin typeface="Calibri" panose="020F0502020204030204" pitchFamily="34" charset="0"/>
                <a:ea typeface="Century Schoolbook"/>
                <a:cs typeface="Calibri" panose="020F0502020204030204" pitchFamily="34" charset="0"/>
                <a:sym typeface="Century Schoolbook"/>
              </a:rPr>
              <a:t>”</a:t>
            </a:r>
          </a:p>
        </p:txBody>
      </p:sp>
    </p:spTree>
    <p:extLst>
      <p:ext uri="{BB962C8B-B14F-4D97-AF65-F5344CB8AC3E}">
        <p14:creationId xmlns:p14="http://schemas.microsoft.com/office/powerpoint/2010/main" val="92921971"/>
      </p:ext>
    </p:extLst>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510528" y="1551887"/>
            <a:ext cx="7947671" cy="1159856"/>
          </a:xfrm>
          <a:prstGeom prst="rect">
            <a:avLst/>
          </a:prstGeom>
          <a:effectLst>
            <a:outerShdw blurRad="50800" dist="38100" dir="2700000" algn="tl" rotWithShape="0">
              <a:prstClr val="black">
                <a:alpha val="40000"/>
              </a:prstClr>
            </a:outerShdw>
          </a:effectLst>
        </p:spPr>
        <p:txBody>
          <a:bodyPr lIns="91425" tIns="91425" rIns="91425" bIns="91425" anchor="b" anchorCtr="0">
            <a:noAutofit/>
          </a:bodyPr>
          <a:lstStyle/>
          <a:p>
            <a:r>
              <a:rPr lang="en-US" sz="4000" dirty="0">
                <a:solidFill>
                  <a:srgbClr val="C00000"/>
                </a:solidFill>
                <a:latin typeface="Calibri"/>
              </a:rPr>
              <a:t>Virtual Machines For The Win!!!!</a:t>
            </a:r>
            <a:endParaRPr lang="en" sz="40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8" name="Shape 23"/>
          <p:cNvSpPr txBox="1">
            <a:spLocks/>
          </p:cNvSpPr>
          <p:nvPr/>
        </p:nvSpPr>
        <p:spPr>
          <a:xfrm>
            <a:off x="510529" y="2091844"/>
            <a:ext cx="7772400" cy="1159856"/>
          </a:xfrm>
          <a:prstGeom prst="rect">
            <a:avLst/>
          </a:prstGeom>
        </p:spPr>
        <p:txBody>
          <a:bodyPr lIns="91425" tIns="91425" rIns="91425" bIns="91425" anchor="b" anchorCtr="0">
            <a:noAutofit/>
          </a:bodyPr>
          <a:lstStyle>
            <a:defPPr marR="0" algn="l" rtl="0">
              <a:lnSpc>
                <a:spcPct val="100000"/>
              </a:lnSpc>
              <a:spcBef>
                <a:spcPts val="0"/>
              </a:spcBef>
              <a:spcAft>
                <a:spcPts val="0"/>
              </a:spcAft>
            </a:defPPr>
            <a:lvl1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1pPr>
            <a:lvl2pPr marL="0" marR="0" indent="304800" algn="ctr" rtl="0">
              <a:lnSpc>
                <a:spcPct val="100000"/>
              </a:lnSpc>
              <a:spcBef>
                <a:spcPts val="0"/>
              </a:spcBef>
              <a:spcAft>
                <a:spcPts val="0"/>
              </a:spcAft>
              <a:buClr>
                <a:schemeClr val="dk1"/>
              </a:buClr>
              <a:buSzPct val="100000"/>
              <a:buNone/>
              <a:defRPr sz="4800" b="1" i="0" u="none" strike="noStrike" cap="none" baseline="0">
                <a:solidFill>
                  <a:schemeClr val="dk1"/>
                </a:solidFill>
                <a:latin typeface="Arial"/>
                <a:ea typeface="Arial"/>
                <a:cs typeface="Arial"/>
                <a:sym typeface="Arial"/>
              </a:defRPr>
            </a:lvl2pPr>
            <a:lvl3pPr marL="0" indent="304800" algn="ctr">
              <a:buClr>
                <a:schemeClr val="dk1"/>
              </a:buClr>
              <a:buSzPct val="100000"/>
              <a:buNone/>
              <a:defRPr sz="4800" b="1">
                <a:solidFill>
                  <a:schemeClr val="dk1"/>
                </a:solidFill>
              </a:defRPr>
            </a:lvl3pPr>
            <a:lvl4pPr marL="0" indent="304800" algn="ctr">
              <a:buClr>
                <a:schemeClr val="dk1"/>
              </a:buClr>
              <a:buSzPct val="100000"/>
              <a:buNone/>
              <a:defRPr sz="4800" b="1">
                <a:solidFill>
                  <a:schemeClr val="dk1"/>
                </a:solidFill>
              </a:defRPr>
            </a:lvl4pPr>
            <a:lvl5pPr marL="0" indent="304800" algn="ctr">
              <a:buClr>
                <a:schemeClr val="dk1"/>
              </a:buClr>
              <a:buSzPct val="100000"/>
              <a:buNone/>
              <a:defRPr sz="4800" b="1">
                <a:solidFill>
                  <a:schemeClr val="dk1"/>
                </a:solidFill>
              </a:defRPr>
            </a:lvl5pPr>
            <a:lvl6pPr marL="0" indent="304800" algn="ctr">
              <a:buClr>
                <a:schemeClr val="dk1"/>
              </a:buClr>
              <a:buSzPct val="100000"/>
              <a:buNone/>
              <a:defRPr sz="4800" b="1">
                <a:solidFill>
                  <a:schemeClr val="dk1"/>
                </a:solidFill>
              </a:defRPr>
            </a:lvl6pPr>
            <a:lvl7pPr marL="0" indent="304800" algn="ctr">
              <a:buClr>
                <a:schemeClr val="dk1"/>
              </a:buClr>
              <a:buSzPct val="100000"/>
              <a:buNone/>
              <a:defRPr sz="4800" b="1">
                <a:solidFill>
                  <a:schemeClr val="dk1"/>
                </a:solidFill>
              </a:defRPr>
            </a:lvl7pPr>
            <a:lvl8pPr marL="0" indent="304800" algn="ctr">
              <a:buClr>
                <a:schemeClr val="dk1"/>
              </a:buClr>
              <a:buSzPct val="100000"/>
              <a:buNone/>
              <a:defRPr sz="4800" b="1">
                <a:solidFill>
                  <a:schemeClr val="dk1"/>
                </a:solidFill>
              </a:defRPr>
            </a:lvl8pPr>
            <a:lvl9pPr marL="0" indent="304800" algn="ctr">
              <a:buClr>
                <a:schemeClr val="dk1"/>
              </a:buClr>
              <a:buSzPct val="100000"/>
              <a:buNone/>
              <a:defRPr sz="4800" b="1">
                <a:solidFill>
                  <a:schemeClr val="dk1"/>
                </a:solidFill>
              </a:defRPr>
            </a:lvl9pPr>
          </a:lstStyle>
          <a:p>
            <a:endParaRPr lang="en" sz="2000" dirty="0">
              <a:solidFill>
                <a:schemeClr val="tx1"/>
              </a:solidFill>
              <a:latin typeface="Calibri"/>
            </a:endParaRPr>
          </a:p>
        </p:txBody>
      </p:sp>
    </p:spTree>
    <p:extLst>
      <p:ext uri="{BB962C8B-B14F-4D97-AF65-F5344CB8AC3E}">
        <p14:creationId xmlns:p14="http://schemas.microsoft.com/office/powerpoint/2010/main" val="86687237"/>
      </p:ext>
    </p:extLst>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What’s a VM?</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85844" y="776920"/>
            <a:ext cx="8415896" cy="4212948"/>
          </a:xfrm>
          <a:prstGeom prst="rect">
            <a:avLst/>
          </a:prstGeom>
        </p:spPr>
        <p:txBody>
          <a:bodyPr wrap="square">
            <a:spAutoFit/>
          </a:bodyPr>
          <a:lstStyle/>
          <a:p>
            <a:pPr marL="342900" lvl="0" indent="-342900">
              <a:lnSpc>
                <a:spcPct val="95000"/>
              </a:lnSpc>
              <a:buSzPct val="78769"/>
              <a:buFont typeface="Wingdings" panose="05000000000000000000" pitchFamily="2" charset="2"/>
              <a:buChar char="Ø"/>
            </a:pPr>
            <a: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t>A computer within a computer</a:t>
            </a:r>
          </a:p>
          <a:p>
            <a:pPr marL="342900" lvl="0" indent="-342900">
              <a:lnSpc>
                <a:spcPct val="95000"/>
              </a:lnSpc>
              <a:spcBef>
                <a:spcPts val="2275"/>
              </a:spcBef>
              <a:buSzPct val="78769"/>
              <a:buFont typeface="Wingdings" panose="05000000000000000000" pitchFamily="2" charset="2"/>
              <a:buChar char="Ø"/>
            </a:pPr>
            <a: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t>Can run a completely different operating system</a:t>
            </a:r>
          </a:p>
          <a:p>
            <a:pPr marL="381001" lvl="1">
              <a:lnSpc>
                <a:spcPct val="90000"/>
              </a:lnSpc>
              <a:spcBef>
                <a:spcPts val="711"/>
              </a:spcBef>
              <a:buSzPct val="98956"/>
            </a:pPr>
            <a:r>
              <a:rPr lang="en-US" sz="1800" i="1" dirty="0">
                <a:solidFill>
                  <a:srgbClr val="262626"/>
                </a:solidFill>
                <a:latin typeface="Calibri" panose="020F0502020204030204" pitchFamily="34" charset="0"/>
                <a:ea typeface="Century Schoolbook"/>
                <a:cs typeface="Calibri" panose="020F0502020204030204" pitchFamily="34" charset="0"/>
                <a:sym typeface="Century Schoolbook"/>
              </a:rPr>
              <a:t>For example, the “host” OS can be Windows and the “guest” OS Linux, or vice versa</a:t>
            </a:r>
          </a:p>
          <a:p>
            <a:pPr marL="342900" lvl="0" indent="-342900">
              <a:lnSpc>
                <a:spcPct val="95000"/>
              </a:lnSpc>
              <a:spcBef>
                <a:spcPts val="2418"/>
              </a:spcBef>
              <a:buSzPct val="78769"/>
              <a:buFont typeface="Wingdings" panose="05000000000000000000" pitchFamily="2" charset="2"/>
              <a:buChar char="Ø"/>
            </a:pPr>
            <a: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t>Can run server software on a desktop/laptop computer</a:t>
            </a:r>
          </a:p>
          <a:p>
            <a:pPr marL="342900" lvl="0" indent="-342900">
              <a:lnSpc>
                <a:spcPct val="95000"/>
              </a:lnSpc>
              <a:spcBef>
                <a:spcPts val="2275"/>
              </a:spcBef>
              <a:buSzPct val="78769"/>
              <a:buFont typeface="Wingdings" panose="05000000000000000000" pitchFamily="2" charset="2"/>
              <a:buChar char="Ø"/>
            </a:pPr>
            <a: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t>Can create “snapshots” of guest VMs: if something goes wrong, you can go back to a known-good state and try again.</a:t>
            </a:r>
          </a:p>
          <a:p>
            <a:pPr marL="342900" lvl="0" indent="-342900">
              <a:lnSpc>
                <a:spcPct val="95000"/>
              </a:lnSpc>
              <a:spcBef>
                <a:spcPts val="2275"/>
              </a:spcBef>
              <a:buSzPct val="78769"/>
              <a:buFont typeface="Wingdings" panose="05000000000000000000" pitchFamily="2" charset="2"/>
              <a:buChar char="Ø"/>
            </a:pPr>
            <a: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t>Can also destroy a misbehaving guest VM instantly and set up another fast</a:t>
            </a:r>
          </a:p>
          <a:p>
            <a:pPr marL="381001" lvl="1">
              <a:lnSpc>
                <a:spcPct val="90000"/>
              </a:lnSpc>
              <a:spcBef>
                <a:spcPts val="711"/>
              </a:spcBef>
              <a:buSzPct val="98956"/>
            </a:pPr>
            <a:r>
              <a:rPr lang="en-US" sz="1800" i="1" dirty="0">
                <a:solidFill>
                  <a:srgbClr val="262626"/>
                </a:solidFill>
                <a:latin typeface="Calibri" panose="020F0502020204030204" pitchFamily="34" charset="0"/>
                <a:ea typeface="Century Schoolbook"/>
                <a:cs typeface="Calibri" panose="020F0502020204030204" pitchFamily="34" charset="0"/>
                <a:sym typeface="Century Schoolbook"/>
              </a:rPr>
              <a:t>Many popular server OSes have special downloads just for popular VM software; you don’t even have to do most of the installation work!</a:t>
            </a:r>
          </a:p>
          <a:p>
            <a:pPr marL="285750" lvl="1" indent="-285750">
              <a:buFont typeface="Wingdings" panose="05000000000000000000" pitchFamily="2" charset="2"/>
              <a:buChar char="Ø"/>
            </a:pPr>
            <a:endParaRPr lang="en-US" sz="16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0730227"/>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VM Software: Hypervisor</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85844" y="830084"/>
            <a:ext cx="8340825" cy="3880037"/>
          </a:xfrm>
          <a:prstGeom prst="rect">
            <a:avLst/>
          </a:prstGeom>
        </p:spPr>
        <p:txBody>
          <a:bodyPr wrap="square">
            <a:spAutoFit/>
          </a:bodyPr>
          <a:lstStyle/>
          <a:p>
            <a:pPr lvl="0">
              <a:lnSpc>
                <a:spcPct val="95000"/>
              </a:lnSpc>
              <a:buClr>
                <a:schemeClr val="accent1"/>
              </a:buClr>
              <a:buSzPct val="78769"/>
            </a:pPr>
            <a:r>
              <a:rPr lang="en-US" sz="2800" b="1" dirty="0">
                <a:solidFill>
                  <a:schemeClr val="dk1"/>
                </a:solidFill>
                <a:latin typeface="Calibri" panose="020F0502020204030204" pitchFamily="34" charset="0"/>
                <a:ea typeface="Century Schoolbook"/>
                <a:cs typeface="Calibri" panose="020F0502020204030204" pitchFamily="34" charset="0"/>
                <a:sym typeface="Century Schoolbook"/>
              </a:rPr>
              <a:t>Popular: VirtualBox and VMWare</a:t>
            </a:r>
          </a:p>
          <a:p>
            <a:pPr marL="723901" lvl="1" indent="-342900">
              <a:lnSpc>
                <a:spcPct val="90000"/>
              </a:lnSpc>
              <a:spcBef>
                <a:spcPts val="711"/>
              </a:spcBef>
              <a:buSzPct val="98956"/>
              <a:buFont typeface="Wingdings" panose="05000000000000000000" pitchFamily="2" charset="2"/>
              <a:buChar char="Ø"/>
            </a:pPr>
            <a:r>
              <a:rPr lang="en-US" sz="2400" dirty="0">
                <a:solidFill>
                  <a:srgbClr val="262626"/>
                </a:solidFill>
                <a:latin typeface="Calibri" panose="020F0502020204030204" pitchFamily="34" charset="0"/>
                <a:ea typeface="Century Schoolbook"/>
                <a:cs typeface="Calibri" panose="020F0502020204030204" pitchFamily="34" charset="0"/>
                <a:sym typeface="Century Schoolbook"/>
              </a:rPr>
              <a:t>VirtualBox is open source. VMWare has a free version called VMWare Player that’s usually good enough.</a:t>
            </a:r>
          </a:p>
          <a:p>
            <a:pPr lvl="0">
              <a:lnSpc>
                <a:spcPct val="95000"/>
              </a:lnSpc>
              <a:spcBef>
                <a:spcPts val="2418"/>
              </a:spcBef>
              <a:buClr>
                <a:schemeClr val="accent1"/>
              </a:buClr>
              <a:buSzPct val="78769"/>
            </a:pPr>
            <a:r>
              <a:rPr lang="en-US" sz="2800" b="1" dirty="0">
                <a:solidFill>
                  <a:schemeClr val="dk1"/>
                </a:solidFill>
                <a:latin typeface="Calibri" panose="020F0502020204030204" pitchFamily="34" charset="0"/>
                <a:ea typeface="Century Schoolbook"/>
                <a:cs typeface="Calibri" panose="020F0502020204030204" pitchFamily="34" charset="0"/>
                <a:sym typeface="Century Schoolbook"/>
              </a:rPr>
              <a:t>Both are fine. It’s personal preference.</a:t>
            </a:r>
          </a:p>
          <a:p>
            <a:pPr lvl="0">
              <a:lnSpc>
                <a:spcPct val="95000"/>
              </a:lnSpc>
              <a:spcBef>
                <a:spcPts val="2275"/>
              </a:spcBef>
              <a:buClr>
                <a:schemeClr val="accent1"/>
              </a:buClr>
              <a:buSzPct val="78769"/>
            </a:pPr>
            <a:r>
              <a:rPr lang="en-US" sz="2800" b="1" dirty="0">
                <a:solidFill>
                  <a:schemeClr val="dk1"/>
                </a:solidFill>
                <a:latin typeface="Calibri" panose="020F0502020204030204" pitchFamily="34" charset="0"/>
                <a:ea typeface="Century Schoolbook"/>
                <a:cs typeface="Calibri" panose="020F0502020204030204" pitchFamily="34" charset="0"/>
                <a:sym typeface="Century Schoolbook"/>
              </a:rPr>
              <a:t>Cloud VM services available inexpensively (not free!)</a:t>
            </a:r>
          </a:p>
          <a:p>
            <a:pPr marL="723901" lvl="1" indent="-342900">
              <a:lnSpc>
                <a:spcPct val="90000"/>
              </a:lnSpc>
              <a:spcBef>
                <a:spcPts val="711"/>
              </a:spcBef>
              <a:buSzPct val="98956"/>
              <a:buFont typeface="Wingdings" panose="05000000000000000000" pitchFamily="2" charset="2"/>
              <a:buChar char="Ø"/>
            </a:pPr>
            <a:r>
              <a:rPr lang="en-US" sz="2400" dirty="0">
                <a:solidFill>
                  <a:srgbClr val="262626"/>
                </a:solidFill>
                <a:latin typeface="Calibri" panose="020F0502020204030204" pitchFamily="34" charset="0"/>
                <a:ea typeface="Century Schoolbook"/>
                <a:cs typeface="Calibri" panose="020F0502020204030204" pitchFamily="34" charset="0"/>
                <a:sym typeface="Century Schoolbook"/>
              </a:rPr>
              <a:t>DigitalOcean.com is probably the easiest to use.</a:t>
            </a:r>
          </a:p>
          <a:p>
            <a:pPr marL="723901" lvl="1" indent="-342900">
              <a:lnSpc>
                <a:spcPct val="90000"/>
              </a:lnSpc>
              <a:spcBef>
                <a:spcPts val="854"/>
              </a:spcBef>
              <a:buSzPct val="98956"/>
              <a:buFont typeface="Wingdings" panose="05000000000000000000" pitchFamily="2" charset="2"/>
              <a:buChar char="Ø"/>
            </a:pPr>
            <a:r>
              <a:rPr lang="en-US" sz="2400" dirty="0">
                <a:solidFill>
                  <a:srgbClr val="262626"/>
                </a:solidFill>
                <a:latin typeface="Calibri" panose="020F0502020204030204" pitchFamily="34" charset="0"/>
                <a:ea typeface="Century Schoolbook"/>
                <a:cs typeface="Calibri" panose="020F0502020204030204" pitchFamily="34" charset="0"/>
                <a:sym typeface="Century Schoolbook"/>
              </a:rPr>
              <a:t>Handy for places with strict rules about installing software on staff computers, or very low-powered computers</a:t>
            </a:r>
          </a:p>
        </p:txBody>
      </p:sp>
    </p:spTree>
    <p:extLst>
      <p:ext uri="{BB962C8B-B14F-4D97-AF65-F5344CB8AC3E}">
        <p14:creationId xmlns:p14="http://schemas.microsoft.com/office/powerpoint/2010/main" val="2878061385"/>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Installing a Guest OS</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760006" y="776916"/>
            <a:ext cx="7427068" cy="4203202"/>
          </a:xfrm>
          <a:prstGeom prst="rect">
            <a:avLst/>
          </a:prstGeom>
        </p:spPr>
        <p:txBody>
          <a:bodyPr wrap="square">
            <a:spAutoFit/>
          </a:bodyPr>
          <a:lstStyle/>
          <a:p>
            <a:pPr lvl="0">
              <a:lnSpc>
                <a:spcPct val="95000"/>
              </a:lnSpc>
              <a:buClr>
                <a:schemeClr val="accent1"/>
              </a:buClr>
              <a:buSzPct val="78769"/>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If you’re lucky, there will be pre-installed VMs for your hypervisor of choice.</a:t>
            </a:r>
          </a:p>
          <a:p>
            <a:pPr lvl="0">
              <a:lnSpc>
                <a:spcPct val="95000"/>
              </a:lnSpc>
              <a:spcBef>
                <a:spcPts val="2275"/>
              </a:spcBef>
              <a:buClr>
                <a:schemeClr val="accent1"/>
              </a:buClr>
              <a:buSzPct val="78769"/>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If you’re not as lucky, there will be an “ISO” (CD image) to install from.</a:t>
            </a:r>
          </a:p>
          <a:p>
            <a:pPr marL="723901" lvl="1" indent="-342900">
              <a:lnSpc>
                <a:spcPct val="90000"/>
              </a:lnSpc>
              <a:spcBef>
                <a:spcPts val="711"/>
              </a:spcBef>
              <a:buSzPct val="98956"/>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This is a little tricky, but once you get the hang of it you’ll be fine. VirtualBox tends to be a bit easier than VMWare.</a:t>
            </a:r>
          </a:p>
          <a:p>
            <a:pPr marL="723901" lvl="1" indent="-342900">
              <a:lnSpc>
                <a:spcPct val="90000"/>
              </a:lnSpc>
              <a:spcBef>
                <a:spcPts val="854"/>
              </a:spcBef>
              <a:buSzPct val="98956"/>
              <a:buFont typeface="Wingdings" panose="05000000000000000000" pitchFamily="2" charset="2"/>
              <a:buChar char="Ø"/>
            </a:pPr>
            <a:r>
              <a:rPr lang="en-US" sz="2000" dirty="0" err="1">
                <a:solidFill>
                  <a:srgbClr val="262626"/>
                </a:solidFill>
                <a:latin typeface="Calibri" panose="020F0502020204030204" pitchFamily="34" charset="0"/>
                <a:ea typeface="Century Schoolbook"/>
                <a:cs typeface="Calibri" panose="020F0502020204030204" pitchFamily="34" charset="0"/>
                <a:sym typeface="Century Schoolbook"/>
              </a:rPr>
              <a:t>BitCurator</a:t>
            </a: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 comes as an ISO.</a:t>
            </a:r>
          </a:p>
          <a:p>
            <a:pPr lvl="0">
              <a:lnSpc>
                <a:spcPct val="95000"/>
              </a:lnSpc>
              <a:spcBef>
                <a:spcPts val="2418"/>
              </a:spcBef>
              <a:buClr>
                <a:schemeClr val="accent1"/>
              </a:buClr>
              <a:buSzPct val="78769"/>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As soon as you have a working install, shut it down and take a snapshot!</a:t>
            </a:r>
          </a:p>
          <a:p>
            <a:pPr marL="723901" lvl="1" indent="-342900">
              <a:lnSpc>
                <a:spcPct val="90000"/>
              </a:lnSpc>
              <a:spcBef>
                <a:spcPts val="711"/>
              </a:spcBef>
              <a:buSzPct val="98956"/>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That way you can always return to it if something goes wrong.</a:t>
            </a:r>
          </a:p>
        </p:txBody>
      </p:sp>
    </p:spTree>
    <p:extLst>
      <p:ext uri="{BB962C8B-B14F-4D97-AF65-F5344CB8AC3E}">
        <p14:creationId xmlns:p14="http://schemas.microsoft.com/office/powerpoint/2010/main" val="3368823988"/>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Virtual Machines in Digital Preservation</a:t>
            </a:r>
            <a:endParaRPr lang="en" sz="3600" dirty="0">
              <a:solidFill>
                <a:srgbClr val="C00000"/>
              </a:solidFill>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85845" y="734389"/>
            <a:ext cx="7692882" cy="4355551"/>
          </a:xfrm>
          <a:prstGeom prst="rect">
            <a:avLst/>
          </a:prstGeom>
        </p:spPr>
        <p:txBody>
          <a:bodyPr wrap="square">
            <a:spAutoFit/>
          </a:bodyPr>
          <a:lstStyle/>
          <a:p>
            <a:pPr lvl="0">
              <a:lnSpc>
                <a:spcPct val="95000"/>
              </a:lnSpc>
              <a:buClr>
                <a:schemeClr val="accent1"/>
              </a:buClr>
              <a:buSzPct val="78769"/>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Virtual Machines can be useful in Digital Preservation</a:t>
            </a:r>
          </a:p>
          <a:p>
            <a:pPr marL="381001" lvl="1">
              <a:lnSpc>
                <a:spcPct val="90000"/>
              </a:lnSpc>
              <a:spcBef>
                <a:spcPts val="711"/>
              </a:spcBef>
              <a:buClr>
                <a:schemeClr val="accent1"/>
              </a:buClr>
              <a:buSzPct val="98956"/>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If you don’t have access to another physical computer and you want to run or test digital preservation software that runs in another OS type such as Linux.</a:t>
            </a:r>
          </a:p>
          <a:p>
            <a:pPr marL="1060450" lvl="2" indent="-285750">
              <a:lnSpc>
                <a:spcPct val="90000"/>
              </a:lnSpc>
              <a:spcBef>
                <a:spcPts val="854"/>
              </a:spcBef>
              <a:buSzPct val="99550"/>
              <a:buFont typeface="Wingdings" panose="05000000000000000000" pitchFamily="2" charset="2"/>
              <a:buChar char="Ø"/>
            </a:pPr>
            <a:r>
              <a:rPr lang="en-US" sz="1800" dirty="0" err="1">
                <a:solidFill>
                  <a:srgbClr val="262626"/>
                </a:solidFill>
                <a:latin typeface="Calibri" panose="020F0502020204030204" pitchFamily="34" charset="0"/>
                <a:ea typeface="Century Schoolbook"/>
                <a:cs typeface="Calibri" panose="020F0502020204030204" pitchFamily="34" charset="0"/>
                <a:sym typeface="Century Schoolbook"/>
              </a:rPr>
              <a:t>BitCurator</a:t>
            </a: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 </a:t>
            </a:r>
          </a:p>
          <a:p>
            <a:pPr marL="1060450" lvl="2" indent="-285750">
              <a:lnSpc>
                <a:spcPct val="90000"/>
              </a:lnSpc>
              <a:spcBef>
                <a:spcPts val="854"/>
              </a:spcBef>
              <a:buSzPct val="99550"/>
              <a:buFont typeface="Wingdings" panose="05000000000000000000" pitchFamily="2" charset="2"/>
              <a:buChar char="Ø"/>
            </a:pPr>
            <a:r>
              <a:rPr lang="en-US" sz="1800" dirty="0" err="1">
                <a:solidFill>
                  <a:srgbClr val="262626"/>
                </a:solidFill>
                <a:latin typeface="Calibri" panose="020F0502020204030204" pitchFamily="34" charset="0"/>
                <a:ea typeface="Century Schoolbook"/>
                <a:cs typeface="Calibri" panose="020F0502020204030204" pitchFamily="34" charset="0"/>
                <a:sym typeface="Century Schoolbook"/>
              </a:rPr>
              <a:t>Archivematica</a:t>
            </a: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 </a:t>
            </a:r>
          </a:p>
          <a:p>
            <a:pPr marL="774700" lvl="2">
              <a:lnSpc>
                <a:spcPct val="90000"/>
              </a:lnSpc>
              <a:spcBef>
                <a:spcPts val="854"/>
              </a:spcBef>
              <a:buClr>
                <a:schemeClr val="accent1"/>
              </a:buClr>
              <a:buSzPct val="25000"/>
            </a:pPr>
            <a:endParaRPr lang="en-US" sz="1800" dirty="0">
              <a:solidFill>
                <a:srgbClr val="262626"/>
              </a:solidFill>
              <a:latin typeface="Calibri" panose="020F0502020204030204" pitchFamily="34" charset="0"/>
              <a:ea typeface="Century Schoolbook"/>
              <a:cs typeface="Calibri" panose="020F0502020204030204" pitchFamily="34" charset="0"/>
              <a:sym typeface="Century Schoolbook"/>
            </a:endParaRPr>
          </a:p>
          <a:p>
            <a:pPr marL="381001" lvl="1">
              <a:lnSpc>
                <a:spcPct val="90000"/>
              </a:lnSpc>
              <a:spcBef>
                <a:spcPts val="854"/>
              </a:spcBef>
              <a:buClr>
                <a:schemeClr val="accent1"/>
              </a:buClr>
              <a:buSzPct val="98956"/>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You don’t want to install or are restricted from installing software directly on your actual computer. </a:t>
            </a:r>
          </a:p>
          <a:p>
            <a:pPr marL="1060450" lvl="2" indent="-285750">
              <a:lnSpc>
                <a:spcPct val="90000"/>
              </a:lnSpc>
              <a:spcBef>
                <a:spcPts val="854"/>
              </a:spcBef>
              <a:buSzPct val="99550"/>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IT approval or assistance may still be needed to install the virtual machine software or hypervisor on your local machine.  </a:t>
            </a:r>
          </a:p>
          <a:p>
            <a:pPr marL="1060450" lvl="2" indent="-285750">
              <a:lnSpc>
                <a:spcPct val="90000"/>
              </a:lnSpc>
              <a:spcBef>
                <a:spcPts val="854"/>
              </a:spcBef>
              <a:buSzPct val="99550"/>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Once VM software is installed, then you can run as many virtual machines as needed. </a:t>
            </a:r>
          </a:p>
        </p:txBody>
      </p:sp>
    </p:spTree>
    <p:extLst>
      <p:ext uri="{BB962C8B-B14F-4D97-AF65-F5344CB8AC3E}">
        <p14:creationId xmlns:p14="http://schemas.microsoft.com/office/powerpoint/2010/main" val="3211505569"/>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3389" y="11163"/>
            <a:ext cx="8675536"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Please Standby….</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30744" y="1230550"/>
            <a:ext cx="8340825" cy="2011576"/>
          </a:xfrm>
          <a:prstGeom prst="rect">
            <a:avLst/>
          </a:prstGeom>
        </p:spPr>
        <p:txBody>
          <a:bodyPr wrap="square">
            <a:spAutoFit/>
          </a:bodyPr>
          <a:lstStyle/>
          <a:p>
            <a:pPr lvl="0">
              <a:lnSpc>
                <a:spcPct val="95000"/>
              </a:lnSpc>
              <a:buClr>
                <a:schemeClr val="accent1"/>
              </a:buClr>
              <a:buSzPct val="78769"/>
            </a:pPr>
            <a:r>
              <a:rPr lang="en-US" sz="2560" dirty="0">
                <a:solidFill>
                  <a:schemeClr val="dk1"/>
                </a:solidFill>
                <a:latin typeface="Calibri" panose="020F0502020204030204" pitchFamily="34" charset="0"/>
                <a:ea typeface="Century Schoolbook"/>
                <a:cs typeface="Calibri" panose="020F0502020204030204" pitchFamily="34" charset="0"/>
                <a:sym typeface="Century Schoolbook"/>
              </a:rPr>
              <a:t>At the end of this session, if time allows, a demonstration will be given of a virtual machine running the Linux operating system.</a:t>
            </a:r>
          </a:p>
          <a:p>
            <a:pPr lvl="0">
              <a:lnSpc>
                <a:spcPct val="95000"/>
              </a:lnSpc>
              <a:buClr>
                <a:schemeClr val="accent1"/>
              </a:buClr>
              <a:buSzPct val="78769"/>
            </a:pPr>
            <a:endParaRPr lang="en-US" sz="2560" dirty="0">
              <a:solidFill>
                <a:schemeClr val="dk1"/>
              </a:solidFill>
              <a:latin typeface="Calibri" panose="020F0502020204030204" pitchFamily="34" charset="0"/>
              <a:ea typeface="Century Schoolbook"/>
              <a:cs typeface="Calibri" panose="020F0502020204030204" pitchFamily="34" charset="0"/>
              <a:sym typeface="Century Schoolbook"/>
            </a:endParaRPr>
          </a:p>
          <a:p>
            <a:pPr marL="774700" lvl="2">
              <a:lnSpc>
                <a:spcPct val="90000"/>
              </a:lnSpc>
              <a:spcBef>
                <a:spcPts val="711"/>
              </a:spcBef>
              <a:buClr>
                <a:schemeClr val="accent1"/>
              </a:buClr>
              <a:buSzPct val="99550"/>
            </a:pPr>
            <a:r>
              <a:rPr lang="en-US" sz="2400" i="1" dirty="0">
                <a:solidFill>
                  <a:srgbClr val="262626"/>
                </a:solidFill>
                <a:latin typeface="Calibri" panose="020F0502020204030204" pitchFamily="34" charset="0"/>
                <a:ea typeface="Century Schoolbook"/>
                <a:cs typeface="Calibri" panose="020F0502020204030204" pitchFamily="34" charset="0"/>
                <a:sym typeface="Century Schoolbook"/>
              </a:rPr>
              <a:t>Linux will be running </a:t>
            </a:r>
            <a:r>
              <a:rPr lang="en-US" sz="2400" b="1" i="1" dirty="0">
                <a:solidFill>
                  <a:srgbClr val="262626"/>
                </a:solidFill>
                <a:latin typeface="Calibri" panose="020F0502020204030204" pitchFamily="34" charset="0"/>
                <a:ea typeface="Century Schoolbook"/>
                <a:cs typeface="Calibri" panose="020F0502020204030204" pitchFamily="34" charset="0"/>
                <a:sym typeface="Century Schoolbook"/>
              </a:rPr>
              <a:t>INSIDE</a:t>
            </a:r>
            <a:r>
              <a:rPr lang="en-US" sz="2400" i="1" dirty="0">
                <a:solidFill>
                  <a:srgbClr val="262626"/>
                </a:solidFill>
                <a:latin typeface="Calibri" panose="020F0502020204030204" pitchFamily="34" charset="0"/>
                <a:ea typeface="Century Schoolbook"/>
                <a:cs typeface="Calibri" panose="020F0502020204030204" pitchFamily="34" charset="0"/>
                <a:sym typeface="Century Schoolbook"/>
              </a:rPr>
              <a:t> of the Virtual Machine. </a:t>
            </a:r>
          </a:p>
        </p:txBody>
      </p:sp>
    </p:spTree>
    <p:extLst>
      <p:ext uri="{BB962C8B-B14F-4D97-AF65-F5344CB8AC3E}">
        <p14:creationId xmlns:p14="http://schemas.microsoft.com/office/powerpoint/2010/main" val="2876920044"/>
      </p:ext>
    </p:extLst>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527132" y="2567685"/>
            <a:ext cx="8089736" cy="1159856"/>
          </a:xfrm>
          <a:prstGeom prst="rect">
            <a:avLst/>
          </a:prstGeom>
          <a:effectLst>
            <a:outerShdw blurRad="50800" dist="38100" dir="2700000" algn="tl" rotWithShape="0">
              <a:prstClr val="black">
                <a:alpha val="40000"/>
              </a:prstClr>
            </a:outerShdw>
          </a:effectLst>
        </p:spPr>
        <p:txBody>
          <a:bodyPr lIns="91425" tIns="91425" rIns="91425" bIns="91425" anchor="b" anchorCtr="0">
            <a:noAutofit/>
          </a:bodyPr>
          <a:lstStyle/>
          <a:p>
            <a:r>
              <a:rPr lang="en" sz="4000" dirty="0">
                <a:solidFill>
                  <a:srgbClr val="C00000"/>
                </a:solidFill>
                <a:latin typeface="Calibri"/>
              </a:rPr>
              <a:t>Technology Module: </a:t>
            </a:r>
            <a:r>
              <a:rPr lang="en-US" sz="4000" dirty="0">
                <a:solidFill>
                  <a:srgbClr val="C00000"/>
                </a:solidFill>
                <a:latin typeface="Calibri"/>
              </a:rPr>
              <a:t>Tech Skills 201</a:t>
            </a:r>
            <a:r>
              <a:rPr lang="en" sz="4000" dirty="0">
                <a:solidFill>
                  <a:srgbClr val="C00000"/>
                </a:solidFill>
                <a:latin typeface="Calibri"/>
              </a:rPr>
              <a:t> </a:t>
            </a:r>
            <a:r>
              <a:rPr lang="en-US" sz="2800" i="1" dirty="0">
                <a:solidFill>
                  <a:srgbClr val="C00000"/>
                </a:solidFill>
                <a:latin typeface="Calibri"/>
              </a:rPr>
              <a:t>Extracting Files</a:t>
            </a:r>
            <a:br>
              <a:rPr lang="en-US" sz="2800" i="1" dirty="0">
                <a:solidFill>
                  <a:srgbClr val="C00000"/>
                </a:solidFill>
                <a:latin typeface="Calibri"/>
              </a:rPr>
            </a:br>
            <a:r>
              <a:rPr lang="en-US" sz="2800" i="1" dirty="0">
                <a:solidFill>
                  <a:srgbClr val="C00000"/>
                </a:solidFill>
                <a:latin typeface="Calibri"/>
              </a:rPr>
              <a:t>Command Line</a:t>
            </a:r>
            <a:br>
              <a:rPr lang="en-US" sz="2800" i="1" dirty="0">
                <a:solidFill>
                  <a:srgbClr val="C00000"/>
                </a:solidFill>
                <a:latin typeface="Calibri"/>
              </a:rPr>
            </a:br>
            <a:r>
              <a:rPr lang="en-US" sz="2800" i="1" dirty="0">
                <a:solidFill>
                  <a:srgbClr val="C00000"/>
                </a:solidFill>
                <a:latin typeface="Calibri"/>
              </a:rPr>
              <a:t>Virtual Machines</a:t>
            </a:r>
            <a:endParaRPr lang="en" sz="4000" i="1"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pic>
        <p:nvPicPr>
          <p:cNvPr id="5" name="image00.jpg">
            <a:hlinkClick r:id="rId3"/>
          </p:cNvPr>
          <p:cNvPicPr/>
          <p:nvPr/>
        </p:nvPicPr>
        <p:blipFill>
          <a:blip r:embed="rId4" cstate="print"/>
          <a:srcRect/>
          <a:stretch>
            <a:fillRect/>
          </a:stretch>
        </p:blipFill>
        <p:spPr>
          <a:xfrm>
            <a:off x="1066800" y="269732"/>
            <a:ext cx="7010400" cy="1275869"/>
          </a:xfrm>
          <a:prstGeom prst="rect">
            <a:avLst/>
          </a:prstGeom>
          <a:ln/>
          <a:effectLst>
            <a:outerShdw blurRad="50800" dist="38100" dir="2700000" algn="tl" rotWithShape="0">
              <a:prstClr val="black">
                <a:alpha val="40000"/>
              </a:prstClr>
            </a:outerShdw>
          </a:effectLst>
        </p:spPr>
      </p:pic>
      <p:sp>
        <p:nvSpPr>
          <p:cNvPr id="10" name="Rectangle 9">
            <a:extLst>
              <a:ext uri="{FF2B5EF4-FFF2-40B4-BE49-F238E27FC236}">
                <a16:creationId xmlns:a16="http://schemas.microsoft.com/office/drawing/2014/main" id="{C8FB47D8-40B1-4458-9186-E1C15D4AD1F2}"/>
              </a:ext>
            </a:extLst>
          </p:cNvPr>
          <p:cNvSpPr/>
          <p:nvPr/>
        </p:nvSpPr>
        <p:spPr>
          <a:xfrm>
            <a:off x="3384816" y="3969563"/>
            <a:ext cx="2374368" cy="584775"/>
          </a:xfrm>
          <a:prstGeom prst="rect">
            <a:avLst/>
          </a:prstGeom>
        </p:spPr>
        <p:txBody>
          <a:bodyPr wrap="none">
            <a:spAutoFit/>
          </a:bodyPr>
          <a:lstStyle/>
          <a:p>
            <a:r>
              <a:rPr lang="en" sz="3200" b="1" dirty="0">
                <a:solidFill>
                  <a:srgbClr val="C00000"/>
                </a:solidFill>
                <a:latin typeface="Calibri"/>
              </a:rPr>
              <a:t>QUESTIONS?</a:t>
            </a:r>
            <a:endParaRPr lang="en-US" sz="3200" b="1" dirty="0"/>
          </a:p>
        </p:txBody>
      </p:sp>
    </p:spTree>
    <p:extLst>
      <p:ext uri="{BB962C8B-B14F-4D97-AF65-F5344CB8AC3E}">
        <p14:creationId xmlns:p14="http://schemas.microsoft.com/office/powerpoint/2010/main" val="2299697300"/>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748748" y="2119851"/>
            <a:ext cx="7467600" cy="646331"/>
          </a:xfrm>
          <a:prstGeom prst="rect">
            <a:avLst/>
          </a:prstGeom>
          <a:noFill/>
        </p:spPr>
        <p:txBody>
          <a:bodyPr wrap="square" rtlCol="0" anchor="t">
            <a:spAutoFit/>
          </a:bodyPr>
          <a:lstStyle/>
          <a:p>
            <a:endParaRPr lang="en-US" sz="1800" b="1" dirty="0">
              <a:solidFill>
                <a:schemeClr val="tx1"/>
              </a:solidFill>
              <a:latin typeface="Calibri" panose="020F0502020204030204" pitchFamily="34" charset="0"/>
            </a:endParaRPr>
          </a:p>
          <a:p>
            <a:endParaRPr lang="en" sz="1800" b="1" dirty="0">
              <a:solidFill>
                <a:schemeClr val="tx1"/>
              </a:solidFill>
              <a:latin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5E04C548-0338-4921-8353-1C652A0B909E}"/>
              </a:ext>
            </a:extLst>
          </p:cNvPr>
          <p:cNvSpPr/>
          <p:nvPr/>
        </p:nvSpPr>
        <p:spPr>
          <a:xfrm>
            <a:off x="478971" y="1662845"/>
            <a:ext cx="8186057" cy="1378839"/>
          </a:xfrm>
          <a:prstGeom prst="rect">
            <a:avLst/>
          </a:prstGeom>
          <a:effectLst>
            <a:outerShdw blurRad="50800" dist="38100" dir="2700000" algn="tl" rotWithShape="0">
              <a:prstClr val="black">
                <a:alpha val="40000"/>
              </a:prstClr>
            </a:outerShdw>
          </a:effectLst>
        </p:spPr>
        <p:txBody>
          <a:bodyPr wrap="square">
            <a:spAutoFit/>
          </a:bodyPr>
          <a:lstStyle/>
          <a:p>
            <a:pPr lvl="0" algn="ctr">
              <a:lnSpc>
                <a:spcPct val="95000"/>
              </a:lnSpc>
              <a:buClr>
                <a:schemeClr val="accent1"/>
              </a:buClr>
              <a:buSzPct val="78769"/>
            </a:pPr>
            <a:r>
              <a:rPr lang="en-US" sz="4400" b="1" dirty="0">
                <a:solidFill>
                  <a:srgbClr val="C00000"/>
                </a:solidFill>
                <a:latin typeface="Calibri" panose="020F0502020204030204" pitchFamily="34" charset="0"/>
                <a:ea typeface="Century Schoolbook"/>
                <a:cs typeface="Calibri" panose="020F0502020204030204" pitchFamily="34" charset="0"/>
                <a:sym typeface="Century Schoolbook"/>
              </a:rPr>
              <a:t>Extracting files from a compressed or storage archive file</a:t>
            </a:r>
          </a:p>
        </p:txBody>
      </p:sp>
      <p:sp>
        <p:nvSpPr>
          <p:cNvPr id="11" name="Shape 23">
            <a:extLst>
              <a:ext uri="{FF2B5EF4-FFF2-40B4-BE49-F238E27FC236}">
                <a16:creationId xmlns:a16="http://schemas.microsoft.com/office/drawing/2014/main" id="{A9BC1F47-D40D-4E47-A9E3-F6F88FFDEDEC}"/>
              </a:ext>
            </a:extLst>
          </p:cNvPr>
          <p:cNvSpPr txBox="1">
            <a:spLocks noGrp="1"/>
          </p:cNvSpPr>
          <p:nvPr>
            <p:ph type="ctrTitle"/>
          </p:nvPr>
        </p:nvSpPr>
        <p:spPr>
          <a:xfrm>
            <a:off x="0" y="8640"/>
            <a:ext cx="7772400"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Tech Skills 201</a:t>
            </a:r>
            <a:endParaRPr lang="en" sz="3600" dirty="0">
              <a:solidFill>
                <a:srgbClr val="C00000"/>
              </a:solidFill>
              <a:latin typeface="Calibri"/>
            </a:endParaRPr>
          </a:p>
        </p:txBody>
      </p:sp>
    </p:spTree>
    <p:extLst>
      <p:ext uri="{BB962C8B-B14F-4D97-AF65-F5344CB8AC3E}">
        <p14:creationId xmlns:p14="http://schemas.microsoft.com/office/powerpoint/2010/main" val="1217793971"/>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11163"/>
            <a:ext cx="8568982"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What Are Compressed or Storage Archive Files?</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748748" y="2119851"/>
            <a:ext cx="7467600" cy="646331"/>
          </a:xfrm>
          <a:prstGeom prst="rect">
            <a:avLst/>
          </a:prstGeom>
          <a:noFill/>
        </p:spPr>
        <p:txBody>
          <a:bodyPr wrap="square" rtlCol="0" anchor="t">
            <a:spAutoFit/>
          </a:bodyPr>
          <a:lstStyle/>
          <a:p>
            <a:endParaRPr lang="en-US" sz="1800" b="1" dirty="0">
              <a:solidFill>
                <a:schemeClr val="tx1"/>
              </a:solidFill>
              <a:latin typeface="Calibri" panose="020F0502020204030204" pitchFamily="34" charset="0"/>
            </a:endParaRPr>
          </a:p>
          <a:p>
            <a:endParaRPr lang="en" sz="1800" b="1" dirty="0">
              <a:solidFill>
                <a:schemeClr val="tx1"/>
              </a:solidFill>
              <a:latin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37702" y="935204"/>
            <a:ext cx="8351125" cy="3663567"/>
          </a:xfrm>
          <a:prstGeom prst="rect">
            <a:avLst/>
          </a:prstGeom>
        </p:spPr>
        <p:txBody>
          <a:bodyPr wrap="square">
            <a:spAutoFit/>
          </a:bodyPr>
          <a:lstStyle/>
          <a:p>
            <a:pPr lvl="0">
              <a:lnSpc>
                <a:spcPct val="95000"/>
              </a:lnSpc>
              <a:buClr>
                <a:schemeClr val="accent1"/>
              </a:buClr>
              <a:buSzPct val="78769"/>
            </a:pPr>
            <a: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t>On Windows the .zip file format indicates that the file is compressed.  </a:t>
            </a:r>
          </a:p>
          <a:p>
            <a:pPr marL="666751" lvl="1" indent="-285750">
              <a:lnSpc>
                <a:spcPct val="90000"/>
              </a:lnSpc>
              <a:spcBef>
                <a:spcPts val="711"/>
              </a:spcBef>
              <a:buSzPct val="98956"/>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It is compressed to save storage space and make transferring files faster.</a:t>
            </a:r>
          </a:p>
          <a:p>
            <a:pPr marL="666751" lvl="1" indent="-285750">
              <a:lnSpc>
                <a:spcPct val="90000"/>
              </a:lnSpc>
              <a:spcBef>
                <a:spcPts val="854"/>
              </a:spcBef>
              <a:buSzPct val="98956"/>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Can also be used on a Mac or Linux.</a:t>
            </a:r>
          </a:p>
          <a:p>
            <a:pPr lvl="0">
              <a:lnSpc>
                <a:spcPct val="95000"/>
              </a:lnSpc>
              <a:spcBef>
                <a:spcPts val="2418"/>
              </a:spcBef>
              <a:buClr>
                <a:schemeClr val="accent1"/>
              </a:buClr>
              <a:buSzPct val="78769"/>
            </a:pPr>
            <a:r>
              <a:rPr lang="en-US" sz="2000" b="1" dirty="0">
                <a:solidFill>
                  <a:schemeClr val="dk1"/>
                </a:solidFill>
                <a:latin typeface="Calibri" panose="020F0502020204030204" pitchFamily="34" charset="0"/>
                <a:ea typeface="Century Schoolbook"/>
                <a:cs typeface="Calibri" panose="020F0502020204030204" pitchFamily="34" charset="0"/>
                <a:sym typeface="Century Schoolbook"/>
              </a:rPr>
              <a:t>On Linux the .tar file format indicates that the file is “tape archive” utilized for storing data, and not for compression. </a:t>
            </a:r>
          </a:p>
          <a:p>
            <a:pPr marL="666751" lvl="1" indent="-285750">
              <a:lnSpc>
                <a:spcPct val="90000"/>
              </a:lnSpc>
              <a:spcBef>
                <a:spcPts val="711"/>
              </a:spcBef>
              <a:buSzPct val="98956"/>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They can be compressed after being created, but they become .</a:t>
            </a:r>
            <a:r>
              <a:rPr lang="en-US" sz="1800" dirty="0" err="1">
                <a:solidFill>
                  <a:srgbClr val="262626"/>
                </a:solidFill>
                <a:latin typeface="Calibri" panose="020F0502020204030204" pitchFamily="34" charset="0"/>
                <a:ea typeface="Century Schoolbook"/>
                <a:cs typeface="Calibri" panose="020F0502020204030204" pitchFamily="34" charset="0"/>
                <a:sym typeface="Century Schoolbook"/>
              </a:rPr>
              <a:t>tgz</a:t>
            </a: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 or .</a:t>
            </a:r>
            <a:r>
              <a:rPr lang="en-US" sz="1800" dirty="0" err="1">
                <a:solidFill>
                  <a:srgbClr val="262626"/>
                </a:solidFill>
                <a:latin typeface="Calibri" panose="020F0502020204030204" pitchFamily="34" charset="0"/>
                <a:ea typeface="Century Schoolbook"/>
                <a:cs typeface="Calibri" panose="020F0502020204030204" pitchFamily="34" charset="0"/>
                <a:sym typeface="Century Schoolbook"/>
              </a:rPr>
              <a:t>gz</a:t>
            </a: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 </a:t>
            </a:r>
          </a:p>
          <a:p>
            <a:pPr marL="666751" lvl="1" indent="-285750">
              <a:lnSpc>
                <a:spcPct val="90000"/>
              </a:lnSpc>
              <a:spcBef>
                <a:spcPts val="854"/>
              </a:spcBef>
              <a:buSzPct val="98956"/>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Are just containers for other files, like a folder.  </a:t>
            </a:r>
          </a:p>
          <a:p>
            <a:pPr marL="666751" lvl="1" indent="-285750">
              <a:lnSpc>
                <a:spcPct val="90000"/>
              </a:lnSpc>
              <a:spcBef>
                <a:spcPts val="854"/>
              </a:spcBef>
              <a:buSzPct val="98956"/>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Windows cannot handle the extraction of .tar file extension files without the assistance of a third party program such as 7-zip.  </a:t>
            </a:r>
          </a:p>
          <a:p>
            <a:pPr marL="666751" lvl="1" indent="-285750">
              <a:lnSpc>
                <a:spcPct val="90000"/>
              </a:lnSpc>
              <a:spcBef>
                <a:spcPts val="854"/>
              </a:spcBef>
              <a:buSzPct val="98956"/>
              <a:buFont typeface="Wingdings" panose="05000000000000000000" pitchFamily="2" charset="2"/>
              <a:buChar char="Ø"/>
            </a:pPr>
            <a:r>
              <a:rPr lang="en-US" sz="1800" dirty="0">
                <a:solidFill>
                  <a:srgbClr val="262626"/>
                </a:solidFill>
                <a:latin typeface="Calibri" panose="020F0502020204030204" pitchFamily="34" charset="0"/>
                <a:ea typeface="Century Schoolbook"/>
                <a:cs typeface="Calibri" panose="020F0502020204030204" pitchFamily="34" charset="0"/>
                <a:sym typeface="Century Schoolbook"/>
              </a:rPr>
              <a:t>Can also be used on a Mac.</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754191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11163"/>
            <a:ext cx="8841126"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Compressed or Storage Archive Files…continued</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748748" y="2119851"/>
            <a:ext cx="7467600" cy="646331"/>
          </a:xfrm>
          <a:prstGeom prst="rect">
            <a:avLst/>
          </a:prstGeom>
          <a:noFill/>
        </p:spPr>
        <p:txBody>
          <a:bodyPr wrap="square" rtlCol="0" anchor="t">
            <a:spAutoFit/>
          </a:bodyPr>
          <a:lstStyle/>
          <a:p>
            <a:endParaRPr lang="en-US" sz="1800" b="1" dirty="0">
              <a:solidFill>
                <a:schemeClr val="tx1"/>
              </a:solidFill>
              <a:latin typeface="Calibri" panose="020F0502020204030204" pitchFamily="34" charset="0"/>
            </a:endParaRPr>
          </a:p>
          <a:p>
            <a:endParaRPr lang="en" sz="1800" b="1" dirty="0">
              <a:solidFill>
                <a:schemeClr val="tx1"/>
              </a:solidFill>
              <a:latin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37702" y="935204"/>
            <a:ext cx="8351125" cy="3206519"/>
          </a:xfrm>
          <a:prstGeom prst="rect">
            <a:avLst/>
          </a:prstGeom>
        </p:spPr>
        <p:txBody>
          <a:bodyPr wrap="square">
            <a:spAutoFit/>
          </a:bodyPr>
          <a:lstStyle/>
          <a:p>
            <a:pPr lvl="0">
              <a:lnSpc>
                <a:spcPct val="95000"/>
              </a:lnSpc>
              <a:buClr>
                <a:schemeClr val="accent1"/>
              </a:buClr>
              <a:buSzPct val="78769"/>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On Mac, the .dmg file format is a Mac OS X Disc Image file, which represents a digital reconstruction of a physical disc.  </a:t>
            </a:r>
          </a:p>
          <a:p>
            <a:pPr marL="381001" lvl="1">
              <a:lnSpc>
                <a:spcPct val="90000"/>
              </a:lnSpc>
              <a:spcBef>
                <a:spcPts val="711"/>
              </a:spcBef>
              <a:buClr>
                <a:schemeClr val="accent1"/>
              </a:buClr>
              <a:buSzPct val="98956"/>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DMG files are intended for Mac and are often used to store compressed software installers instead of having to use a physical disc.  </a:t>
            </a:r>
          </a:p>
          <a:p>
            <a:pPr lvl="0">
              <a:lnSpc>
                <a:spcPct val="95000"/>
              </a:lnSpc>
              <a:spcBef>
                <a:spcPts val="2418"/>
              </a:spcBef>
              <a:buClr>
                <a:schemeClr val="accent1"/>
              </a:buClr>
              <a:buSzPct val="78769"/>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The Mac operating system is able to handle the decompression and/or extraction of .zip, .tar, and .dmg files natively. </a:t>
            </a:r>
          </a:p>
          <a:p>
            <a:pPr marL="381001" lvl="1">
              <a:lnSpc>
                <a:spcPct val="90000"/>
              </a:lnSpc>
              <a:spcBef>
                <a:spcPts val="711"/>
              </a:spcBef>
              <a:buClr>
                <a:schemeClr val="accent1"/>
              </a:buClr>
              <a:buSzPct val="98956"/>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No need for third party software.  </a:t>
            </a:r>
          </a:p>
          <a:p>
            <a:pPr marL="381001" lvl="1">
              <a:lnSpc>
                <a:spcPct val="90000"/>
              </a:lnSpc>
              <a:spcBef>
                <a:spcPts val="854"/>
              </a:spcBef>
              <a:buClr>
                <a:schemeClr val="accent1"/>
              </a:buClr>
              <a:buSzPct val="98956"/>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Simply double-click on the file to extract it.  </a:t>
            </a:r>
          </a:p>
        </p:txBody>
      </p:sp>
    </p:spTree>
    <p:extLst>
      <p:ext uri="{BB962C8B-B14F-4D97-AF65-F5344CB8AC3E}">
        <p14:creationId xmlns:p14="http://schemas.microsoft.com/office/powerpoint/2010/main" val="2471700521"/>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11163"/>
            <a:ext cx="8841126"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Extracting Files…..</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402771" y="922884"/>
            <a:ext cx="8446193" cy="4062651"/>
          </a:xfrm>
          <a:prstGeom prst="rect">
            <a:avLst/>
          </a:prstGeom>
          <a:noFill/>
        </p:spPr>
        <p:txBody>
          <a:bodyPr wrap="square" rtlCol="0" anchor="t">
            <a:spAutoFit/>
          </a:bodyPr>
          <a:lstStyle/>
          <a:p>
            <a:endParaRPr lang="en-US" sz="1200" b="1" dirty="0">
              <a:solidFill>
                <a:schemeClr val="tx1"/>
              </a:solidFill>
              <a:latin typeface="Calibri" panose="020F0502020204030204" pitchFamily="34" charset="0"/>
              <a:cs typeface="Calibri" panose="020F0502020204030204" pitchFamily="34" charset="0"/>
            </a:endParaRPr>
          </a:p>
          <a:p>
            <a:pPr marL="285750" lvl="0" indent="-285750">
              <a:lnSpc>
                <a:spcPct val="95000"/>
              </a:lnSpc>
              <a:buSzPct val="78769"/>
              <a:buFont typeface="Wingdings" panose="05000000000000000000" pitchFamily="2" charset="2"/>
              <a:buChar char="Ø"/>
            </a:pPr>
            <a: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t>Windows will natively handle the extraction of zip files.  </a:t>
            </a:r>
            <a:b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br>
            <a:endParaRPr lang="en-US" sz="1800" b="1" dirty="0">
              <a:solidFill>
                <a:schemeClr val="dk1"/>
              </a:solidFill>
              <a:latin typeface="Calibri" panose="020F0502020204030204" pitchFamily="34" charset="0"/>
              <a:ea typeface="Century Schoolbook"/>
              <a:cs typeface="Calibri" panose="020F0502020204030204" pitchFamily="34" charset="0"/>
              <a:sym typeface="Century Schoolbook"/>
            </a:endParaRPr>
          </a:p>
          <a:p>
            <a:pPr marL="285750" lvl="0" indent="-285750">
              <a:lnSpc>
                <a:spcPct val="95000"/>
              </a:lnSpc>
              <a:buSzPct val="78769"/>
              <a:buFont typeface="Wingdings" panose="05000000000000000000" pitchFamily="2" charset="2"/>
              <a:buChar char="Ø"/>
            </a:pPr>
            <a: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t>The Windows operating system does not natively handle extracting tar archive files.</a:t>
            </a:r>
            <a:b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br>
            <a:endParaRPr lang="en-US" sz="1800" b="1" dirty="0">
              <a:solidFill>
                <a:schemeClr val="dk1"/>
              </a:solidFill>
              <a:latin typeface="Calibri" panose="020F0502020204030204" pitchFamily="34" charset="0"/>
              <a:ea typeface="Century Schoolbook"/>
              <a:cs typeface="Calibri" panose="020F0502020204030204" pitchFamily="34" charset="0"/>
              <a:sym typeface="Century Schoolbook"/>
            </a:endParaRPr>
          </a:p>
          <a:p>
            <a:pPr marL="285750" indent="-285750">
              <a:lnSpc>
                <a:spcPct val="95000"/>
              </a:lnSpc>
              <a:buSzPct val="78769"/>
              <a:buFont typeface="Wingdings" panose="05000000000000000000" pitchFamily="2" charset="2"/>
              <a:buChar char="Ø"/>
            </a:pPr>
            <a: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t>In order to open a tar file in Windows, a program such as 7-zip </a:t>
            </a:r>
            <a:r>
              <a:rPr lang="en-US" sz="1800" b="1" i="1" u="sng" dirty="0">
                <a:solidFill>
                  <a:schemeClr val="hlink"/>
                </a:solidFill>
                <a:latin typeface="Calibri" panose="020F0502020204030204" pitchFamily="34" charset="0"/>
                <a:ea typeface="Century Schoolbook"/>
                <a:cs typeface="Calibri" panose="020F0502020204030204" pitchFamily="34" charset="0"/>
                <a:sym typeface="Century Schoolbook"/>
                <a:hlinkClick r:id="rId3"/>
              </a:rPr>
              <a:t>www.7-zip.org</a:t>
            </a:r>
            <a:r>
              <a:rPr lang="en-US" sz="1800" b="1" i="1" dirty="0">
                <a:solidFill>
                  <a:schemeClr val="dk1"/>
                </a:solidFill>
                <a:latin typeface="Calibri" panose="020F0502020204030204" pitchFamily="34" charset="0"/>
                <a:ea typeface="Century Schoolbook"/>
                <a:cs typeface="Calibri" panose="020F0502020204030204" pitchFamily="34" charset="0"/>
                <a:sym typeface="Century Schoolbook"/>
              </a:rPr>
              <a:t> </a:t>
            </a:r>
            <a:r>
              <a:rPr lang="en-US" sz="1800" b="1" dirty="0">
                <a:solidFill>
                  <a:schemeClr val="dk1"/>
                </a:solidFill>
                <a:latin typeface="Calibri" panose="020F0502020204030204" pitchFamily="34" charset="0"/>
                <a:ea typeface="Century Schoolbook"/>
                <a:cs typeface="Calibri" panose="020F0502020204030204" pitchFamily="34" charset="0"/>
                <a:sym typeface="Century Schoolbook"/>
              </a:rPr>
              <a:t>will have to be installed. </a:t>
            </a:r>
            <a:r>
              <a:rPr lang="en-US" sz="1600" b="1" i="1" dirty="0">
                <a:solidFill>
                  <a:srgbClr val="262626"/>
                </a:solidFill>
                <a:latin typeface="Calibri" panose="020F0502020204030204" pitchFamily="34" charset="0"/>
                <a:ea typeface="Century Schoolbook"/>
                <a:cs typeface="Calibri" panose="020F0502020204030204" pitchFamily="34" charset="0"/>
                <a:sym typeface="Century Schoolbook"/>
              </a:rPr>
              <a:t>(screenshots of these steps on the next slide)</a:t>
            </a:r>
          </a:p>
          <a:p>
            <a:pPr marL="774700" lvl="2">
              <a:lnSpc>
                <a:spcPct val="90000"/>
              </a:lnSpc>
              <a:spcBef>
                <a:spcPts val="854"/>
              </a:spcBef>
              <a:buClr>
                <a:schemeClr val="accent1"/>
              </a:buClr>
              <a:buSzPct val="99550"/>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Browse to where the file is located using Windows Explorer.</a:t>
            </a:r>
          </a:p>
          <a:p>
            <a:pPr marL="774700" lvl="2">
              <a:lnSpc>
                <a:spcPct val="90000"/>
              </a:lnSpc>
              <a:spcBef>
                <a:spcPts val="854"/>
              </a:spcBef>
              <a:buClr>
                <a:schemeClr val="accent1"/>
              </a:buClr>
              <a:buSzPct val="99550"/>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Right-click on the tar file and choose the 7-zip submenu and choose “Extract Files…”</a:t>
            </a:r>
          </a:p>
          <a:p>
            <a:pPr marL="774700" lvl="2">
              <a:lnSpc>
                <a:spcPct val="90000"/>
              </a:lnSpc>
              <a:spcBef>
                <a:spcPts val="854"/>
              </a:spcBef>
              <a:buClr>
                <a:schemeClr val="accent1"/>
              </a:buClr>
              <a:buSzPct val="99550"/>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This will load the 7-zip program’s extraction subprogram window</a:t>
            </a:r>
          </a:p>
          <a:p>
            <a:pPr marL="1168400" lvl="3">
              <a:lnSpc>
                <a:spcPct val="90000"/>
              </a:lnSpc>
              <a:spcBef>
                <a:spcPts val="854"/>
              </a:spcBef>
              <a:buClr>
                <a:schemeClr val="accent1"/>
              </a:buClr>
              <a:buSzPct val="99550"/>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Choose the directory that you want to extract the files to. </a:t>
            </a:r>
          </a:p>
          <a:p>
            <a:pPr marL="1168400" lvl="3">
              <a:lnSpc>
                <a:spcPct val="90000"/>
              </a:lnSpc>
              <a:spcBef>
                <a:spcPts val="854"/>
              </a:spcBef>
              <a:buClr>
                <a:schemeClr val="accent1"/>
              </a:buClr>
              <a:buSzPct val="99550"/>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Click OK when you are ready.</a:t>
            </a:r>
          </a:p>
          <a:p>
            <a:pPr marL="1168400" lvl="3">
              <a:lnSpc>
                <a:spcPct val="90000"/>
              </a:lnSpc>
              <a:spcBef>
                <a:spcPts val="854"/>
              </a:spcBef>
              <a:buClr>
                <a:schemeClr val="accent1"/>
              </a:buClr>
              <a:buSzPct val="99550"/>
            </a:pPr>
            <a:r>
              <a:rPr lang="en-US" sz="1600" dirty="0">
                <a:solidFill>
                  <a:srgbClr val="262626"/>
                </a:solidFill>
                <a:latin typeface="Calibri" panose="020F0502020204030204" pitchFamily="34" charset="0"/>
                <a:ea typeface="Century Schoolbook"/>
                <a:cs typeface="Calibri" panose="020F0502020204030204" pitchFamily="34" charset="0"/>
                <a:sym typeface="Century Schoolbook"/>
              </a:rPr>
              <a:t>The files are now extracted and can be located in the directory you chose.</a:t>
            </a:r>
          </a:p>
          <a:p>
            <a:endParaRPr lang="en" sz="1200" b="1" dirty="0">
              <a:solidFill>
                <a:schemeClr val="tx1"/>
              </a:solidFill>
              <a:latin typeface="Calibri" panose="020F0502020204030204" pitchFamily="34" charset="0"/>
              <a:cs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96934" y="701285"/>
            <a:ext cx="8351125" cy="443198"/>
          </a:xfrm>
          <a:prstGeom prst="rect">
            <a:avLst/>
          </a:prstGeom>
        </p:spPr>
        <p:txBody>
          <a:bodyPr wrap="square">
            <a:spAutoFit/>
          </a:bodyPr>
          <a:lstStyle/>
          <a:p>
            <a:pPr lvl="0" algn="r">
              <a:lnSpc>
                <a:spcPct val="95000"/>
              </a:lnSpc>
              <a:buClr>
                <a:schemeClr val="accent1"/>
              </a:buClr>
              <a:buSzPct val="78769"/>
            </a:pPr>
            <a:r>
              <a:rPr lang="en-US" sz="2400" b="1" dirty="0">
                <a:solidFill>
                  <a:srgbClr val="C00000"/>
                </a:solidFill>
                <a:latin typeface="Calibri" panose="020F0502020204030204" pitchFamily="34" charset="0"/>
                <a:ea typeface="Century Schoolbook"/>
                <a:cs typeface="Calibri" panose="020F0502020204030204" pitchFamily="34" charset="0"/>
                <a:sym typeface="Century Schoolbook"/>
              </a:rPr>
              <a:t>….from a compressed archive on Windows (.zip or .tar)</a:t>
            </a:r>
            <a:endParaRPr lang="en-US" sz="2000" b="1" dirty="0">
              <a:solidFill>
                <a:srgbClr val="C00000"/>
              </a:solidFill>
              <a:latin typeface="Calibri" panose="020F0502020204030204" pitchFamily="34" charset="0"/>
              <a:ea typeface="Century Schoolbook"/>
              <a:cs typeface="Calibri" panose="020F0502020204030204" pitchFamily="34" charset="0"/>
              <a:sym typeface="Century Schoolbook"/>
            </a:endParaRPr>
          </a:p>
        </p:txBody>
      </p:sp>
    </p:spTree>
    <p:extLst>
      <p:ext uri="{BB962C8B-B14F-4D97-AF65-F5344CB8AC3E}">
        <p14:creationId xmlns:p14="http://schemas.microsoft.com/office/powerpoint/2010/main" val="1366751962"/>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11163"/>
            <a:ext cx="8928214"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Extracting Files from a Compressed Archive</a:t>
            </a:r>
            <a:endParaRPr lang="en" sz="36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8" name="Shape 232">
            <a:extLst>
              <a:ext uri="{FF2B5EF4-FFF2-40B4-BE49-F238E27FC236}">
                <a16:creationId xmlns:a16="http://schemas.microsoft.com/office/drawing/2014/main" id="{B5E4A2BD-7122-4D9C-8DBB-DB7F4C4793A7}"/>
              </a:ext>
            </a:extLst>
          </p:cNvPr>
          <p:cNvPicPr preferRelativeResize="0"/>
          <p:nvPr/>
        </p:nvPicPr>
        <p:blipFill rotWithShape="1">
          <a:blip r:embed="rId3">
            <a:alphaModFix/>
          </a:blip>
          <a:srcRect/>
          <a:stretch/>
        </p:blipFill>
        <p:spPr>
          <a:xfrm>
            <a:off x="326571" y="1032999"/>
            <a:ext cx="3714337" cy="3636972"/>
          </a:xfrm>
          <a:prstGeom prst="rect">
            <a:avLst/>
          </a:prstGeom>
          <a:noFill/>
          <a:ln>
            <a:solidFill>
              <a:schemeClr val="tx1"/>
            </a:solidFill>
          </a:ln>
          <a:effectLst>
            <a:outerShdw blurRad="50800" dist="38100" dir="2700000" algn="tl" rotWithShape="0">
              <a:prstClr val="black">
                <a:alpha val="40000"/>
              </a:prstClr>
            </a:outerShdw>
          </a:effectLst>
        </p:spPr>
      </p:pic>
      <p:pic>
        <p:nvPicPr>
          <p:cNvPr id="9" name="Shape 233">
            <a:extLst>
              <a:ext uri="{FF2B5EF4-FFF2-40B4-BE49-F238E27FC236}">
                <a16:creationId xmlns:a16="http://schemas.microsoft.com/office/drawing/2014/main" id="{EEDB5DED-267B-4FAF-9EAF-173DE517A98D}"/>
              </a:ext>
            </a:extLst>
          </p:cNvPr>
          <p:cNvPicPr preferRelativeResize="0">
            <a:picLocks/>
          </p:cNvPicPr>
          <p:nvPr/>
        </p:nvPicPr>
        <p:blipFill rotWithShape="1">
          <a:blip r:embed="rId4">
            <a:alphaModFix/>
          </a:blip>
          <a:srcRect/>
          <a:stretch/>
        </p:blipFill>
        <p:spPr>
          <a:xfrm>
            <a:off x="4441370" y="1500179"/>
            <a:ext cx="4376059" cy="2549307"/>
          </a:xfrm>
          <a:prstGeom prst="rect">
            <a:avLst/>
          </a:prstGeom>
          <a:noFill/>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71497487"/>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9845" y="-65039"/>
            <a:ext cx="8841126" cy="720383"/>
          </a:xfrm>
          <a:prstGeom prst="rect">
            <a:avLst/>
          </a:prstGeom>
          <a:effectLst/>
        </p:spPr>
        <p:txBody>
          <a:bodyPr lIns="91425" tIns="91425" rIns="91425" bIns="91425" anchor="b" anchorCtr="0">
            <a:noAutofit/>
          </a:bodyPr>
          <a:lstStyle/>
          <a:p>
            <a:pPr algn="l"/>
            <a:r>
              <a:rPr lang="en-US" sz="3200" dirty="0">
                <a:solidFill>
                  <a:srgbClr val="C00000"/>
                </a:solidFill>
                <a:latin typeface="Calibri"/>
              </a:rPr>
              <a:t>Where are compressed or archive files…</a:t>
            </a:r>
            <a:endParaRPr lang="en" sz="3200" dirty="0">
              <a:solidFill>
                <a:srgbClr val="C00000"/>
              </a:solidFill>
              <a:latin typeface="Calibri"/>
            </a:endParaRPr>
          </a:p>
        </p:txBody>
      </p:sp>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272144" y="948540"/>
            <a:ext cx="8588828" cy="4324774"/>
          </a:xfrm>
          <a:prstGeom prst="rect">
            <a:avLst/>
          </a:prstGeom>
          <a:noFill/>
        </p:spPr>
        <p:txBody>
          <a:bodyPr wrap="square" rtlCol="0" anchor="t">
            <a:spAutoFit/>
          </a:bodyPr>
          <a:lstStyle/>
          <a:p>
            <a:endParaRPr lang="en-US" sz="1100" b="1" dirty="0">
              <a:solidFill>
                <a:schemeClr val="tx1"/>
              </a:solidFill>
              <a:latin typeface="Calibri" panose="020F0502020204030204" pitchFamily="34" charset="0"/>
              <a:cs typeface="Calibri" panose="020F0502020204030204" pitchFamily="34" charset="0"/>
            </a:endParaRPr>
          </a:p>
          <a:p>
            <a:pPr lvl="0">
              <a:lnSpc>
                <a:spcPct val="95000"/>
              </a:lnSpc>
              <a:buClr>
                <a:schemeClr val="accent1"/>
              </a:buClr>
              <a:buSzPct val="78769"/>
            </a:pPr>
            <a:r>
              <a:rPr lang="en-US" sz="2400" b="1" dirty="0">
                <a:solidFill>
                  <a:schemeClr val="dk1"/>
                </a:solidFill>
                <a:latin typeface="Calibri" panose="020F0502020204030204" pitchFamily="34" charset="0"/>
                <a:ea typeface="Century Schoolbook"/>
                <a:cs typeface="Calibri" panose="020F0502020204030204" pitchFamily="34" charset="0"/>
                <a:sym typeface="Century Schoolbook"/>
              </a:rPr>
              <a:t>Compressed or archive files can be found in a multitude of places.</a:t>
            </a:r>
          </a:p>
          <a:p>
            <a:pPr marL="381001" lvl="1">
              <a:lnSpc>
                <a:spcPct val="90000"/>
              </a:lnSpc>
              <a:spcBef>
                <a:spcPts val="711"/>
              </a:spcBef>
              <a:buClr>
                <a:schemeClr val="accent1"/>
              </a:buClr>
              <a:buSzPct val="98956"/>
            </a:pPr>
            <a:r>
              <a:rPr lang="en-US" sz="2400" dirty="0">
                <a:solidFill>
                  <a:srgbClr val="262626"/>
                </a:solidFill>
                <a:latin typeface="Calibri" panose="020F0502020204030204" pitchFamily="34" charset="0"/>
                <a:ea typeface="Century Schoolbook"/>
                <a:cs typeface="Calibri" panose="020F0502020204030204" pitchFamily="34" charset="0"/>
                <a:sym typeface="Century Schoolbook"/>
              </a:rPr>
              <a:t>The program installers for various digital preservation programs and tools are compressed</a:t>
            </a:r>
          </a:p>
          <a:p>
            <a:pPr marL="1117600" lvl="2" indent="-342900">
              <a:lnSpc>
                <a:spcPct val="90000"/>
              </a:lnSpc>
              <a:spcBef>
                <a:spcPts val="854"/>
              </a:spcBef>
              <a:buSzPct val="99550"/>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They are compressed to save space and reduce time of travel over the Internet.</a:t>
            </a:r>
          </a:p>
          <a:p>
            <a:pPr marL="1117600" lvl="2" indent="-342900">
              <a:lnSpc>
                <a:spcPct val="90000"/>
              </a:lnSpc>
              <a:spcBef>
                <a:spcPts val="854"/>
              </a:spcBef>
              <a:buSzPct val="99550"/>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Must be uncompressed or unpacked before the programs can be installed. </a:t>
            </a:r>
          </a:p>
          <a:p>
            <a:pPr marL="381001" lvl="1">
              <a:lnSpc>
                <a:spcPct val="90000"/>
              </a:lnSpc>
              <a:spcBef>
                <a:spcPts val="854"/>
              </a:spcBef>
              <a:buClr>
                <a:schemeClr val="accent1"/>
              </a:buClr>
              <a:buSzPct val="98956"/>
            </a:pPr>
            <a:r>
              <a:rPr lang="en-US" sz="2400" dirty="0">
                <a:solidFill>
                  <a:srgbClr val="262626"/>
                </a:solidFill>
                <a:latin typeface="Calibri" panose="020F0502020204030204" pitchFamily="34" charset="0"/>
                <a:ea typeface="Century Schoolbook"/>
                <a:cs typeface="Calibri" panose="020F0502020204030204" pitchFamily="34" charset="0"/>
                <a:sym typeface="Century Schoolbook"/>
              </a:rPr>
              <a:t>Digital files from donors may also be compressed due to space constraints.  </a:t>
            </a:r>
          </a:p>
          <a:p>
            <a:pPr marL="1117600" lvl="2" indent="-342900">
              <a:lnSpc>
                <a:spcPct val="90000"/>
              </a:lnSpc>
              <a:spcBef>
                <a:spcPts val="854"/>
              </a:spcBef>
              <a:buClr>
                <a:schemeClr val="tx1"/>
              </a:buClr>
              <a:buSzPct val="99550"/>
              <a:buFont typeface="Wingdings" panose="05000000000000000000" pitchFamily="2" charset="2"/>
              <a:buChar char="Ø"/>
            </a:pPr>
            <a:r>
              <a:rPr lang="en-US" sz="2000" dirty="0">
                <a:solidFill>
                  <a:srgbClr val="262626"/>
                </a:solidFill>
                <a:latin typeface="Calibri" panose="020F0502020204030204" pitchFamily="34" charset="0"/>
                <a:ea typeface="Century Schoolbook"/>
                <a:cs typeface="Calibri" panose="020F0502020204030204" pitchFamily="34" charset="0"/>
                <a:sym typeface="Century Schoolbook"/>
              </a:rPr>
              <a:t>These files will have to be extracted prior to being ingested into the digital preservation workflow. </a:t>
            </a:r>
          </a:p>
          <a:p>
            <a:endParaRPr lang="en" sz="1100" b="1" dirty="0">
              <a:solidFill>
                <a:schemeClr val="tx1"/>
              </a:solidFill>
              <a:latin typeface="Calibri" panose="020F0502020204030204" pitchFamily="34" charset="0"/>
              <a:cs typeface="Calibri" panose="020F0502020204030204" pitchFamily="34" charset="0"/>
            </a:endParaRPr>
          </a:p>
        </p:txBody>
      </p:sp>
      <p:cxnSp>
        <p:nvCxnSpPr>
          <p:cNvPr id="3" name="Straight Connector 2"/>
          <p:cNvCxnSpPr/>
          <p:nvPr/>
        </p:nvCxnSpPr>
        <p:spPr>
          <a:xfrm>
            <a:off x="0" y="583756"/>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96934" y="635969"/>
            <a:ext cx="8351125" cy="501676"/>
          </a:xfrm>
          <a:prstGeom prst="rect">
            <a:avLst/>
          </a:prstGeom>
        </p:spPr>
        <p:txBody>
          <a:bodyPr wrap="square">
            <a:spAutoFit/>
          </a:bodyPr>
          <a:lstStyle/>
          <a:p>
            <a:pPr lvl="0" algn="r">
              <a:lnSpc>
                <a:spcPct val="95000"/>
              </a:lnSpc>
              <a:buClr>
                <a:schemeClr val="accent1"/>
              </a:buClr>
              <a:buSzPct val="78769"/>
            </a:pPr>
            <a:r>
              <a:rPr lang="en-US" sz="2800" b="1" dirty="0">
                <a:solidFill>
                  <a:srgbClr val="C00000"/>
                </a:solidFill>
                <a:latin typeface="Calibri" panose="020F0502020204030204" pitchFamily="34" charset="0"/>
                <a:ea typeface="Century Schoolbook"/>
                <a:cs typeface="Calibri" panose="020F0502020204030204" pitchFamily="34" charset="0"/>
                <a:sym typeface="Century Schoolbook"/>
              </a:rPr>
              <a:t>….found in digital preservation?</a:t>
            </a:r>
            <a:endParaRPr lang="en-US" sz="2400" b="1" dirty="0">
              <a:solidFill>
                <a:srgbClr val="C00000"/>
              </a:solidFill>
              <a:latin typeface="Calibri" panose="020F0502020204030204" pitchFamily="34" charset="0"/>
              <a:ea typeface="Century Schoolbook"/>
              <a:cs typeface="Calibri" panose="020F0502020204030204" pitchFamily="34" charset="0"/>
              <a:sym typeface="Century Schoolbook"/>
            </a:endParaRPr>
          </a:p>
        </p:txBody>
      </p:sp>
    </p:spTree>
    <p:extLst>
      <p:ext uri="{BB962C8B-B14F-4D97-AF65-F5344CB8AC3E}">
        <p14:creationId xmlns:p14="http://schemas.microsoft.com/office/powerpoint/2010/main" val="1523575929"/>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4" name="Shape 24"/>
          <p:cNvSpPr txBox="1">
            <a:spLocks/>
          </p:cNvSpPr>
          <p:nvPr/>
        </p:nvSpPr>
        <p:spPr>
          <a:xfrm>
            <a:off x="685800" y="1716063"/>
            <a:ext cx="7772400" cy="609600"/>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L="0" marR="0" indent="-1524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1pPr>
            <a:lvl2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2pPr>
            <a:lvl3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3pPr>
            <a:lvl4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4pPr>
            <a:lvl5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5pPr>
            <a:lvl6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6pPr>
            <a:lvl7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7pPr>
            <a:lvl8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8pPr>
            <a:lvl9pPr marL="0" marR="0" indent="190500" algn="ctr" rtl="0">
              <a:lnSpc>
                <a:spcPct val="100000"/>
              </a:lnSpc>
              <a:spcBef>
                <a:spcPts val="0"/>
              </a:spcBef>
              <a:spcAft>
                <a:spcPts val="0"/>
              </a:spcAft>
              <a:buClr>
                <a:schemeClr val="dk2"/>
              </a:buClr>
              <a:buSzPct val="100000"/>
              <a:buNone/>
              <a:defRPr sz="3000" b="0" i="0" u="none" strike="noStrike" cap="none" baseline="0">
                <a:solidFill>
                  <a:schemeClr val="dk2"/>
                </a:solidFill>
                <a:latin typeface="Arial"/>
                <a:ea typeface="Arial"/>
                <a:cs typeface="Arial"/>
                <a:sym typeface="Arial"/>
              </a:defRPr>
            </a:lvl9pPr>
          </a:lstStyle>
          <a:p>
            <a:endParaRPr lang="en-US" sz="1600">
              <a:latin typeface="Calibri"/>
            </a:endParaRPr>
          </a:p>
        </p:txBody>
      </p:sp>
      <p:sp>
        <p:nvSpPr>
          <p:cNvPr id="10" name="TextBox 9"/>
          <p:cNvSpPr txBox="1"/>
          <p:nvPr/>
        </p:nvSpPr>
        <p:spPr>
          <a:xfrm>
            <a:off x="748748" y="2119851"/>
            <a:ext cx="7467600" cy="646331"/>
          </a:xfrm>
          <a:prstGeom prst="rect">
            <a:avLst/>
          </a:prstGeom>
          <a:noFill/>
        </p:spPr>
        <p:txBody>
          <a:bodyPr wrap="square" rtlCol="0" anchor="t">
            <a:spAutoFit/>
          </a:bodyPr>
          <a:lstStyle/>
          <a:p>
            <a:endParaRPr lang="en-US" sz="1800" b="1" dirty="0">
              <a:solidFill>
                <a:schemeClr val="tx1"/>
              </a:solidFill>
              <a:latin typeface="Calibri" panose="020F0502020204030204" pitchFamily="34" charset="0"/>
            </a:endParaRPr>
          </a:p>
          <a:p>
            <a:endParaRPr lang="en" sz="1800" b="1" dirty="0">
              <a:solidFill>
                <a:schemeClr val="tx1"/>
              </a:solidFill>
              <a:latin typeface="Calibri" panose="020F0502020204030204" pitchFamily="34" charset="0"/>
            </a:endParaRPr>
          </a:p>
        </p:txBody>
      </p:sp>
      <p:cxnSp>
        <p:nvCxnSpPr>
          <p:cNvPr id="3" name="Straight Connector 2"/>
          <p:cNvCxnSpPr/>
          <p:nvPr/>
        </p:nvCxnSpPr>
        <p:spPr>
          <a:xfrm>
            <a:off x="0" y="659958"/>
            <a:ext cx="8463280" cy="306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5E04C548-0338-4921-8353-1C652A0B909E}"/>
              </a:ext>
            </a:extLst>
          </p:cNvPr>
          <p:cNvSpPr/>
          <p:nvPr/>
        </p:nvSpPr>
        <p:spPr>
          <a:xfrm>
            <a:off x="1475014" y="1636243"/>
            <a:ext cx="6193972" cy="1378839"/>
          </a:xfrm>
          <a:prstGeom prst="rect">
            <a:avLst/>
          </a:prstGeom>
          <a:effectLst>
            <a:outerShdw blurRad="50800" dist="38100" dir="2700000" algn="tl" rotWithShape="0">
              <a:prstClr val="black">
                <a:alpha val="40000"/>
              </a:prstClr>
            </a:outerShdw>
          </a:effectLst>
        </p:spPr>
        <p:txBody>
          <a:bodyPr wrap="square">
            <a:spAutoFit/>
          </a:bodyPr>
          <a:lstStyle/>
          <a:p>
            <a:pPr lvl="0" algn="ctr">
              <a:lnSpc>
                <a:spcPct val="95000"/>
              </a:lnSpc>
              <a:buClr>
                <a:schemeClr val="accent1"/>
              </a:buClr>
              <a:buSzPct val="78769"/>
            </a:pPr>
            <a:r>
              <a:rPr lang="en-US" sz="4400" b="1" dirty="0">
                <a:solidFill>
                  <a:srgbClr val="C00000"/>
                </a:solidFill>
                <a:latin typeface="Calibri" panose="020F0502020204030204" pitchFamily="34" charset="0"/>
                <a:ea typeface="Century Schoolbook"/>
                <a:cs typeface="Calibri" panose="020F0502020204030204" pitchFamily="34" charset="0"/>
                <a:sym typeface="Century Schoolbook"/>
              </a:rPr>
              <a:t>Navigating a command line interface</a:t>
            </a:r>
          </a:p>
        </p:txBody>
      </p:sp>
      <p:sp>
        <p:nvSpPr>
          <p:cNvPr id="11" name="Shape 23">
            <a:extLst>
              <a:ext uri="{FF2B5EF4-FFF2-40B4-BE49-F238E27FC236}">
                <a16:creationId xmlns:a16="http://schemas.microsoft.com/office/drawing/2014/main" id="{A9BC1F47-D40D-4E47-A9E3-F6F88FFDEDEC}"/>
              </a:ext>
            </a:extLst>
          </p:cNvPr>
          <p:cNvSpPr txBox="1">
            <a:spLocks noGrp="1"/>
          </p:cNvSpPr>
          <p:nvPr>
            <p:ph type="ctrTitle"/>
          </p:nvPr>
        </p:nvSpPr>
        <p:spPr>
          <a:xfrm>
            <a:off x="0" y="8640"/>
            <a:ext cx="7772400" cy="720383"/>
          </a:xfrm>
          <a:prstGeom prst="rect">
            <a:avLst/>
          </a:prstGeom>
          <a:effectLst/>
        </p:spPr>
        <p:txBody>
          <a:bodyPr lIns="91425" tIns="91425" rIns="91425" bIns="91425" anchor="b" anchorCtr="0">
            <a:noAutofit/>
          </a:bodyPr>
          <a:lstStyle/>
          <a:p>
            <a:pPr algn="l"/>
            <a:r>
              <a:rPr lang="en-US" sz="3600" dirty="0">
                <a:solidFill>
                  <a:srgbClr val="C00000"/>
                </a:solidFill>
                <a:latin typeface="Calibri"/>
              </a:rPr>
              <a:t>Tech Skills 201</a:t>
            </a:r>
            <a:endParaRPr lang="en" sz="3600" dirty="0">
              <a:solidFill>
                <a:srgbClr val="C00000"/>
              </a:solidFill>
              <a:latin typeface="Calibri"/>
            </a:endParaRPr>
          </a:p>
        </p:txBody>
      </p:sp>
    </p:spTree>
    <p:extLst>
      <p:ext uri="{BB962C8B-B14F-4D97-AF65-F5344CB8AC3E}">
        <p14:creationId xmlns:p14="http://schemas.microsoft.com/office/powerpoint/2010/main" val="2661389202"/>
      </p:ext>
    </p:extLst>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16824E1AD64545BFD170BFA930F605" ma:contentTypeVersion="4" ma:contentTypeDescription="Create a new document." ma:contentTypeScope="" ma:versionID="b4c2364c4c5de570a44242335dc50a32">
  <xsd:schema xmlns:xsd="http://www.w3.org/2001/XMLSchema" xmlns:xs="http://www.w3.org/2001/XMLSchema" xmlns:p="http://schemas.microsoft.com/office/2006/metadata/properties" xmlns:ns2="45c70f9b-8ec7-44e8-b131-d6f2f821bcef" targetNamespace="http://schemas.microsoft.com/office/2006/metadata/properties" ma:root="true" ma:fieldsID="32744e19141a99d9521d254477dcce4c" ns2:_="">
    <xsd:import namespace="45c70f9b-8ec7-44e8-b131-d6f2f821bcef"/>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c70f9b-8ec7-44e8-b131-d6f2f821bce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5c70f9b-8ec7-44e8-b131-d6f2f821bcef">
      <UserInfo>
        <DisplayName>Stacey Erdman</DisplayName>
        <AccountId>15</AccountId>
        <AccountType/>
      </UserInfo>
      <UserInfo>
        <DisplayName>Jaime Schumacher</DisplayName>
        <AccountId>12</AccountId>
        <AccountType/>
      </UserInfo>
    </SharedWithUsers>
  </documentManagement>
</p:properties>
</file>

<file path=customXml/itemProps1.xml><?xml version="1.0" encoding="utf-8"?>
<ds:datastoreItem xmlns:ds="http://schemas.openxmlformats.org/officeDocument/2006/customXml" ds:itemID="{9B5247AE-DDB9-45CE-83D1-49992AC825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c70f9b-8ec7-44e8-b131-d6f2f821b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B67816-89EC-49BC-9C01-7D22579F7B24}">
  <ds:schemaRefs>
    <ds:schemaRef ds:uri="http://schemas.microsoft.com/sharepoint/v3/contenttype/forms"/>
  </ds:schemaRefs>
</ds:datastoreItem>
</file>

<file path=customXml/itemProps3.xml><?xml version="1.0" encoding="utf-8"?>
<ds:datastoreItem xmlns:ds="http://schemas.openxmlformats.org/officeDocument/2006/customXml" ds:itemID="{772FFD9C-CEAF-4B1A-A1BD-348BC11C4397}">
  <ds:schemaRefs>
    <ds:schemaRef ds:uri="http://schemas.microsoft.com/office/2006/documentManagement/types"/>
    <ds:schemaRef ds:uri="http://schemas.microsoft.com/office/infopath/2007/PartnerControls"/>
    <ds:schemaRef ds:uri="45c70f9b-8ec7-44e8-b131-d6f2f821bcef"/>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1936</TotalTime>
  <Words>3679</Words>
  <Application>Microsoft Office PowerPoint</Application>
  <PresentationFormat>On-screen Show (16:9)</PresentationFormat>
  <Paragraphs>246</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Schoolbook</vt:lpstr>
      <vt:lpstr>Merriweather Sans</vt:lpstr>
      <vt:lpstr>Wingdings</vt:lpstr>
      <vt:lpstr>simple-light</vt:lpstr>
      <vt:lpstr>Technology Module: Tech Skills 201 Extracting Files Command Line Virtual Machines</vt:lpstr>
      <vt:lpstr>Expected Outcomes</vt:lpstr>
      <vt:lpstr>Tech Skills 201</vt:lpstr>
      <vt:lpstr>What Are Compressed or Storage Archive Files?</vt:lpstr>
      <vt:lpstr>Compressed or Storage Archive Files…continued</vt:lpstr>
      <vt:lpstr>Extracting Files…..</vt:lpstr>
      <vt:lpstr>Extracting Files from a Compressed Archive</vt:lpstr>
      <vt:lpstr>Where are compressed or archive files…</vt:lpstr>
      <vt:lpstr>Tech Skills 201</vt:lpstr>
      <vt:lpstr>What Is The Command Line?</vt:lpstr>
      <vt:lpstr>GUI vs. Command Line</vt:lpstr>
      <vt:lpstr>Moving Files in GUI vs. Command Line</vt:lpstr>
      <vt:lpstr>How Does The Command Line Work?</vt:lpstr>
      <vt:lpstr>Tips About The Command Line</vt:lpstr>
      <vt:lpstr>Command Line….Additional Notes</vt:lpstr>
      <vt:lpstr>Where Is The Command Line…..</vt:lpstr>
      <vt:lpstr>A Live Demonstration…..</vt:lpstr>
      <vt:lpstr>Hands-on Command Line Activity!</vt:lpstr>
      <vt:lpstr>Tech Skills 201</vt:lpstr>
      <vt:lpstr>Sound Familiar?</vt:lpstr>
      <vt:lpstr>Virtual Machines For The Win!!!!</vt:lpstr>
      <vt:lpstr>What’s a VM?</vt:lpstr>
      <vt:lpstr>VM Software: Hypervisor</vt:lpstr>
      <vt:lpstr>Installing a Guest OS</vt:lpstr>
      <vt:lpstr>Virtual Machines in Digital Preservation</vt:lpstr>
      <vt:lpstr>Please Standby….</vt:lpstr>
      <vt:lpstr>Technology Module: Tech Skills 201 Extracting Files Command Line Virtual Machines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Digital Preservation on a Shoestring</dc:title>
  <dc:creator>Jaime Schumacher</dc:creator>
  <cp:lastModifiedBy>library</cp:lastModifiedBy>
  <cp:revision>89</cp:revision>
  <dcterms:modified xsi:type="dcterms:W3CDTF">2017-11-17T17:38:31Z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0x010100BE16824E1AD64545BFD170BFA930F605</vt:lpwstr>
  </property>
</Properties>
</file>