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4" r:id="rId5"/>
    <p:sldId id="275" r:id="rId6"/>
    <p:sldId id="276" r:id="rId7"/>
    <p:sldId id="278" r:id="rId8"/>
    <p:sldId id="279" r:id="rId9"/>
    <p:sldId id="280" r:id="rId10"/>
    <p:sldId id="281" r:id="rId11"/>
    <p:sldId id="282" r:id="rId12"/>
    <p:sldId id="277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A485"/>
    <a:srgbClr val="007C6F"/>
    <a:srgbClr val="BED12B"/>
    <a:srgbClr val="FCB108"/>
    <a:srgbClr val="8769AE"/>
    <a:srgbClr val="008C7F"/>
    <a:srgbClr val="CDF1FF"/>
    <a:srgbClr val="0099D8"/>
    <a:srgbClr val="E40571"/>
    <a:srgbClr val="672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3" autoAdjust="0"/>
  </p:normalViewPr>
  <p:slideViewPr>
    <p:cSldViewPr>
      <p:cViewPr varScale="1">
        <p:scale>
          <a:sx n="53" d="100"/>
          <a:sy n="53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272B6-83D4-4957-92BA-853E110C2CCA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EC54-FFA3-47D0-AA8C-B205A3D85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8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4E827-C2E7-4C57-B938-F537D7458CF9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1A61F-B615-42A8-9062-3F965E27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2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1A61F-B615-42A8-9062-3F965E278F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3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8219256" cy="45693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7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512" y="1268760"/>
            <a:ext cx="6297488" cy="48574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3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8791" cy="1152128"/>
          </a:xfrm>
          <a:prstGeom prst="rect">
            <a:avLst/>
          </a:prstGeom>
        </p:spPr>
        <p:txBody>
          <a:bodyPr anchor="ctr"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90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87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1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0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32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456384" cy="101803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466728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95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085184"/>
            <a:ext cx="72008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5696" y="1052736"/>
            <a:ext cx="5414392" cy="40427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616" y="5661248"/>
            <a:ext cx="7200800" cy="51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38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7" y="1628800"/>
            <a:ext cx="833185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6215057"/>
            <a:ext cx="5436096" cy="626701"/>
          </a:xfrm>
          <a:prstGeom prst="rect">
            <a:avLst/>
          </a:prstGeom>
          <a:noFill/>
        </p:spPr>
        <p:txBody>
          <a:bodyPr wrap="square" tIns="36000" bIns="36000" rtlCol="0" anchor="ctr" anchorCtr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@sdaythomson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www.dpconline.org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6382161"/>
            <a:ext cx="3740629" cy="349702"/>
          </a:xfrm>
          <a:prstGeom prst="rect">
            <a:avLst/>
          </a:prstGeom>
          <a:noFill/>
        </p:spPr>
        <p:txBody>
          <a:bodyPr wrap="square" tIns="36000" bIns="36000" rtlCol="0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sara.thomson@dpconline.org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38" y="20688"/>
            <a:ext cx="1698262" cy="1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9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007C6F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pworkshop.org/dpm-eng/conclusion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0528" y="3227182"/>
            <a:ext cx="9649072" cy="3630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-180528" y="-1"/>
            <a:ext cx="9649072" cy="3626199"/>
          </a:xfrm>
          <a:prstGeom prst="rect">
            <a:avLst/>
          </a:prstGeom>
          <a:solidFill>
            <a:srgbClr val="54A485"/>
          </a:solidFill>
          <a:ln>
            <a:solidFill>
              <a:srgbClr val="54A4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45" y="3880563"/>
            <a:ext cx="2821326" cy="2723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908720"/>
            <a:ext cx="84969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4800" dirty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Making Progress with </a:t>
            </a:r>
          </a:p>
          <a:p>
            <a:pPr algn="ctr">
              <a:spcAft>
                <a:spcPts val="1200"/>
              </a:spcAft>
            </a:pPr>
            <a:r>
              <a:rPr lang="en-GB" sz="4800" dirty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Digital Preservation</a:t>
            </a:r>
          </a:p>
        </p:txBody>
      </p:sp>
    </p:spTree>
    <p:extLst>
      <p:ext uri="{BB962C8B-B14F-4D97-AF65-F5344CB8AC3E}">
        <p14:creationId xmlns:p14="http://schemas.microsoft.com/office/powerpoint/2010/main" val="380663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09" y="2348880"/>
            <a:ext cx="4392488" cy="3312368"/>
          </a:xfrm>
        </p:spPr>
        <p:txBody>
          <a:bodyPr/>
          <a:lstStyle/>
          <a:p>
            <a:r>
              <a:rPr lang="en-GB" dirty="0"/>
              <a:t>What benefits will be accrued?</a:t>
            </a:r>
          </a:p>
          <a:p>
            <a:r>
              <a:rPr lang="en-GB" dirty="0"/>
              <a:t>How can we start to quantify costs?</a:t>
            </a:r>
          </a:p>
          <a:p>
            <a:r>
              <a:rPr lang="en-GB" dirty="0"/>
              <a:t>What should we put in our business case?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73538"/>
            <a:ext cx="4075869" cy="32630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67944" y="6424167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202808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should we put in our digital preservation policy?</a:t>
            </a:r>
          </a:p>
          <a:p>
            <a:r>
              <a:rPr lang="en-GB" dirty="0"/>
              <a:t>What skills do we need?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403" y="3573016"/>
            <a:ext cx="4446122" cy="23905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64943" y="6236574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1526542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968552"/>
          </a:xfrm>
        </p:spPr>
        <p:txBody>
          <a:bodyPr/>
          <a:lstStyle/>
          <a:p>
            <a:r>
              <a:rPr lang="en-GB" dirty="0"/>
              <a:t>What issues will affect our preservation decisions? </a:t>
            </a:r>
          </a:p>
          <a:p>
            <a:r>
              <a:rPr lang="en-GB" dirty="0"/>
              <a:t>What tools and methods can we consider using?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68" y="3356992"/>
            <a:ext cx="4875471" cy="29184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1482" y="6310788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267734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Making Progress is Difficult…..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dirty="0"/>
              <a:t>…..how do we move from basic steps </a:t>
            </a:r>
          </a:p>
          <a:p>
            <a:pPr marL="0" indent="0" algn="ctr">
              <a:buNone/>
            </a:pPr>
            <a:r>
              <a:rPr lang="en-GB" sz="4000" dirty="0"/>
              <a:t>to business as usual?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284984"/>
            <a:ext cx="5037292" cy="29307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64943" y="6392353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230263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Getting Started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03695"/>
            <a:ext cx="8331854" cy="4824536"/>
          </a:xfrm>
        </p:spPr>
        <p:txBody>
          <a:bodyPr/>
          <a:lstStyle/>
          <a:p>
            <a:r>
              <a:rPr lang="en-GB" dirty="0"/>
              <a:t>Where are we now?</a:t>
            </a:r>
          </a:p>
          <a:p>
            <a:r>
              <a:rPr lang="en-GB" dirty="0"/>
              <a:t>How do we secure the bits?</a:t>
            </a:r>
          </a:p>
          <a:p>
            <a:r>
              <a:rPr lang="en-GB" dirty="0"/>
              <a:t>How can we capture information on the files we have?</a:t>
            </a:r>
          </a:p>
          <a:p>
            <a:r>
              <a:rPr lang="en-GB" dirty="0"/>
              <a:t>What risks does our data face?</a:t>
            </a:r>
          </a:p>
          <a:p>
            <a:r>
              <a:rPr lang="en-GB" dirty="0"/>
              <a:t>How can we record what we have?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25144"/>
            <a:ext cx="4652342" cy="19761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023" y="6393518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117630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Maturity Modelling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638" y="1626272"/>
            <a:ext cx="2759378" cy="273267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Helps with:</a:t>
            </a:r>
          </a:p>
          <a:p>
            <a:pPr marL="285750" indent="-285750"/>
            <a:r>
              <a:rPr lang="en-GB" dirty="0"/>
              <a:t>Identifying stress points/risks</a:t>
            </a:r>
          </a:p>
          <a:p>
            <a:pPr marL="285750" indent="-285750"/>
            <a:r>
              <a:rPr lang="en-GB" dirty="0"/>
              <a:t>Setting objectives</a:t>
            </a:r>
          </a:p>
          <a:p>
            <a:pPr marL="285750" indent="-285750"/>
            <a:r>
              <a:rPr lang="en-GB" dirty="0"/>
              <a:t>Prioritising developments</a:t>
            </a:r>
          </a:p>
          <a:p>
            <a:pPr marL="285750" indent="-285750"/>
            <a:r>
              <a:rPr lang="en-GB" dirty="0"/>
              <a:t>Developing approach to advocacy</a:t>
            </a:r>
          </a:p>
          <a:p>
            <a:pPr marL="0" indent="0">
              <a:buNone/>
            </a:pPr>
            <a:r>
              <a:rPr lang="en-GB" dirty="0"/>
              <a:t>Options include:</a:t>
            </a:r>
          </a:p>
          <a:p>
            <a:r>
              <a:rPr lang="en-GB" dirty="0"/>
              <a:t>NDSA Levels of Digital Preservation</a:t>
            </a:r>
          </a:p>
          <a:p>
            <a:r>
              <a:rPr lang="en-GB" dirty="0"/>
              <a:t>Digital Preservation Capability Maturity Model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9931" y="6392353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55626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Bit-Level 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Addresses risks such as:</a:t>
            </a:r>
          </a:p>
          <a:p>
            <a:r>
              <a:rPr lang="en-GB" dirty="0"/>
              <a:t>Media obsolescence</a:t>
            </a:r>
          </a:p>
          <a:p>
            <a:r>
              <a:rPr lang="en-GB" dirty="0"/>
              <a:t>Media failure</a:t>
            </a:r>
          </a:p>
          <a:p>
            <a:r>
              <a:rPr lang="en-GB" dirty="0"/>
              <a:t>Natural / human-made disaster</a:t>
            </a:r>
          </a:p>
          <a:p>
            <a:pPr marL="0" indent="0">
              <a:buNone/>
            </a:pPr>
            <a:r>
              <a:rPr lang="en-GB" dirty="0"/>
              <a:t>As a minimum:</a:t>
            </a:r>
          </a:p>
          <a:p>
            <a:r>
              <a:rPr lang="en-GB" dirty="0"/>
              <a:t>Keep more than one copy</a:t>
            </a:r>
          </a:p>
          <a:p>
            <a:r>
              <a:rPr lang="en-GB" dirty="0"/>
              <a:t>Refresh storage media</a:t>
            </a:r>
          </a:p>
          <a:p>
            <a:r>
              <a:rPr lang="en-GB" dirty="0"/>
              <a:t>Integrity check your data (also called “Fixity”)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39" y="2276872"/>
            <a:ext cx="2739376" cy="26024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7944" y="6424167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277603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081" y="2132856"/>
            <a:ext cx="3377919" cy="33547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Understand your data so you can assess risks, plan, take action to preserve</a:t>
            </a:r>
          </a:p>
          <a:p>
            <a:r>
              <a:rPr lang="en-GB" dirty="0"/>
              <a:t>Characterisation:</a:t>
            </a:r>
          </a:p>
          <a:p>
            <a:pPr lvl="1"/>
            <a:r>
              <a:rPr lang="en-GB" dirty="0"/>
              <a:t>How many files?</a:t>
            </a:r>
          </a:p>
          <a:p>
            <a:pPr lvl="1"/>
            <a:r>
              <a:rPr lang="en-GB" dirty="0"/>
              <a:t>How big are the files?</a:t>
            </a:r>
          </a:p>
          <a:p>
            <a:pPr lvl="1"/>
            <a:r>
              <a:rPr lang="en-GB" dirty="0"/>
              <a:t>What file formats? </a:t>
            </a:r>
          </a:p>
          <a:p>
            <a:pPr lvl="1"/>
            <a:r>
              <a:rPr lang="en-GB" dirty="0"/>
              <a:t>Does it contain personal information?</a:t>
            </a:r>
          </a:p>
          <a:p>
            <a:pPr lvl="1"/>
            <a:r>
              <a:rPr lang="en-GB" dirty="0"/>
              <a:t>Is it encrypted?</a:t>
            </a:r>
          </a:p>
          <a:p>
            <a:pPr lvl="1"/>
            <a:r>
              <a:rPr lang="en-GB" dirty="0"/>
              <a:t>What risks are associated?</a:t>
            </a:r>
          </a:p>
          <a:p>
            <a:r>
              <a:rPr lang="en-GB" dirty="0"/>
              <a:t>Scale = automation = software tools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6424167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221208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Identifying risks is a key stage in successful digital preservation</a:t>
            </a:r>
          </a:p>
          <a:p>
            <a:pPr marL="0" indent="0">
              <a:buNone/>
            </a:pPr>
            <a:r>
              <a:rPr lang="en-GB" dirty="0"/>
              <a:t>Useful for:</a:t>
            </a:r>
          </a:p>
          <a:p>
            <a:r>
              <a:rPr lang="en-GB" dirty="0"/>
              <a:t>Policy development</a:t>
            </a:r>
          </a:p>
          <a:p>
            <a:r>
              <a:rPr lang="en-GB" dirty="0"/>
              <a:t>Building a business case</a:t>
            </a:r>
          </a:p>
          <a:p>
            <a:r>
              <a:rPr lang="en-GB" dirty="0"/>
              <a:t>Identifying requirements</a:t>
            </a:r>
          </a:p>
          <a:p>
            <a:r>
              <a:rPr lang="en-GB" dirty="0"/>
              <a:t>Making preservation decisions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80" y="2492896"/>
            <a:ext cx="36004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8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Asset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alibri Light" panose="020F0302020204030204" pitchFamily="34" charset="0"/>
              </a:rPr>
              <a:t>gathers information about digital content in one place</a:t>
            </a:r>
          </a:p>
          <a:p>
            <a:r>
              <a:rPr lang="en-GB" sz="3600" dirty="0">
                <a:latin typeface="Calibri Light" panose="020F0302020204030204" pitchFamily="34" charset="0"/>
              </a:rPr>
              <a:t>logs preservation risks</a:t>
            </a:r>
          </a:p>
          <a:p>
            <a:r>
              <a:rPr lang="en-GB" sz="3600" dirty="0">
                <a:latin typeface="Calibri Light" panose="020F0302020204030204" pitchFamily="34" charset="0"/>
              </a:rPr>
              <a:t>coordinates digital preservation actions &amp; promotes best practice</a:t>
            </a:r>
          </a:p>
          <a:p>
            <a:r>
              <a:rPr lang="en-GB" sz="3600" dirty="0">
                <a:latin typeface="Calibri Light" panose="020F0302020204030204" pitchFamily="34" charset="0"/>
              </a:rPr>
              <a:t>supports negotiations with management</a:t>
            </a:r>
          </a:p>
          <a:p>
            <a:r>
              <a:rPr lang="en-GB" sz="3600" dirty="0">
                <a:latin typeface="Calibri Light" panose="020F0302020204030204" pitchFamily="34" charset="0"/>
              </a:rPr>
              <a:t>retains valuable knowledge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78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Progress on 3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Resources</a:t>
            </a:r>
          </a:p>
          <a:p>
            <a:r>
              <a:rPr lang="en-GB" sz="4000" dirty="0"/>
              <a:t>Organisation</a:t>
            </a:r>
          </a:p>
          <a:p>
            <a:r>
              <a:rPr lang="en-GB" sz="4000" dirty="0"/>
              <a:t>Technology</a:t>
            </a:r>
          </a:p>
        </p:txBody>
      </p:sp>
      <p:pic>
        <p:nvPicPr>
          <p:cNvPr id="4" name="Content Placeholder 3" descr="Sto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4443423" cy="333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4602" y="6331165"/>
            <a:ext cx="43401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hlinkClick r:id="rId3"/>
              </a:rPr>
              <a:t>http://dpworkshop.org/dpm-eng/conclusion.html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119553"/>
      </p:ext>
    </p:extLst>
  </p:cSld>
  <p:clrMapOvr>
    <a:masterClrMapping/>
  </p:clrMapOvr>
</p:sld>
</file>

<file path=ppt/theme/theme1.xml><?xml version="1.0" encoding="utf-8"?>
<a:theme xmlns:a="http://schemas.openxmlformats.org/drawingml/2006/main" name="DPCShar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9A12ADEB0E794F9A53CB1E6BDEBEF9" ma:contentTypeVersion="2" ma:contentTypeDescription="Create a new document." ma:contentTypeScope="" ma:versionID="df1670300e2094e5568754751430e275">
  <xsd:schema xmlns:xsd="http://www.w3.org/2001/XMLSchema" xmlns:xs="http://www.w3.org/2001/XMLSchema" xmlns:p="http://schemas.microsoft.com/office/2006/metadata/properties" xmlns:ns2="e3cce8e0-2e05-4967-9afc-6d8fd6e34cbf" targetNamespace="http://schemas.microsoft.com/office/2006/metadata/properties" ma:root="true" ma:fieldsID="c0701c6b972f6ba10837a4da62786978" ns2:_="">
    <xsd:import namespace="e3cce8e0-2e05-4967-9afc-6d8fd6e34c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ce8e0-2e05-4967-9afc-6d8fd6e34c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8A6C92-E0B7-42FC-9B0B-C9C14F5A89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3A0957-BBA9-4769-88F3-68754597922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3cce8e0-2e05-4967-9afc-6d8fd6e34cb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C5C670-3B58-4CEA-8274-1C194AFF9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cce8e0-2e05-4967-9afc-6d8fd6e34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DPCSaraDay</Template>
  <TotalTime>2052</TotalTime>
  <Words>381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DPCSharon</vt:lpstr>
      <vt:lpstr>PowerPoint Presentation</vt:lpstr>
      <vt:lpstr>Making Progress is Difficult…..</vt:lpstr>
      <vt:lpstr>Getting Started Questions</vt:lpstr>
      <vt:lpstr>Maturity Modelling</vt:lpstr>
      <vt:lpstr>Bit-Level Preservation</vt:lpstr>
      <vt:lpstr>Characterisation</vt:lpstr>
      <vt:lpstr>Risk Management</vt:lpstr>
      <vt:lpstr>Digital Asset Registers</vt:lpstr>
      <vt:lpstr>Making Progress on 3 Fronts</vt:lpstr>
      <vt:lpstr>Resources</vt:lpstr>
      <vt:lpstr>Organisation</vt:lpstr>
      <vt:lpstr>Technology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Thomson</dc:creator>
  <cp:lastModifiedBy>Sharon McMeekin</cp:lastModifiedBy>
  <cp:revision>180</cp:revision>
  <dcterms:created xsi:type="dcterms:W3CDTF">2015-04-20T13:42:01Z</dcterms:created>
  <dcterms:modified xsi:type="dcterms:W3CDTF">2016-11-02T11:15:48Z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0x010100749A12ADEB0E794F9A53CB1E6BDEBEF9</vt:lpwstr>
  </property>
</Properties>
</file>