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67" r:id="rId2"/>
  </p:sldMasterIdLst>
  <p:notesMasterIdLst>
    <p:notesMasterId r:id="rId92"/>
  </p:notesMasterIdLst>
  <p:handoutMasterIdLst>
    <p:handoutMasterId r:id="rId93"/>
  </p:handoutMasterIdLst>
  <p:sldIdLst>
    <p:sldId id="256" r:id="rId3"/>
    <p:sldId id="258" r:id="rId4"/>
    <p:sldId id="259" r:id="rId5"/>
    <p:sldId id="260" r:id="rId6"/>
    <p:sldId id="322" r:id="rId7"/>
    <p:sldId id="324" r:id="rId8"/>
    <p:sldId id="262" r:id="rId9"/>
    <p:sldId id="264" r:id="rId10"/>
    <p:sldId id="265" r:id="rId11"/>
    <p:sldId id="266" r:id="rId12"/>
    <p:sldId id="268" r:id="rId13"/>
    <p:sldId id="269" r:id="rId14"/>
    <p:sldId id="271" r:id="rId15"/>
    <p:sldId id="427" r:id="rId16"/>
    <p:sldId id="274" r:id="rId17"/>
    <p:sldId id="275" r:id="rId18"/>
    <p:sldId id="276" r:id="rId19"/>
    <p:sldId id="392" r:id="rId20"/>
    <p:sldId id="278" r:id="rId21"/>
    <p:sldId id="399" r:id="rId22"/>
    <p:sldId id="281" r:id="rId23"/>
    <p:sldId id="400" r:id="rId24"/>
    <p:sldId id="401" r:id="rId25"/>
    <p:sldId id="338" r:id="rId26"/>
    <p:sldId id="375" r:id="rId27"/>
    <p:sldId id="286" r:id="rId28"/>
    <p:sldId id="287" r:id="rId29"/>
    <p:sldId id="327" r:id="rId30"/>
    <p:sldId id="394" r:id="rId31"/>
    <p:sldId id="288" r:id="rId32"/>
    <p:sldId id="393" r:id="rId33"/>
    <p:sldId id="291" r:id="rId34"/>
    <p:sldId id="292" r:id="rId35"/>
    <p:sldId id="349" r:id="rId36"/>
    <p:sldId id="350" r:id="rId37"/>
    <p:sldId id="351" r:id="rId38"/>
    <p:sldId id="397" r:id="rId39"/>
    <p:sldId id="293" r:id="rId40"/>
    <p:sldId id="326" r:id="rId41"/>
    <p:sldId id="378" r:id="rId42"/>
    <p:sldId id="376" r:id="rId43"/>
    <p:sldId id="377" r:id="rId44"/>
    <p:sldId id="379" r:id="rId45"/>
    <p:sldId id="380" r:id="rId46"/>
    <p:sldId id="395" r:id="rId47"/>
    <p:sldId id="295" r:id="rId48"/>
    <p:sldId id="296" r:id="rId49"/>
    <p:sldId id="396" r:id="rId50"/>
    <p:sldId id="297" r:id="rId51"/>
    <p:sldId id="413" r:id="rId52"/>
    <p:sldId id="365" r:id="rId53"/>
    <p:sldId id="366" r:id="rId54"/>
    <p:sldId id="368" r:id="rId55"/>
    <p:sldId id="369" r:id="rId56"/>
    <p:sldId id="370" r:id="rId57"/>
    <p:sldId id="371" r:id="rId58"/>
    <p:sldId id="372" r:id="rId59"/>
    <p:sldId id="373" r:id="rId60"/>
    <p:sldId id="374" r:id="rId61"/>
    <p:sldId id="412" r:id="rId62"/>
    <p:sldId id="328" r:id="rId63"/>
    <p:sldId id="357" r:id="rId64"/>
    <p:sldId id="300" r:id="rId65"/>
    <p:sldId id="428" r:id="rId66"/>
    <p:sldId id="385" r:id="rId67"/>
    <p:sldId id="386" r:id="rId68"/>
    <p:sldId id="387" r:id="rId69"/>
    <p:sldId id="388" r:id="rId70"/>
    <p:sldId id="410" r:id="rId71"/>
    <p:sldId id="411" r:id="rId72"/>
    <p:sldId id="302" r:id="rId73"/>
    <p:sldId id="303" r:id="rId74"/>
    <p:sldId id="304" r:id="rId75"/>
    <p:sldId id="305" r:id="rId76"/>
    <p:sldId id="306" r:id="rId77"/>
    <p:sldId id="309" r:id="rId78"/>
    <p:sldId id="421" r:id="rId79"/>
    <p:sldId id="416" r:id="rId80"/>
    <p:sldId id="417" r:id="rId81"/>
    <p:sldId id="418" r:id="rId82"/>
    <p:sldId id="419" r:id="rId83"/>
    <p:sldId id="422" r:id="rId84"/>
    <p:sldId id="423" r:id="rId85"/>
    <p:sldId id="424" r:id="rId86"/>
    <p:sldId id="426" r:id="rId87"/>
    <p:sldId id="318" r:id="rId88"/>
    <p:sldId id="319" r:id="rId89"/>
    <p:sldId id="320" r:id="rId90"/>
    <p:sldId id="330" r:id="rId91"/>
  </p:sldIdLst>
  <p:sldSz cx="9144000" cy="5143500" type="screen16x9"/>
  <p:notesSz cx="6950075" cy="923607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3657" autoAdjust="0"/>
  </p:normalViewPr>
  <p:slideViewPr>
    <p:cSldViewPr>
      <p:cViewPr varScale="1">
        <p:scale>
          <a:sx n="102" d="100"/>
          <a:sy n="102" d="100"/>
        </p:scale>
        <p:origin x="690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9C3EA-1CED-4A9F-80E1-3AE7CF1D1D06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A1839-73EB-4B7E-A4E3-086551F2F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9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347604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0922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lvl="0" rtl="0"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13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dirty="0" smtClean="0"/>
          </a:p>
        </p:txBody>
      </p:sp>
    </p:spTree>
    <p:extLst>
      <p:ext uri="{BB962C8B-B14F-4D97-AF65-F5344CB8AC3E}">
        <p14:creationId xmlns:p14="http://schemas.microsoft.com/office/powerpoint/2010/main" val="2263744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lvl="0" rtl="0">
              <a:buNone/>
            </a:pPr>
            <a:endParaRPr lang="en" dirty="0" smtClean="0"/>
          </a:p>
        </p:txBody>
      </p:sp>
    </p:spTree>
    <p:extLst>
      <p:ext uri="{BB962C8B-B14F-4D97-AF65-F5344CB8AC3E}">
        <p14:creationId xmlns:p14="http://schemas.microsoft.com/office/powerpoint/2010/main" val="2615900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67247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74419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8458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1753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1009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29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41672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0113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10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0640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6516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77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683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10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50989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486927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0164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315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72481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19300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371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208630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19130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561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809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885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470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1630693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786677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538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45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lIns="92492" tIns="46246" rIns="92492" bIns="46246"/>
          <a:lstStyle/>
          <a:p>
            <a:fld id="{5863F4B3-F091-9E4E-B1EC-913A636E987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84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lIns="92492" tIns="46246" rIns="92492" bIns="46246"/>
          <a:lstStyle/>
          <a:p>
            <a:fld id="{5863F4B3-F091-9E4E-B1EC-913A636E987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1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lIns="92492" tIns="46246" rIns="92492" bIns="46246"/>
          <a:lstStyle/>
          <a:p>
            <a:fld id="{5863F4B3-F091-9E4E-B1EC-913A636E987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289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45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lIns="92492" tIns="46246" rIns="92492" bIns="46246"/>
          <a:lstStyle/>
          <a:p>
            <a:fld id="{5863F4B3-F091-9E4E-B1EC-913A636E987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004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458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lIns="92492" tIns="46246" rIns="92492" bIns="46246"/>
          <a:lstStyle/>
          <a:p>
            <a:fld id="{5863F4B3-F091-9E4E-B1EC-913A636E987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778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531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20086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65568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049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10032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3522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322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8118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796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07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400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4916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4874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55241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8963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213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9786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116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20757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4287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806534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970697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6189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6837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0083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41767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016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79275121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2307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25418338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541841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677488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489372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9578968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681244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62258348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r>
              <a:rPr lang="en-US" dirty="0" smtClean="0"/>
              <a:t>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20576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2087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r>
              <a:rPr lang="en-US" baseline="0" dirty="0" smtClean="0"/>
              <a:t>!</a:t>
            </a:r>
            <a:endParaRPr lang="en-US" baseline="0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535865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8378165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1175625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45767452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9976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7541220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3768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218253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0632233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45596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355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8918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4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4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49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96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26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80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08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95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92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6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10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5194CB9-4BCD-45BB-A64C-8E8E54589A1B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6CADF04-F1E9-40A0-A09F-1E3B7E5A3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7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2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7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756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BackgroundTitle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485901"/>
            <a:ext cx="8686800" cy="74294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28850"/>
            <a:ext cx="86868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IMLS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38600" y="4327239"/>
            <a:ext cx="2057400" cy="701961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09800" y="4650001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dirty="0" smtClean="0">
                <a:solidFill>
                  <a:prstClr val="black"/>
                </a:solidFill>
                <a:latin typeface="Lucida Sans Unicode" pitchFamily="34" charset="0"/>
                <a:cs typeface="Lucida Sans Unicode" pitchFamily="34" charset="0"/>
              </a:rPr>
              <a:t>Sponsored By:</a:t>
            </a:r>
            <a:endParaRPr lang="en-US" sz="1200" b="1" kern="1200" dirty="0">
              <a:solidFill>
                <a:prstClr val="black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Picture 9" descr="CSU logo - B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543300"/>
            <a:ext cx="1752600" cy="886427"/>
          </a:xfrm>
          <a:prstGeom prst="rect">
            <a:avLst/>
          </a:prstGeom>
        </p:spPr>
      </p:pic>
      <p:pic>
        <p:nvPicPr>
          <p:cNvPr id="11" name="Picture 10" descr="ISU logo wide RG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2628900"/>
            <a:ext cx="2150228" cy="457200"/>
          </a:xfrm>
          <a:prstGeom prst="rect">
            <a:avLst/>
          </a:prstGeom>
        </p:spPr>
      </p:pic>
      <p:pic>
        <p:nvPicPr>
          <p:cNvPr id="12" name="Picture 11" descr="NIU_vert_3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7532" y="2914650"/>
            <a:ext cx="1634068" cy="1002723"/>
          </a:xfrm>
          <a:prstGeom prst="rect">
            <a:avLst/>
          </a:prstGeom>
        </p:spPr>
      </p:pic>
      <p:pic>
        <p:nvPicPr>
          <p:cNvPr id="13" name="Picture 12" descr="IWU-SealLogo_1Line_sig-342-864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2534" y="2628900"/>
            <a:ext cx="2608066" cy="4572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33104" y="3429000"/>
            <a:ext cx="791696" cy="110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784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2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9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79" r:id="rId5"/>
    <p:sldLayoutId id="2147483680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2AD56-BD06-4376-A4EE-10A2064C552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Lucida Sans Unicode"/>
              </a:rPr>
              <a:pPr/>
              <a:t>3/2/2015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Lucida Sans Unicod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Lucida Sans Unicod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5E135-6623-4E05-9BC9-4388F5168E3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Lucida Sans Unicode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64169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powrr.niu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li.illinois.edu/sites/files/digital_collections/documentation/digipres_identify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digitalpreservation.gov/ndsa/activities/levels.html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pworkshop.org/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powrr-wiki.lib.niu.edu/index.php/Main_Page" TargetMode="Externa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powrr.niu.edu/digital-preservation-101/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lib.niu.edu/handle/10843/13610" TargetMode="Externa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powrr.niu.edu/survived-powrr-wkshp/" TargetMode="Externa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361951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From Theory to Action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1657352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800" dirty="0">
                <a:solidFill>
                  <a:schemeClr val="tx1"/>
                </a:solidFill>
              </a:rPr>
              <a:t>A pragmatic approach to </a:t>
            </a:r>
            <a:endParaRPr lang="en" sz="2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" sz="2800" dirty="0" smtClean="0">
                <a:solidFill>
                  <a:schemeClr val="tx1"/>
                </a:solidFill>
              </a:rPr>
              <a:t>digital </a:t>
            </a:r>
            <a:r>
              <a:rPr lang="en" sz="2800" dirty="0">
                <a:solidFill>
                  <a:schemeClr val="tx1"/>
                </a:solidFill>
              </a:rPr>
              <a:t>preservation strategies and tools</a:t>
            </a:r>
          </a:p>
        </p:txBody>
      </p:sp>
      <p:sp>
        <p:nvSpPr>
          <p:cNvPr id="4" name="Shape 24"/>
          <p:cNvSpPr txBox="1">
            <a:spLocks/>
          </p:cNvSpPr>
          <p:nvPr/>
        </p:nvSpPr>
        <p:spPr>
          <a:xfrm>
            <a:off x="457200" y="3028950"/>
            <a:ext cx="7772400" cy="60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800" dirty="0" smtClean="0"/>
              <a:t>A Digital POWRR Workshop</a:t>
            </a:r>
            <a:endParaRPr lang="en" sz="1800" dirty="0"/>
          </a:p>
        </p:txBody>
      </p:sp>
      <p:pic>
        <p:nvPicPr>
          <p:cNvPr id="5" name="image00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286000" y="4019552"/>
            <a:ext cx="1905000" cy="536893"/>
          </a:xfrm>
          <a:prstGeom prst="rect">
            <a:avLst/>
          </a:prstGeom>
          <a:ln/>
        </p:spPr>
      </p:pic>
      <p:pic>
        <p:nvPicPr>
          <p:cNvPr id="6" name="image02.jpg" descr="IMLS_Logo.jpg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00600" y="3867150"/>
            <a:ext cx="1676400" cy="762000"/>
          </a:xfrm>
          <a:prstGeom prst="rect">
            <a:avLst/>
          </a:prstGeom>
          <a:ln/>
        </p:spPr>
      </p:pic>
      <p:sp>
        <p:nvSpPr>
          <p:cNvPr id="2" name="Rectangle 1"/>
          <p:cNvSpPr/>
          <p:nvPr/>
        </p:nvSpPr>
        <p:spPr>
          <a:xfrm>
            <a:off x="3505200" y="4824740"/>
            <a:ext cx="18357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  <a:hlinkClick r:id="rId3"/>
              </a:rPr>
              <a:t>http://digitalpowrr.niu.edu/</a:t>
            </a:r>
            <a:r>
              <a:rPr lang="en-US" sz="1100" dirty="0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83"/>
          <p:cNvSpPr txBox="1">
            <a:spLocks/>
          </p:cNvSpPr>
          <p:nvPr/>
        </p:nvSpPr>
        <p:spPr>
          <a:xfrm>
            <a:off x="152400" y="1581150"/>
            <a:ext cx="8915400" cy="476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1800" dirty="0" smtClean="0"/>
              <a:t>Our take on what you need to consider when thinking about your digital stuff…..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3200550"/>
            <a:ext cx="862737" cy="27699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" sz="1200" b="1" dirty="0"/>
              <a:t>Getting it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3730973"/>
            <a:ext cx="1409360" cy="64633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" sz="1200" b="1" dirty="0"/>
              <a:t>Understanding </a:t>
            </a:r>
            <a:r>
              <a:rPr lang="en" sz="1200" b="1" dirty="0" smtClean="0"/>
              <a:t>it</a:t>
            </a:r>
          </a:p>
          <a:p>
            <a:pPr algn="ctr"/>
            <a:r>
              <a:rPr lang="en" sz="1200" b="1" dirty="0" smtClean="0"/>
              <a:t>&amp;</a:t>
            </a:r>
          </a:p>
          <a:p>
            <a:pPr algn="ctr"/>
            <a:r>
              <a:rPr lang="en" sz="1200" b="1" dirty="0" smtClean="0"/>
              <a:t>Documenting it</a:t>
            </a:r>
            <a:endParaRPr lang="en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5334000" y="3761751"/>
            <a:ext cx="1409360" cy="27699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" sz="1200" b="1" dirty="0"/>
              <a:t>Taking care of it 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3224642" y="3429150"/>
            <a:ext cx="1728358" cy="46166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" sz="1200" b="1" dirty="0"/>
              <a:t>Letting people use it </a:t>
            </a:r>
            <a:r>
              <a:rPr lang="en" sz="1200" b="1" dirty="0" smtClean="0"/>
              <a:t/>
            </a:r>
            <a:br>
              <a:rPr lang="en" sz="1200" b="1" dirty="0" smtClean="0"/>
            </a:br>
            <a:r>
              <a:rPr lang="en" sz="1200" b="1" dirty="0" smtClean="0"/>
              <a:t>…or </a:t>
            </a:r>
            <a:r>
              <a:rPr lang="en" sz="1200" b="1" dirty="0"/>
              <a:t>not</a:t>
            </a:r>
            <a:r>
              <a:rPr lang="en" sz="1200" b="1" dirty="0" smtClean="0"/>
              <a:t>!</a:t>
            </a:r>
            <a:endParaRPr lang="en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7239000" y="3200550"/>
            <a:ext cx="1383712" cy="46166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1200" b="1" dirty="0" smtClean="0"/>
              <a:t>A</a:t>
            </a:r>
            <a:r>
              <a:rPr lang="en" sz="1200" b="1" dirty="0" smtClean="0"/>
              <a:t>nd a few other </a:t>
            </a:r>
            <a:br>
              <a:rPr lang="en" sz="1200" b="1" dirty="0" smtClean="0"/>
            </a:br>
            <a:r>
              <a:rPr lang="en" sz="1200" b="1" dirty="0" smtClean="0"/>
              <a:t>odds &amp; ends…</a:t>
            </a:r>
            <a:endParaRPr lang="en-US" sz="12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12369" y="2895751"/>
            <a:ext cx="0" cy="3047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" idx="0"/>
          </p:cNvCxnSpPr>
          <p:nvPr/>
        </p:nvCxnSpPr>
        <p:spPr>
          <a:xfrm flipH="1" flipV="1">
            <a:off x="1295400" y="2895751"/>
            <a:ext cx="780880" cy="8352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0"/>
          </p:cNvCxnSpPr>
          <p:nvPr/>
        </p:nvCxnSpPr>
        <p:spPr>
          <a:xfrm flipH="1" flipV="1">
            <a:off x="3788851" y="2916717"/>
            <a:ext cx="299970" cy="5124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286000" y="2929006"/>
            <a:ext cx="0" cy="8019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257800" y="2929006"/>
            <a:ext cx="762635" cy="8327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324600" y="2916717"/>
            <a:ext cx="0" cy="8450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772400" y="2931238"/>
            <a:ext cx="0" cy="2693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hape 77"/>
          <p:cNvSpPr txBox="1">
            <a:spLocks noGrp="1"/>
          </p:cNvSpPr>
          <p:nvPr>
            <p:ph type="title"/>
          </p:nvPr>
        </p:nvSpPr>
        <p:spPr>
          <a:xfrm>
            <a:off x="228600" y="361950"/>
            <a:ext cx="8229600" cy="77762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3200" dirty="0"/>
              <a:t>Solution in Practice </a:t>
            </a:r>
            <a:r>
              <a:rPr lang="en" sz="3200" dirty="0" smtClean="0"/>
              <a:t/>
            </a:r>
            <a:br>
              <a:rPr lang="en" sz="3200" dirty="0" smtClean="0"/>
            </a:br>
            <a:r>
              <a:rPr lang="en" sz="2000" dirty="0" smtClean="0"/>
              <a:t>AKA </a:t>
            </a:r>
            <a:r>
              <a:rPr lang="en" sz="2000" dirty="0"/>
              <a:t>Good Enough DP for real </a:t>
            </a:r>
            <a:r>
              <a:rPr lang="en" sz="2000" dirty="0" smtClean="0"/>
              <a:t>people!!</a:t>
            </a:r>
            <a:endParaRPr lang="en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623084"/>
            <a:ext cx="8915401" cy="25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6200" y="2876550"/>
            <a:ext cx="8382000" cy="121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indent="0" algn="ctr">
              <a:buNone/>
            </a:pPr>
            <a:r>
              <a:rPr lang="en" sz="2400" dirty="0" smtClean="0"/>
              <a:t>Our take on some things that need to happen or </a:t>
            </a:r>
            <a:br>
              <a:rPr lang="en" sz="2400" dirty="0" smtClean="0"/>
            </a:br>
            <a:r>
              <a:rPr lang="en" sz="2400" dirty="0" smtClean="0"/>
              <a:t>be considered along the way to this </a:t>
            </a:r>
            <a:br>
              <a:rPr lang="en" sz="2400" dirty="0" smtClean="0"/>
            </a:br>
            <a:r>
              <a:rPr lang="en" sz="2400" i="1" dirty="0" smtClean="0"/>
              <a:t>“Digital Preservation” </a:t>
            </a:r>
            <a:r>
              <a:rPr lang="en" sz="2400" dirty="0" smtClean="0"/>
              <a:t>thing….</a:t>
            </a:r>
            <a:endParaRPr lang="en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85144" cy="202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7"/>
          <p:cNvSpPr txBox="1">
            <a:spLocks/>
          </p:cNvSpPr>
          <p:nvPr/>
        </p:nvSpPr>
        <p:spPr>
          <a:xfrm>
            <a:off x="152400" y="57150"/>
            <a:ext cx="8229600" cy="77762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800" dirty="0" smtClean="0"/>
              <a:t>Solution in Practice</a:t>
            </a:r>
            <a:br>
              <a:rPr lang="en" sz="2800" dirty="0" smtClean="0"/>
            </a:br>
            <a:r>
              <a:rPr lang="en" sz="2000" dirty="0"/>
              <a:t>AKA Good Enough DP for real people!!</a:t>
            </a:r>
            <a:r>
              <a:rPr lang="en" sz="2000" dirty="0" smtClean="0"/>
              <a:t> </a:t>
            </a:r>
            <a:endParaRPr lang="en" sz="2800" dirty="0"/>
          </a:p>
        </p:txBody>
      </p:sp>
      <p:sp>
        <p:nvSpPr>
          <p:cNvPr id="6" name="Shape 77"/>
          <p:cNvSpPr txBox="1">
            <a:spLocks/>
          </p:cNvSpPr>
          <p:nvPr/>
        </p:nvSpPr>
        <p:spPr>
          <a:xfrm>
            <a:off x="609600" y="498722"/>
            <a:ext cx="8229600" cy="77762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400" b="0" dirty="0" smtClean="0"/>
              <a:t>Some things to keep in mind…..</a:t>
            </a:r>
            <a:endParaRPr lang="en" sz="24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408420"/>
            <a:ext cx="779091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Not all tools and services are created equal.</a:t>
            </a:r>
            <a:br>
              <a:rPr lang="en-US" sz="1600" dirty="0" smtClean="0"/>
            </a:br>
            <a:r>
              <a:rPr lang="en-US" sz="1600" dirty="0" smtClean="0"/>
              <a:t>	- Some tools/services do specific tasks (</a:t>
            </a:r>
            <a:r>
              <a:rPr lang="en-US" sz="1600" i="1" dirty="0" err="1" smtClean="0"/>
              <a:t>microservices</a:t>
            </a:r>
            <a:r>
              <a:rPr lang="en-US" sz="1600" i="1" dirty="0" smtClean="0"/>
              <a:t>).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- Some tools/services combine multiple </a:t>
            </a:r>
            <a:r>
              <a:rPr lang="en-US" sz="1600" dirty="0" err="1" smtClean="0"/>
              <a:t>microservices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	   (</a:t>
            </a:r>
            <a:r>
              <a:rPr lang="en-US" sz="1600" i="1" dirty="0" smtClean="0"/>
              <a:t>you guessed it….</a:t>
            </a:r>
            <a:r>
              <a:rPr lang="en-US" sz="1600" i="1" dirty="0" err="1" smtClean="0"/>
              <a:t>macroservices</a:t>
            </a:r>
            <a:r>
              <a:rPr lang="en-US" sz="1600" i="1" dirty="0" smtClean="0"/>
              <a:t>!</a:t>
            </a:r>
            <a:r>
              <a:rPr lang="en-US" sz="1600" dirty="0" smtClean="0"/>
              <a:t>).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Starting small is good enough!</a:t>
            </a:r>
            <a:br>
              <a:rPr lang="en-US" sz="1600" dirty="0" smtClean="0"/>
            </a:br>
            <a:r>
              <a:rPr lang="en-US" sz="1600" dirty="0" smtClean="0"/>
              <a:t>	- Starting with a simple </a:t>
            </a:r>
            <a:r>
              <a:rPr lang="en-US" sz="1600" dirty="0" err="1" smtClean="0"/>
              <a:t>microservice</a:t>
            </a:r>
            <a:r>
              <a:rPr lang="en-US" sz="1600" dirty="0" smtClean="0"/>
              <a:t> tool will get you closer to your goals</a:t>
            </a:r>
            <a:br>
              <a:rPr lang="en-US" sz="1600" dirty="0" smtClean="0"/>
            </a:br>
            <a:r>
              <a:rPr lang="en-US" sz="1600" dirty="0" smtClean="0"/>
              <a:t>	  AND you can use them NOW!</a:t>
            </a:r>
            <a:br>
              <a:rPr lang="en-US" sz="1600" dirty="0" smtClean="0"/>
            </a:br>
            <a:r>
              <a:rPr lang="en-US" sz="1600" dirty="0" smtClean="0"/>
              <a:t>	- Baby steps still move you forward….. See “Walk This Way”.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Knowing what you have is crucial.</a:t>
            </a:r>
            <a:br>
              <a:rPr lang="en-US" sz="1600" dirty="0" smtClean="0"/>
            </a:br>
            <a:r>
              <a:rPr lang="en-US" sz="1600" dirty="0" smtClean="0"/>
              <a:t>	- Write. It. Down. And maintain it.</a:t>
            </a:r>
            <a:br>
              <a:rPr lang="en-US" sz="1600" dirty="0" smtClean="0"/>
            </a:br>
            <a:r>
              <a:rPr lang="en-US" sz="1600" dirty="0" smtClean="0"/>
              <a:t>	- We’ll show you an easy way to do this in a bit!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76200" y="-1144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 smtClean="0"/>
              <a:t>L</a:t>
            </a:r>
            <a:r>
              <a:rPr lang="en-US" sz="3200" dirty="0" smtClean="0"/>
              <a:t>e</a:t>
            </a:r>
            <a:r>
              <a:rPr lang="en" sz="3200" dirty="0" smtClean="0"/>
              <a:t>t’s Talk about Macroservices….</a:t>
            </a:r>
            <a:endParaRPr lang="en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1115020"/>
            <a:ext cx="2877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There are front-end/processing </a:t>
            </a:r>
            <a:br>
              <a:rPr lang="en-US" b="1" dirty="0" smtClean="0"/>
            </a:br>
            <a:r>
              <a:rPr lang="en-US" b="1" dirty="0" smtClean="0"/>
              <a:t>tools like…..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809820" y="1576685"/>
            <a:ext cx="162095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" sz="1200" i="1" dirty="0" smtClean="0"/>
              <a:t>Archivematica</a:t>
            </a:r>
            <a:br>
              <a:rPr lang="en" sz="1200" i="1" dirty="0" smtClean="0"/>
            </a:br>
            <a:r>
              <a:rPr lang="en" sz="1200" i="1" dirty="0" smtClean="0"/>
              <a:t>Curator’s Workbench</a:t>
            </a:r>
          </a:p>
          <a:p>
            <a:pPr algn="ctr"/>
            <a:r>
              <a:rPr lang="en" sz="1200" i="1" dirty="0" smtClean="0"/>
              <a:t>Data Accessioner</a:t>
            </a:r>
            <a:endParaRPr lang="en-US" sz="1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263209" y="666750"/>
            <a:ext cx="3347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/>
              <a:t>And there are back-end </a:t>
            </a:r>
            <a:br>
              <a:rPr lang="en-US" b="1" dirty="0" smtClean="0"/>
            </a:br>
            <a:r>
              <a:rPr lang="en-US" b="1" dirty="0" smtClean="0"/>
              <a:t>storage/preservation services like…..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427217" y="1301897"/>
            <a:ext cx="127631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" sz="1200" i="1" dirty="0" smtClean="0"/>
              <a:t>MetaArchive</a:t>
            </a:r>
            <a:br>
              <a:rPr lang="en" sz="1200" i="1" dirty="0" smtClean="0"/>
            </a:br>
            <a:r>
              <a:rPr lang="en" sz="1200" i="1" dirty="0" smtClean="0"/>
              <a:t>DuraCloud</a:t>
            </a:r>
            <a:br>
              <a:rPr lang="en" sz="1200" i="1" dirty="0" smtClean="0"/>
            </a:br>
            <a:r>
              <a:rPr lang="en" sz="1200" i="1" dirty="0" smtClean="0"/>
              <a:t>Amazon Glacier</a:t>
            </a:r>
          </a:p>
          <a:p>
            <a:pPr algn="ctr"/>
            <a:r>
              <a:rPr lang="en" sz="1200" i="1" dirty="0" smtClean="0"/>
              <a:t>Internet Archive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48279" y="2800350"/>
            <a:ext cx="5772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There are even some services that will pretty much do it all like….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3125831" y="3184327"/>
            <a:ext cx="2392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" sz="1200" i="1" dirty="0" smtClean="0"/>
              <a:t>Preservica</a:t>
            </a:r>
            <a:br>
              <a:rPr lang="en" sz="1200" i="1" dirty="0" smtClean="0"/>
            </a:br>
            <a:r>
              <a:rPr lang="en" sz="1200" i="1" dirty="0" smtClean="0"/>
              <a:t>Dspace Direct (uses DuraCloud)</a:t>
            </a:r>
          </a:p>
          <a:p>
            <a:pPr algn="ctr"/>
            <a:r>
              <a:rPr lang="en" sz="1200" i="1" dirty="0" smtClean="0"/>
              <a:t>Archivematica + DuraCloud</a:t>
            </a:r>
            <a:endParaRPr lang="en-US" sz="1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4019550"/>
            <a:ext cx="2895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tx1"/>
                </a:solidFill>
              </a:rPr>
              <a:t>Note: Yes, there are also CMS’s, IR software, and Forensics tools….ugh. However, these are outside the scope of this workshop!</a:t>
            </a:r>
            <a:endParaRPr lang="en-US" sz="1000" i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4629150"/>
            <a:ext cx="8991600" cy="372880"/>
          </a:xfrm>
        </p:spPr>
        <p:txBody>
          <a:bodyPr/>
          <a:lstStyle/>
          <a:p>
            <a:r>
              <a:rPr lang="en-US" sz="1400" dirty="0" smtClean="0"/>
              <a:t>AND you have to figure out what works best with what!!! But we have done some of that so you don’t have to!</a:t>
            </a:r>
            <a:endParaRPr lang="en-US" sz="1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38540"/>
            <a:ext cx="0" cy="132841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600" y="938540"/>
            <a:ext cx="151967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86600" y="590550"/>
            <a:ext cx="18288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15400" y="590550"/>
            <a:ext cx="0" cy="16764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38200" y="3028950"/>
            <a:ext cx="0" cy="94741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45714" y="3976360"/>
            <a:ext cx="791728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763000" y="3028950"/>
            <a:ext cx="0" cy="94741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18" y="2346056"/>
            <a:ext cx="8321782" cy="30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52400" y="154022"/>
            <a:ext cx="8458200" cy="54992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Clr>
                <a:schemeClr val="dk1"/>
              </a:buClr>
              <a:buSzPct val="55000"/>
              <a:buFont typeface="Arial"/>
              <a:buNone/>
            </a:pPr>
            <a:r>
              <a:rPr lang="en" sz="3200" b="0" dirty="0"/>
              <a:t>
</a:t>
            </a:r>
            <a:r>
              <a:rPr lang="en" sz="3200" dirty="0"/>
              <a:t>Clarification: </a:t>
            </a:r>
            <a:r>
              <a:rPr lang="en" sz="3200" dirty="0" smtClean="0"/>
              <a:t>Preservation </a:t>
            </a:r>
            <a:r>
              <a:rPr lang="en" sz="3200" dirty="0"/>
              <a:t>vs. Access 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2266950"/>
            <a:ext cx="3994500" cy="26589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800" dirty="0">
                <a:solidFill>
                  <a:srgbClr val="10253F"/>
                </a:solidFill>
              </a:rPr>
              <a:t>
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39000" y="4522650"/>
            <a:ext cx="1570348" cy="335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984230"/>
            <a:ext cx="3366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Long term access (Preservation)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368207"/>
            <a:ext cx="38177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Purpose</a:t>
            </a:r>
            <a:r>
              <a:rPr lang="en-US" dirty="0" smtClean="0"/>
              <a:t>: ensure long-term access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Focus: </a:t>
            </a:r>
            <a:r>
              <a:rPr lang="en-US" dirty="0" smtClean="0"/>
              <a:t>current &amp; </a:t>
            </a:r>
            <a:r>
              <a:rPr lang="en-US" b="1" dirty="0" smtClean="0"/>
              <a:t>future</a:t>
            </a:r>
            <a:r>
              <a:rPr lang="en-US" dirty="0" smtClean="0"/>
              <a:t> users</a:t>
            </a:r>
            <a:br>
              <a:rPr lang="en-US" dirty="0" smtClean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Relies on </a:t>
            </a:r>
            <a:r>
              <a:rPr lang="en-US" b="1" dirty="0" smtClean="0"/>
              <a:t>proven (reliable)</a:t>
            </a:r>
            <a:r>
              <a:rPr lang="en-US" dirty="0" smtClean="0"/>
              <a:t> technologies to preserve digital objects across generations of technology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Accumulate</a:t>
            </a:r>
            <a:r>
              <a:rPr lang="en-US" dirty="0" smtClean="0"/>
              <a:t>s metadata over the life cycle to trace preserved content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Preservation systems </a:t>
            </a:r>
            <a:r>
              <a:rPr lang="en-US" b="1" dirty="0" smtClean="0"/>
              <a:t>create</a:t>
            </a:r>
            <a:r>
              <a:rPr lang="en-US" dirty="0" smtClean="0"/>
              <a:t> new versions of digital objects for access to deliver as needs change over 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64288" y="987207"/>
            <a:ext cx="1963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Short term access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0488" y="1371184"/>
            <a:ext cx="38177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Purpose</a:t>
            </a:r>
            <a:r>
              <a:rPr lang="en-US" dirty="0" smtClean="0"/>
              <a:t>: provide content to users now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Focus: </a:t>
            </a:r>
            <a:r>
              <a:rPr lang="en-US" dirty="0" smtClean="0"/>
              <a:t>current</a:t>
            </a:r>
            <a:br>
              <a:rPr lang="en-US" dirty="0" smtClean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Relies on </a:t>
            </a:r>
            <a:r>
              <a:rPr lang="en-US" b="1" dirty="0" smtClean="0"/>
              <a:t>cutting edge</a:t>
            </a:r>
            <a:r>
              <a:rPr lang="en-US" dirty="0" smtClean="0"/>
              <a:t> technologies to provide best and fastest access at a point in time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Selects</a:t>
            </a:r>
            <a:r>
              <a:rPr lang="en-US" dirty="0" smtClean="0"/>
              <a:t> metadata needed to use and </a:t>
            </a:r>
            <a:r>
              <a:rPr lang="en-US" dirty="0"/>
              <a:t>u</a:t>
            </a:r>
            <a:r>
              <a:rPr lang="en-US" dirty="0" smtClean="0"/>
              <a:t>nderstand content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Access systems </a:t>
            </a:r>
            <a:r>
              <a:rPr lang="en-US" b="1" dirty="0" smtClean="0"/>
              <a:t>deliver</a:t>
            </a:r>
            <a:r>
              <a:rPr lang="en-US" dirty="0" smtClean="0"/>
              <a:t> objects with user-oriented services</a:t>
            </a:r>
          </a:p>
        </p:txBody>
      </p:sp>
    </p:spTree>
    <p:extLst>
      <p:ext uri="{BB962C8B-B14F-4D97-AF65-F5344CB8AC3E}">
        <p14:creationId xmlns:p14="http://schemas.microsoft.com/office/powerpoint/2010/main" val="16571941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24200" y="590550"/>
            <a:ext cx="3352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BREAK TIME</a:t>
            </a:r>
            <a:r>
              <a:rPr lang="en" sz="3200" dirty="0" smtClean="0"/>
              <a:t>!</a:t>
            </a:r>
            <a:br>
              <a:rPr lang="en" sz="3200" dirty="0" smtClean="0"/>
            </a:br>
            <a:r>
              <a:rPr lang="en" sz="2000" dirty="0" smtClean="0"/>
              <a:t>Back by 10:30, please</a:t>
            </a:r>
            <a:endParaRPr lang="en" sz="2000" dirty="0"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1524000" y="2190750"/>
            <a:ext cx="6629400" cy="83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/>
              <a:t>Next up: </a:t>
            </a:r>
            <a:r>
              <a:rPr lang="en" dirty="0" smtClean="0"/>
              <a:t>Your Pre-Ingest Workflow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Everyone’s favorite donor question: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066800" y="1657350"/>
            <a:ext cx="6553200" cy="20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ctr" rtl="0">
              <a:spcBef>
                <a:spcPts val="0"/>
              </a:spcBef>
              <a:buSzPct val="50000"/>
              <a:buNone/>
            </a:pPr>
            <a:r>
              <a:rPr lang="en" sz="3600" dirty="0"/>
              <a:t>Hey, do you want </a:t>
            </a:r>
            <a:r>
              <a:rPr lang="en" sz="3600" dirty="0" smtClean="0"/>
              <a:t>this</a:t>
            </a:r>
          </a:p>
          <a:p>
            <a:pPr marL="457200" lvl="0" indent="-228600" algn="ctr" rtl="0">
              <a:spcBef>
                <a:spcPts val="0"/>
              </a:spcBef>
              <a:buSzPct val="50000"/>
              <a:buNone/>
            </a:pPr>
            <a:r>
              <a:rPr lang="en" sz="3600" dirty="0" smtClean="0"/>
              <a:t>jump </a:t>
            </a:r>
            <a:r>
              <a:rPr lang="en" sz="3600" dirty="0"/>
              <a:t>drive for </a:t>
            </a:r>
            <a:r>
              <a:rPr lang="en" sz="3600" dirty="0" smtClean="0"/>
              <a:t>your collection/archive</a:t>
            </a:r>
            <a:r>
              <a:rPr lang="en" sz="3600" dirty="0"/>
              <a:t>?</a:t>
            </a:r>
          </a:p>
          <a:p>
            <a:pPr algn="ctr"/>
            <a:endParaRPr sz="2000" dirty="0"/>
          </a:p>
        </p:txBody>
      </p:sp>
      <p:sp>
        <p:nvSpPr>
          <p:cNvPr id="4" name="Shape 142"/>
          <p:cNvSpPr txBox="1">
            <a:spLocks/>
          </p:cNvSpPr>
          <p:nvPr/>
        </p:nvSpPr>
        <p:spPr>
          <a:xfrm>
            <a:off x="1066800" y="4175414"/>
            <a:ext cx="7162800" cy="7585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28600" algn="ctr">
              <a:spcBef>
                <a:spcPts val="0"/>
              </a:spcBef>
              <a:buSzPct val="50000"/>
            </a:pPr>
            <a:r>
              <a:rPr lang="en-US" sz="2800" i="1" dirty="0" smtClean="0"/>
              <a:t>Demo: Accessioning a digital collection</a:t>
            </a:r>
          </a:p>
          <a:p>
            <a:pPr algn="ctr"/>
            <a:endParaRPr lang="en-US" sz="1600" i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52400" y="135765"/>
            <a:ext cx="8229600" cy="1066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2800" dirty="0"/>
              <a:t>Don’t </a:t>
            </a:r>
            <a:r>
              <a:rPr lang="en" sz="2800" dirty="0" smtClean="0"/>
              <a:t>Panic - Your </a:t>
            </a:r>
            <a:r>
              <a:rPr lang="en" sz="2800" dirty="0"/>
              <a:t>Pre-Ingest Workflow</a:t>
            </a:r>
            <a:r>
              <a:rPr lang="en" sz="3200" dirty="0"/>
              <a:t/>
            </a:r>
            <a:br>
              <a:rPr lang="en" sz="3200" dirty="0"/>
            </a:br>
            <a:r>
              <a:rPr lang="en" sz="1800" b="0" dirty="0"/>
              <a:t>aka Wrangling your digital stuff before you can get it into a shiny system</a:t>
            </a:r>
            <a:br>
              <a:rPr lang="en" sz="1800" b="0" dirty="0"/>
            </a:br>
            <a:endParaRPr lang="en" sz="18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1722894"/>
            <a:ext cx="698941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Begin an Inventory Spreadsheet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Run accessioning tools (creates basic preservation metadata files in XML for you!)</a:t>
            </a:r>
          </a:p>
          <a:p>
            <a:pPr>
              <a:lnSpc>
                <a:spcPct val="200000"/>
              </a:lnSpc>
            </a:pPr>
            <a:r>
              <a:rPr lang="en-US" dirty="0"/>
              <a:t>	</a:t>
            </a:r>
            <a:r>
              <a:rPr lang="en-US" dirty="0" smtClean="0"/>
              <a:t>- Move everything to </a:t>
            </a:r>
            <a:r>
              <a:rPr lang="en-US" dirty="0"/>
              <a:t>a stable carrier (like a network </a:t>
            </a:r>
            <a:r>
              <a:rPr lang="en-US" dirty="0" smtClean="0"/>
              <a:t>drive)</a:t>
            </a:r>
            <a:endParaRPr lang="en-US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Make an Access Copy from your Master Copy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Continue populating Inventory Spreadsheet (if needed)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OPTIONAL: Keep original media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4010620"/>
            <a:ext cx="3981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200" i="1" dirty="0" smtClean="0"/>
              <a:t>Most of these will cost you more time than money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" sz="1200" i="1" dirty="0"/>
              <a:t>Document what you do pre-ingest. For future </a:t>
            </a:r>
            <a:r>
              <a:rPr lang="en" sz="1200" i="1" dirty="0" smtClean="0"/>
              <a:t>you.</a:t>
            </a:r>
            <a:endParaRPr lang="en-US" sz="1200" i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200" i="1" dirty="0" smtClean="0"/>
              <a:t>Remember: Good enough is just fine. For now.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6829" y="1491879"/>
            <a:ext cx="2055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Starting from scratch: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6705600" y="1252776"/>
            <a:ext cx="1576072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" sz="1100" i="1" dirty="0" smtClean="0"/>
              <a:t>Hang tight for a demo </a:t>
            </a:r>
          </a:p>
          <a:p>
            <a:pPr algn="ctr"/>
            <a:r>
              <a:rPr lang="en-US" sz="1100" i="1" dirty="0"/>
              <a:t>a</a:t>
            </a:r>
            <a:r>
              <a:rPr lang="en" sz="1100" i="1" dirty="0" smtClean="0"/>
              <a:t>nd some hands-on </a:t>
            </a:r>
          </a:p>
          <a:p>
            <a:pPr algn="ctr"/>
            <a:r>
              <a:rPr lang="en" sz="1100" i="1" dirty="0" smtClean="0"/>
              <a:t>practice of this!</a:t>
            </a:r>
            <a:endParaRPr lang="en-US" sz="1100" i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514600" y="1557576"/>
            <a:ext cx="4191000" cy="83820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8600" y="999351"/>
            <a:ext cx="6170172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NOTE: This is only ONE way to do this… Everyone’s workflow is a little different! </a:t>
            </a:r>
            <a:endParaRPr lang="en-US" sz="1200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94" y="0"/>
            <a:ext cx="483710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1800" y="3955018"/>
            <a:ext cx="20574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Courtesy of: </a:t>
            </a:r>
            <a:br>
              <a:rPr lang="en-US" b="1" dirty="0" smtClean="0"/>
            </a:br>
            <a:r>
              <a:rPr lang="en-US" dirty="0" err="1"/>
              <a:t>Tawnya</a:t>
            </a:r>
            <a:r>
              <a:rPr lang="en-US" dirty="0"/>
              <a:t> </a:t>
            </a:r>
            <a:r>
              <a:rPr lang="en-US" dirty="0" smtClean="0"/>
              <a:t>Keller, </a:t>
            </a:r>
            <a:r>
              <a:rPr lang="en-US" i="1" dirty="0"/>
              <a:t>Digital Preservation Archivist </a:t>
            </a:r>
          </a:p>
          <a:p>
            <a:r>
              <a:rPr lang="en-US" dirty="0" smtClean="0"/>
              <a:t>University </a:t>
            </a:r>
            <a:r>
              <a:rPr lang="en-US" dirty="0"/>
              <a:t>of Utah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5750"/>
            <a:ext cx="2157411" cy="93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7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152400" y="-1714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2800" dirty="0"/>
              <a:t>Pre-Ingest </a:t>
            </a:r>
            <a:r>
              <a:rPr lang="en" sz="2800" dirty="0" smtClean="0"/>
              <a:t>Inventory Spreadsheet </a:t>
            </a:r>
            <a:r>
              <a:rPr lang="en" sz="2800" dirty="0"/>
              <a:t>Categories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-76200" y="660516"/>
            <a:ext cx="89154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09600" marR="749300" lvl="1" indent="0">
              <a:lnSpc>
                <a:spcPct val="115000"/>
              </a:lnSpc>
              <a:spcBef>
                <a:spcPts val="0"/>
              </a:spcBef>
            </a:pPr>
            <a:r>
              <a:rPr lang="en" sz="1400" dirty="0"/>
              <a:t>These </a:t>
            </a:r>
            <a:r>
              <a:rPr lang="en" sz="1400" dirty="0" smtClean="0"/>
              <a:t>suggestions </a:t>
            </a:r>
            <a:r>
              <a:rPr lang="en" sz="1400" dirty="0"/>
              <a:t>follow the recommended </a:t>
            </a:r>
            <a:r>
              <a:rPr lang="en" sz="1400" dirty="0" smtClean="0"/>
              <a:t>DPOE </a:t>
            </a:r>
            <a:r>
              <a:rPr lang="en" sz="1400" dirty="0"/>
              <a:t>step “</a:t>
            </a:r>
            <a:r>
              <a:rPr lang="en" sz="1400" dirty="0" smtClean="0"/>
              <a:t>Identify” as locally </a:t>
            </a:r>
            <a:r>
              <a:rPr lang="en" sz="1400" dirty="0"/>
              <a:t>defined by </a:t>
            </a:r>
            <a:r>
              <a:rPr lang="en" sz="1400" dirty="0" smtClean="0"/>
              <a:t>curator/archivist. Example at: </a:t>
            </a:r>
            <a:r>
              <a:rPr lang="en" sz="800" u="sng" dirty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http://</a:t>
            </a:r>
            <a:r>
              <a:rPr lang="en" sz="800" u="sng" dirty="0" smtClean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www.carli.illinois.edu/sites/files/digital_collections/documentation/digipres_identify.pdf</a:t>
            </a:r>
            <a:r>
              <a:rPr lang="en" sz="800" u="sng" dirty="0" smtClean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" sz="800" u="sng" dirty="0" smtClean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lang="en" sz="1200" dirty="0" smtClean="0"/>
          </a:p>
          <a:p>
            <a:pPr marL="1371600" marR="749300" lvl="2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" sz="1200" dirty="0" smtClean="0"/>
              <a:t>Category (digitization project; born digital; university archives)</a:t>
            </a:r>
          </a:p>
          <a:p>
            <a:pPr marL="1371600" marR="749300" lvl="2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" sz="1200" dirty="0" smtClean="0"/>
              <a:t>Title </a:t>
            </a:r>
            <a:r>
              <a:rPr lang="en" sz="1200" dirty="0"/>
              <a:t>and Description</a:t>
            </a:r>
          </a:p>
          <a:p>
            <a:pPr marL="1371600" marR="749300" lvl="2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" sz="1200" dirty="0" smtClean="0"/>
              <a:t>Date(s) </a:t>
            </a:r>
            <a:r>
              <a:rPr lang="en" sz="1200" dirty="0"/>
              <a:t>(date range of what’s IN there or date of creation if born digital)</a:t>
            </a:r>
          </a:p>
          <a:p>
            <a:pPr marL="1371600" marR="749300" lvl="2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" sz="1200" dirty="0"/>
              <a:t>Location (CD, Jump drive, server location?)</a:t>
            </a:r>
          </a:p>
          <a:p>
            <a:pPr marL="1371600" marR="749300" lvl="2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" sz="1200" dirty="0"/>
              <a:t>Extent (quantity: 48 journal issues; 106 images; 2 TB of video)</a:t>
            </a:r>
          </a:p>
          <a:p>
            <a:pPr marL="1371600" marR="749300" lvl="2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" sz="1200" dirty="0"/>
              <a:t>Format (file formats: PDF, .Jpeg, Animated GIF, Wordstar2.0 file</a:t>
            </a:r>
            <a:r>
              <a:rPr lang="en" sz="1200" dirty="0" smtClean="0"/>
              <a:t>)</a:t>
            </a:r>
            <a:endParaRPr lang="en" sz="1200" dirty="0"/>
          </a:p>
          <a:p>
            <a:endParaRPr dirty="0"/>
          </a:p>
        </p:txBody>
      </p:sp>
      <p:pic>
        <p:nvPicPr>
          <p:cNvPr id="161" name="Shape 16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08301" y="3105150"/>
            <a:ext cx="7092699" cy="6263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3908057"/>
            <a:ext cx="914400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marR="749300" lvl="1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n" sz="1600" b="1" dirty="0"/>
              <a:t>FILL OUT WHAT YOU CAN  AS YOU WOULD WITH ANY </a:t>
            </a:r>
            <a:r>
              <a:rPr lang="en" sz="1600" b="1" dirty="0" smtClean="0"/>
              <a:t>NORMAL ACCESSION</a:t>
            </a:r>
            <a:endParaRPr lang="en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39192" y="4486930"/>
            <a:ext cx="214674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i="1" dirty="0" smtClean="0">
                <a:solidFill>
                  <a:schemeClr val="tx1"/>
                </a:solidFill>
              </a:rPr>
              <a:t>DPOE is a Library of Congress Digital </a:t>
            </a:r>
            <a:br>
              <a:rPr lang="en-US" sz="900" i="1" dirty="0" smtClean="0">
                <a:solidFill>
                  <a:schemeClr val="tx1"/>
                </a:solidFill>
              </a:rPr>
            </a:br>
            <a:r>
              <a:rPr lang="en-US" sz="900" i="1" dirty="0" smtClean="0">
                <a:solidFill>
                  <a:schemeClr val="tx1"/>
                </a:solidFill>
              </a:rPr>
              <a:t>Preservation and </a:t>
            </a:r>
            <a:r>
              <a:rPr lang="en-US" sz="900" i="1" dirty="0">
                <a:solidFill>
                  <a:schemeClr val="tx1"/>
                </a:solidFill>
              </a:rPr>
              <a:t>Outreach Program</a:t>
            </a:r>
            <a:br>
              <a:rPr lang="en-US" sz="900" i="1" dirty="0">
                <a:solidFill>
                  <a:schemeClr val="tx1"/>
                </a:solidFill>
              </a:rPr>
            </a:br>
            <a:r>
              <a:rPr lang="en-US" sz="700" i="1" dirty="0">
                <a:solidFill>
                  <a:schemeClr val="tx1"/>
                </a:solidFill>
              </a:rPr>
              <a:t>http://www.digitalpreservation.gov/education/ </a:t>
            </a:r>
            <a:endParaRPr lang="en-US" sz="900" i="1" dirty="0">
              <a:solidFill>
                <a:schemeClr val="tx1"/>
              </a:solidFill>
            </a:endParaRPr>
          </a:p>
        </p:txBody>
      </p:sp>
      <p:pic>
        <p:nvPicPr>
          <p:cNvPr id="7" name="Shape 12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421252" y="4552950"/>
            <a:ext cx="1570348" cy="335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12563" y="1308869"/>
            <a:ext cx="2450437" cy="738664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/>
              <a:t>This is YOUR inventory… YOU get to decide if it needs additional fields, </a:t>
            </a:r>
            <a:r>
              <a:rPr lang="en-US" sz="1050" b="1" dirty="0"/>
              <a:t> </a:t>
            </a:r>
            <a:r>
              <a:rPr lang="en-US" sz="1050" b="1" dirty="0" smtClean="0"/>
              <a:t>if some can be deleted, etc. You are the boss of this!</a:t>
            </a:r>
            <a:endParaRPr lang="en-US" sz="105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638800" y="2047533"/>
            <a:ext cx="1574164" cy="98141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04800" y="-190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Logistics/Housekeeping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031141"/>
            <a:ext cx="7772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Basic Logistics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Handouts/Flash Drives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Assessment/Evaluation (today and in 3 months) YOUR FEEDBACK IS VITAL</a:t>
            </a:r>
          </a:p>
          <a:p>
            <a:pPr lvl="6"/>
            <a:r>
              <a:rPr lang="en-US" sz="1600" dirty="0" smtClean="0"/>
              <a:t>	- Pre-Test </a:t>
            </a:r>
            <a:br>
              <a:rPr lang="en-US" sz="1600" dirty="0" smtClean="0"/>
            </a:br>
            <a:r>
              <a:rPr lang="en-US" sz="1600" dirty="0" smtClean="0"/>
              <a:t>	- Post-Test</a:t>
            </a:r>
            <a:br>
              <a:rPr lang="en-US" sz="1600" dirty="0" smtClean="0"/>
            </a:br>
            <a:r>
              <a:rPr lang="en-US" sz="1600" dirty="0" smtClean="0"/>
              <a:t>	- Standard Workshop Evaluation</a:t>
            </a:r>
            <a:br>
              <a:rPr lang="en-US" sz="1600" dirty="0" smtClean="0"/>
            </a:br>
            <a:r>
              <a:rPr lang="en-US" sz="1600" dirty="0" smtClean="0"/>
              <a:t>	- 3 Month Follow-up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428761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First </a:t>
            </a:r>
            <a:r>
              <a:rPr lang="en-US" sz="1800" b="1" dirty="0" smtClean="0"/>
              <a:t>Up</a:t>
            </a:r>
            <a:r>
              <a:rPr lang="en-US" sz="1800" b="1" dirty="0"/>
              <a:t>… The Day’s Schedule!</a:t>
            </a:r>
          </a:p>
          <a:p>
            <a:endParaRPr lang="en-US" sz="1800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71550"/>
            <a:ext cx="896276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28600" y="571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 smtClean="0"/>
              <a:t>Data </a:t>
            </a:r>
            <a:r>
              <a:rPr lang="en" sz="3200" dirty="0"/>
              <a:t>Accessioner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7380" t="21887" r="18432" b="56226"/>
          <a:stretch>
            <a:fillRect/>
          </a:stretch>
        </p:blipFill>
        <p:spPr bwMode="auto">
          <a:xfrm>
            <a:off x="304800" y="1504950"/>
            <a:ext cx="858129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3089" y="569823"/>
            <a:ext cx="443743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100000"/>
            </a:pPr>
            <a:r>
              <a:rPr lang="en-US" b="1" dirty="0" smtClean="0"/>
              <a:t>1. Insert flash drive and open the explorer window</a:t>
            </a:r>
            <a:r>
              <a:rPr lang="en-US" dirty="0"/>
              <a:t/>
            </a:r>
            <a:br>
              <a:rPr lang="en-US" dirty="0"/>
            </a:br>
            <a:r>
              <a:rPr lang="en-US" sz="1100" dirty="0" smtClean="0"/>
              <a:t>Data </a:t>
            </a:r>
            <a:r>
              <a:rPr lang="en-US" sz="1100" dirty="0" err="1" smtClean="0"/>
              <a:t>Accessioner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Donated Collection Folder</a:t>
            </a:r>
            <a:br>
              <a:rPr lang="en-US" sz="1100" dirty="0" smtClean="0"/>
            </a:br>
            <a:r>
              <a:rPr lang="en-US" sz="1100" dirty="0" smtClean="0"/>
              <a:t>Other stuff…..</a:t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200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33399" y="438150"/>
            <a:ext cx="4495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399" y="438150"/>
            <a:ext cx="0" cy="1143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399" y="1581150"/>
            <a:ext cx="444630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02244" y="2647950"/>
            <a:ext cx="41411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73669" y="3065561"/>
            <a:ext cx="4169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b="1" dirty="0" smtClean="0"/>
              <a:t>2. Navigate to DataAccessioner.jar and open it </a:t>
            </a:r>
            <a:endParaRPr lang="en-US" b="1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202244" y="3790950"/>
            <a:ext cx="41411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02244" y="2647950"/>
            <a:ext cx="0" cy="1143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979" y="438150"/>
            <a:ext cx="4145821" cy="16189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47950"/>
            <a:ext cx="4629150" cy="17627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413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666750"/>
            <a:ext cx="7467600" cy="3725680"/>
          </a:xfrm>
        </p:spPr>
        <p:txBody>
          <a:bodyPr/>
          <a:lstStyle/>
          <a:p>
            <a:r>
              <a:rPr lang="en-US" dirty="0" smtClean="0"/>
              <a:t>Switch to live Data </a:t>
            </a:r>
            <a:r>
              <a:rPr lang="en-US" dirty="0" err="1" smtClean="0"/>
              <a:t>Accessioner</a:t>
            </a:r>
            <a:r>
              <a:rPr lang="en-US" dirty="0" smtClean="0"/>
              <a:t>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11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7885"/>
            <a:ext cx="6996112" cy="474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3085"/>
            <a:ext cx="1981200" cy="1143000"/>
          </a:xfrm>
        </p:spPr>
        <p:txBody>
          <a:bodyPr/>
          <a:lstStyle/>
          <a:p>
            <a:r>
              <a:rPr lang="en-US" sz="2800" dirty="0" smtClean="0"/>
              <a:t>XML </a:t>
            </a:r>
            <a:br>
              <a:rPr lang="en-US" sz="2800" dirty="0" smtClean="0"/>
            </a:br>
            <a:r>
              <a:rPr lang="en-US" sz="2800" dirty="0" smtClean="0"/>
              <a:t>Output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333183" y="57150"/>
            <a:ext cx="4629794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Basic descriptive and Dublin Core metadata that you created</a:t>
            </a:r>
            <a:endParaRPr lang="en-US" sz="1200" b="1" dirty="0"/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3657600" y="195650"/>
            <a:ext cx="675583" cy="2425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2"/>
          </p:cNvCxnSpPr>
          <p:nvPr/>
        </p:nvCxnSpPr>
        <p:spPr>
          <a:xfrm flipH="1">
            <a:off x="6172200" y="334149"/>
            <a:ext cx="475880" cy="609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733800" y="337885"/>
            <a:ext cx="1981200" cy="40319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" y="2707288"/>
            <a:ext cx="1828800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Extracted metadata: tree hierarchy of your accession </a:t>
            </a:r>
            <a:br>
              <a:rPr lang="en-US" sz="1200" b="1" dirty="0" smtClean="0"/>
            </a:br>
            <a:r>
              <a:rPr lang="en-US" sz="1200" b="1" i="1" dirty="0" smtClean="0"/>
              <a:t>(folder names, file names, last modified, size, and more!)</a:t>
            </a:r>
            <a:endParaRPr lang="en-US" sz="1200" b="1" i="1" dirty="0"/>
          </a:p>
        </p:txBody>
      </p:sp>
      <p:cxnSp>
        <p:nvCxnSpPr>
          <p:cNvPr id="13" name="Straight Arrow Connector 12"/>
          <p:cNvCxnSpPr>
            <a:endCxn id="11" idx="0"/>
          </p:cNvCxnSpPr>
          <p:nvPr/>
        </p:nvCxnSpPr>
        <p:spPr>
          <a:xfrm flipH="1">
            <a:off x="990600" y="1633285"/>
            <a:ext cx="990600" cy="1074003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1" idx="3"/>
          </p:cNvCxnSpPr>
          <p:nvPr/>
        </p:nvCxnSpPr>
        <p:spPr>
          <a:xfrm flipH="1">
            <a:off x="1905000" y="1709485"/>
            <a:ext cx="4029212" cy="1597968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543800" y="3272954"/>
            <a:ext cx="1066800" cy="646331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Identifying Information (</a:t>
            </a:r>
            <a:r>
              <a:rPr lang="en-US" sz="1200" b="1" dirty="0" err="1" smtClean="0"/>
              <a:t>Exiftool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715000" y="3309685"/>
            <a:ext cx="1828800" cy="42828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486400" y="3596119"/>
            <a:ext cx="2057400" cy="55176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705600" y="2423086"/>
            <a:ext cx="1905000" cy="276999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Fixity/Checksum: MD5</a:t>
            </a:r>
            <a:endParaRPr lang="en-US" sz="1200" b="1" dirty="0"/>
          </a:p>
        </p:txBody>
      </p:sp>
      <p:cxnSp>
        <p:nvCxnSpPr>
          <p:cNvPr id="38" name="Straight Arrow Connector 37"/>
          <p:cNvCxnSpPr>
            <a:stCxn id="37" idx="1"/>
          </p:cNvCxnSpPr>
          <p:nvPr/>
        </p:nvCxnSpPr>
        <p:spPr>
          <a:xfrm flipH="1">
            <a:off x="6019800" y="2561586"/>
            <a:ext cx="685800" cy="44329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696199" y="4224085"/>
            <a:ext cx="1266778" cy="646331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Identifying Information (file utility)</a:t>
            </a:r>
            <a:endParaRPr lang="en-US" sz="1200" b="1" dirty="0"/>
          </a:p>
        </p:txBody>
      </p:sp>
      <p:cxnSp>
        <p:nvCxnSpPr>
          <p:cNvPr id="42" name="Straight Arrow Connector 41"/>
          <p:cNvCxnSpPr>
            <a:stCxn id="41" idx="1"/>
          </p:cNvCxnSpPr>
          <p:nvPr/>
        </p:nvCxnSpPr>
        <p:spPr>
          <a:xfrm flipH="1">
            <a:off x="5715000" y="4547251"/>
            <a:ext cx="1981199" cy="21023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8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71538"/>
            <a:ext cx="89781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98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228600" y="-952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Congratulations!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76200" y="742950"/>
            <a:ext cx="8991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dirty="0"/>
              <a:t>You just did the first</a:t>
            </a:r>
            <a:r>
              <a:rPr lang="en" sz="2400" dirty="0">
                <a:solidFill>
                  <a:srgbClr val="FF0000"/>
                </a:solidFill>
              </a:rPr>
              <a:t> </a:t>
            </a:r>
            <a:r>
              <a:rPr lang="en" sz="2400" dirty="0" smtClean="0">
                <a:solidFill>
                  <a:schemeClr val="tx1"/>
                </a:solidFill>
              </a:rPr>
              <a:t>few</a:t>
            </a:r>
            <a:r>
              <a:rPr lang="en" sz="2400" dirty="0" smtClean="0">
                <a:solidFill>
                  <a:srgbClr val="FF0000"/>
                </a:solidFill>
              </a:rPr>
              <a:t> </a:t>
            </a:r>
            <a:r>
              <a:rPr lang="en" sz="2400" dirty="0"/>
              <a:t>steps in the </a:t>
            </a:r>
            <a:r>
              <a:rPr lang="en" sz="2400" dirty="0" smtClean="0"/>
              <a:t>digital curation </a:t>
            </a:r>
            <a:r>
              <a:rPr lang="en" sz="2400" dirty="0"/>
              <a:t>lifecycle</a:t>
            </a:r>
            <a:r>
              <a:rPr lang="en" sz="2400" dirty="0" smtClean="0"/>
              <a:t>.</a:t>
            </a:r>
          </a:p>
          <a:p>
            <a:pPr lvl="0" rtl="0">
              <a:buNone/>
            </a:pPr>
            <a:endParaRPr lang="en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sz="2400" dirty="0"/>
          </a:p>
          <a:p>
            <a:pPr lvl="0" rtl="0">
              <a:buNone/>
            </a:pPr>
            <a:r>
              <a:rPr lang="en" sz="2400" dirty="0" smtClean="0"/>
              <a:t>Well</a:t>
            </a:r>
            <a:r>
              <a:rPr lang="en" sz="2400" dirty="0"/>
              <a:t>, </a:t>
            </a:r>
            <a:r>
              <a:rPr lang="en" sz="2400" i="1" dirty="0"/>
              <a:t>we</a:t>
            </a:r>
            <a:r>
              <a:rPr lang="en" sz="2400" dirty="0"/>
              <a:t> did it. </a:t>
            </a:r>
            <a:r>
              <a:rPr lang="en" sz="2400" i="1" dirty="0" smtClean="0"/>
              <a:t>Your turn </a:t>
            </a:r>
            <a:r>
              <a:rPr lang="en" sz="2400" dirty="0" smtClean="0"/>
              <a:t>comes </a:t>
            </a:r>
            <a:r>
              <a:rPr lang="en" sz="2400" dirty="0"/>
              <a:t>after </a:t>
            </a:r>
            <a:r>
              <a:rPr lang="en" sz="2400" dirty="0" smtClean="0"/>
              <a:t>lunch</a:t>
            </a:r>
            <a:r>
              <a:rPr lang="en" sz="2400" dirty="0"/>
              <a:t>!</a:t>
            </a:r>
          </a:p>
          <a:p>
            <a:endParaRPr sz="2400" dirty="0"/>
          </a:p>
          <a:p>
            <a:pPr>
              <a:buNone/>
            </a:pPr>
            <a:r>
              <a:rPr lang="en" sz="2400" dirty="0"/>
              <a:t>But first….. Macroservices! WOO!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7380" t="21887" r="18432" b="56226"/>
          <a:stretch>
            <a:fillRect/>
          </a:stretch>
        </p:blipFill>
        <p:spPr bwMode="auto">
          <a:xfrm>
            <a:off x="228600" y="1352550"/>
            <a:ext cx="858129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228600" y="-1144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Macroservices: Doing it all! Sort of.</a:t>
            </a:r>
          </a:p>
        </p:txBody>
      </p:sp>
      <p:sp>
        <p:nvSpPr>
          <p:cNvPr id="4" name="Shape 130"/>
          <p:cNvSpPr txBox="1">
            <a:spLocks/>
          </p:cNvSpPr>
          <p:nvPr/>
        </p:nvSpPr>
        <p:spPr>
          <a:xfrm>
            <a:off x="1371600" y="3943350"/>
            <a:ext cx="5791200" cy="99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23850" indent="-285750">
              <a:buSzPct val="166666"/>
              <a:buFont typeface="Wingdings" panose="05000000000000000000" pitchFamily="2" charset="2"/>
              <a:buChar char="ü"/>
            </a:pPr>
            <a:endParaRPr lang="en" sz="1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57200" y="85861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Using simple tools, like Data </a:t>
            </a:r>
            <a:r>
              <a:rPr lang="en-US" sz="1800" dirty="0" err="1" smtClean="0"/>
              <a:t>Accesioner</a:t>
            </a:r>
            <a:r>
              <a:rPr lang="en-US" sz="1800" dirty="0" smtClean="0"/>
              <a:t>, is what you can do while you are petitioning your institution for a more robust solution like…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1733550"/>
            <a:ext cx="49236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 smtClean="0"/>
              <a:t>Archivematica</a:t>
            </a:r>
            <a:endParaRPr lang="en-US" sz="1800" dirty="0" smtClean="0"/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Curator’s Workbench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 smtClean="0"/>
              <a:t>DuraCloud</a:t>
            </a:r>
            <a:endParaRPr lang="en-US" sz="1800" dirty="0" smtClean="0"/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 smtClean="0"/>
              <a:t>MetaArchive</a:t>
            </a:r>
            <a:endParaRPr lang="en-US" sz="1800" i="1" dirty="0" smtClean="0"/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 smtClean="0"/>
              <a:t>Preservica</a:t>
            </a:r>
            <a:endParaRPr lang="en-US" sz="1800" dirty="0" smtClean="0"/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Internet </a:t>
            </a:r>
            <a:r>
              <a:rPr lang="en-US" sz="1800" dirty="0" smtClean="0"/>
              <a:t>Archive</a:t>
            </a:r>
            <a:endParaRPr lang="en-US" sz="1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2616189"/>
            <a:ext cx="28194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8100">
              <a:buSzPct val="166666"/>
            </a:pPr>
            <a:r>
              <a:rPr lang="en" sz="1200" b="1" dirty="0" smtClean="0"/>
              <a:t>Please Keep In Mind…</a:t>
            </a:r>
            <a:r>
              <a:rPr lang="en" sz="1200" dirty="0" smtClean="0"/>
              <a:t/>
            </a:r>
            <a:br>
              <a:rPr lang="en" sz="1200" dirty="0" smtClean="0"/>
            </a:br>
            <a:endParaRPr lang="en" sz="1200" dirty="0" smtClean="0"/>
          </a:p>
          <a:p>
            <a:pPr marL="38100">
              <a:buSzPct val="166666"/>
            </a:pPr>
            <a:r>
              <a:rPr lang="en" sz="1200" dirty="0"/>
              <a:t> </a:t>
            </a:r>
            <a:r>
              <a:rPr lang="en" sz="1200" dirty="0" smtClean="0"/>
              <a:t>       This </a:t>
            </a:r>
            <a:r>
              <a:rPr lang="en" sz="1200" dirty="0"/>
              <a:t>is NOT </a:t>
            </a:r>
            <a:r>
              <a:rPr lang="en" sz="1200" dirty="0" smtClean="0"/>
              <a:t>exhaustive</a:t>
            </a:r>
            <a:br>
              <a:rPr lang="en" sz="1200" dirty="0" smtClean="0"/>
            </a:br>
            <a:endParaRPr lang="en" sz="1200" dirty="0" smtClean="0"/>
          </a:p>
          <a:p>
            <a:pPr marL="38100">
              <a:buSzPct val="166666"/>
            </a:pPr>
            <a:r>
              <a:rPr lang="en" sz="1200" dirty="0" smtClean="0"/>
              <a:t>        Software </a:t>
            </a:r>
            <a:r>
              <a:rPr lang="en" sz="1200" dirty="0"/>
              <a:t>changes quickly</a:t>
            </a:r>
            <a:r>
              <a:rPr lang="en" sz="1200" dirty="0" smtClean="0"/>
              <a:t>!</a:t>
            </a:r>
            <a:br>
              <a:rPr lang="en" sz="1200" dirty="0" smtClean="0"/>
            </a:br>
            <a:endParaRPr lang="en" sz="1200" dirty="0"/>
          </a:p>
          <a:p>
            <a:pPr marL="38100">
              <a:buSzPct val="166666"/>
            </a:pPr>
            <a:r>
              <a:rPr lang="en" sz="1200" dirty="0" smtClean="0"/>
              <a:t>        Based </a:t>
            </a:r>
            <a:r>
              <a:rPr lang="en" sz="1200" dirty="0"/>
              <a:t>on availability at time of </a:t>
            </a:r>
            <a:r>
              <a:rPr lang="en" sz="1200" dirty="0" smtClean="0"/>
              <a:t/>
            </a:r>
            <a:br>
              <a:rPr lang="en" sz="1200" dirty="0" smtClean="0"/>
            </a:br>
            <a:r>
              <a:rPr lang="en" sz="1200" dirty="0" smtClean="0"/>
              <a:t>        testing </a:t>
            </a:r>
            <a:r>
              <a:rPr lang="en" sz="1200" dirty="0"/>
              <a:t>and our perceived </a:t>
            </a:r>
            <a:r>
              <a:rPr lang="en" sz="1200" dirty="0" smtClean="0"/>
              <a:t>needs</a:t>
            </a:r>
            <a:endParaRPr lang="en" sz="12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657350"/>
            <a:ext cx="2302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Front-end  *  Processing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343720" y="1962150"/>
            <a:ext cx="210506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" sz="1600" i="1" dirty="0" smtClean="0">
                <a:solidFill>
                  <a:srgbClr val="FF0000"/>
                </a:solidFill>
              </a:rPr>
              <a:t>Archivematica</a:t>
            </a:r>
            <a:br>
              <a:rPr lang="en" sz="1600" i="1" dirty="0" smtClean="0">
                <a:solidFill>
                  <a:srgbClr val="FF0000"/>
                </a:solidFill>
              </a:rPr>
            </a:br>
            <a:r>
              <a:rPr lang="en" sz="1600" i="1" dirty="0" smtClean="0">
                <a:solidFill>
                  <a:srgbClr val="FF0000"/>
                </a:solidFill>
              </a:rPr>
              <a:t>Curator’s Workbench</a:t>
            </a:r>
            <a:br>
              <a:rPr lang="en" sz="1600" i="1" dirty="0" smtClean="0">
                <a:solidFill>
                  <a:srgbClr val="FF0000"/>
                </a:solidFill>
              </a:rPr>
            </a:br>
            <a:r>
              <a:rPr lang="en" sz="1600" i="1" dirty="0" smtClean="0">
                <a:solidFill>
                  <a:srgbClr val="FF0000"/>
                </a:solidFill>
              </a:rPr>
              <a:t>Data Accessioner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1425773"/>
            <a:ext cx="3280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Back-end  *  Storage  *  Preservation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217224" y="1733550"/>
            <a:ext cx="1696297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" sz="1600" i="1" dirty="0" smtClean="0">
                <a:solidFill>
                  <a:srgbClr val="FF0000"/>
                </a:solidFill>
              </a:rPr>
              <a:t>MetaArchive</a:t>
            </a:r>
            <a:br>
              <a:rPr lang="en" sz="1600" i="1" dirty="0" smtClean="0">
                <a:solidFill>
                  <a:srgbClr val="FF0000"/>
                </a:solidFill>
              </a:rPr>
            </a:br>
            <a:r>
              <a:rPr lang="en" sz="1600" i="1" dirty="0" smtClean="0">
                <a:solidFill>
                  <a:srgbClr val="FF0000"/>
                </a:solidFill>
              </a:rPr>
              <a:t>DuraCloud</a:t>
            </a:r>
            <a:r>
              <a:rPr lang="en" sz="1600" i="1" dirty="0" smtClean="0"/>
              <a:t/>
            </a:r>
            <a:br>
              <a:rPr lang="en" sz="1600" i="1" dirty="0" smtClean="0"/>
            </a:br>
            <a:r>
              <a:rPr lang="en" sz="1600" i="1" dirty="0" smtClean="0"/>
              <a:t>Amazon Glacier</a:t>
            </a:r>
          </a:p>
          <a:p>
            <a:pPr algn="ctr"/>
            <a:r>
              <a:rPr lang="en" i="1" dirty="0" smtClean="0">
                <a:solidFill>
                  <a:srgbClr val="FF0000"/>
                </a:solidFill>
              </a:rPr>
              <a:t>Internet A</a:t>
            </a:r>
            <a:r>
              <a:rPr lang="en-US" i="1" dirty="0" smtClean="0">
                <a:solidFill>
                  <a:srgbClr val="FF0000"/>
                </a:solidFill>
              </a:rPr>
              <a:t>r</a:t>
            </a:r>
            <a:r>
              <a:rPr lang="en" i="1" dirty="0" smtClean="0">
                <a:solidFill>
                  <a:srgbClr val="FF0000"/>
                </a:solidFill>
              </a:rPr>
              <a:t>chive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33936" y="4290596"/>
            <a:ext cx="6162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But there</a:t>
            </a:r>
            <a:r>
              <a:rPr lang="en-US" sz="1600" b="1" i="1" dirty="0" smtClean="0"/>
              <a:t> are </a:t>
            </a:r>
            <a:r>
              <a:rPr lang="en-US" sz="1600" b="1" dirty="0" smtClean="0"/>
              <a:t>very few services that will pretty much do it all.</a:t>
            </a:r>
            <a:endParaRPr lang="en-US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2753934" y="3417153"/>
            <a:ext cx="313579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" sz="1600" i="1" dirty="0" smtClean="0">
                <a:solidFill>
                  <a:srgbClr val="FF0000"/>
                </a:solidFill>
              </a:rPr>
              <a:t>Preservica</a:t>
            </a:r>
            <a:r>
              <a:rPr lang="en" sz="1600" i="1" dirty="0" smtClean="0"/>
              <a:t/>
            </a:r>
            <a:br>
              <a:rPr lang="en" sz="1600" i="1" dirty="0" smtClean="0"/>
            </a:br>
            <a:r>
              <a:rPr lang="en" sz="1600" i="1" dirty="0" smtClean="0"/>
              <a:t>Dspace Direct (uses DuraCloud)</a:t>
            </a:r>
          </a:p>
          <a:p>
            <a:pPr algn="ctr"/>
            <a:r>
              <a:rPr lang="en" sz="1600" i="1" dirty="0" smtClean="0"/>
              <a:t>Archivematica + DuraCloud</a:t>
            </a:r>
            <a:endParaRPr lang="en-US" sz="1600" i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1579661"/>
            <a:ext cx="0" cy="13730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" y="1581150"/>
            <a:ext cx="19050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86600" y="1352550"/>
            <a:ext cx="18288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915400" y="1352550"/>
            <a:ext cx="0" cy="16764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" y="3834140"/>
            <a:ext cx="0" cy="94741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214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8229600" cy="53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 smtClean="0"/>
              <a:t>Reme</a:t>
            </a:r>
            <a:r>
              <a:rPr lang="en-US" sz="3200" dirty="0" smtClean="0"/>
              <a:t>m</a:t>
            </a:r>
            <a:r>
              <a:rPr lang="en" sz="3200" dirty="0" smtClean="0"/>
              <a:t>ber this?</a:t>
            </a:r>
            <a:endParaRPr lang="en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590550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Most tools and services only perform </a:t>
            </a:r>
            <a:r>
              <a:rPr lang="en-US" sz="1600" i="1" dirty="0" smtClean="0"/>
              <a:t>some</a:t>
            </a:r>
            <a:r>
              <a:rPr lang="en-US" sz="1600" dirty="0" smtClean="0"/>
              <a:t> of the functions in a digital curation lifecycle.</a:t>
            </a:r>
            <a:endParaRPr lang="en-US" sz="1600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93314" y="4781550"/>
            <a:ext cx="791728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610600" y="3834140"/>
            <a:ext cx="0" cy="94741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3400" y="923151"/>
            <a:ext cx="845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*Tools/Services in RED were tested in-depth by POWRR</a:t>
            </a:r>
            <a:endParaRPr lang="en-US" sz="1100" dirty="0">
              <a:solidFill>
                <a:srgbClr val="FF000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18" y="2952750"/>
            <a:ext cx="8321782" cy="30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9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20"/>
          <p:cNvSpPr txBox="1">
            <a:spLocks noGrp="1"/>
          </p:cNvSpPr>
          <p:nvPr>
            <p:ph type="title"/>
          </p:nvPr>
        </p:nvSpPr>
        <p:spPr>
          <a:xfrm>
            <a:off x="76200" y="209550"/>
            <a:ext cx="88392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200" dirty="0" smtClean="0"/>
              <a:t>Front-end/Processing: Curator’s Workbench</a:t>
            </a:r>
            <a:endParaRPr lang="en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7222" t="22222" r="18889" b="56444"/>
          <a:stretch>
            <a:fillRect/>
          </a:stretch>
        </p:blipFill>
        <p:spPr bwMode="auto">
          <a:xfrm>
            <a:off x="228600" y="2038350"/>
            <a:ext cx="8763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568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76200" y="-114450"/>
            <a:ext cx="2133600" cy="62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2400" u="sng" dirty="0" smtClean="0">
                <a:solidFill>
                  <a:schemeClr val="accent1"/>
                </a:solidFill>
              </a:rPr>
              <a:t>MORNING</a:t>
            </a:r>
            <a:endParaRPr lang="en" sz="2400" u="sng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71989"/>
            <a:ext cx="4343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Now – 9:45</a:t>
            </a:r>
            <a:br>
              <a:rPr lang="en-US" b="1" dirty="0" smtClean="0"/>
            </a:br>
            <a:r>
              <a:rPr lang="en-US" b="1" dirty="0" smtClean="0"/>
              <a:t>	</a:t>
            </a:r>
            <a:r>
              <a:rPr lang="en-US" dirty="0" smtClean="0"/>
              <a:t>Collect Pre-tests</a:t>
            </a:r>
            <a:br>
              <a:rPr lang="en-US" dirty="0" smtClean="0"/>
            </a:br>
            <a:r>
              <a:rPr lang="en-US" dirty="0" smtClean="0"/>
              <a:t>	Expected </a:t>
            </a:r>
            <a:r>
              <a:rPr lang="en-US" dirty="0"/>
              <a:t>Outcomes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Who we </a:t>
            </a:r>
            <a:r>
              <a:rPr lang="en-US" dirty="0"/>
              <a:t>a</a:t>
            </a:r>
            <a:r>
              <a:rPr lang="en-US" dirty="0" smtClean="0"/>
              <a:t>re &amp; How we </a:t>
            </a:r>
            <a:r>
              <a:rPr lang="en-US" dirty="0"/>
              <a:t>g</a:t>
            </a:r>
            <a:r>
              <a:rPr lang="en-US" dirty="0" smtClean="0"/>
              <a:t>ot </a:t>
            </a:r>
            <a:r>
              <a:rPr lang="en-US" dirty="0"/>
              <a:t>h</a:t>
            </a:r>
            <a:r>
              <a:rPr lang="en-US" dirty="0" smtClean="0"/>
              <a:t>ere</a:t>
            </a:r>
          </a:p>
          <a:p>
            <a:r>
              <a:rPr lang="en-US" dirty="0"/>
              <a:t>	</a:t>
            </a:r>
            <a:r>
              <a:rPr lang="en-US" dirty="0" smtClean="0"/>
              <a:t>Levels of Preservation (</a:t>
            </a:r>
            <a:r>
              <a:rPr lang="en-US" i="1" dirty="0" smtClean="0"/>
              <a:t>Activity</a:t>
            </a:r>
            <a:r>
              <a:rPr lang="en-US" dirty="0" smtClean="0"/>
              <a:t>)</a:t>
            </a:r>
          </a:p>
          <a:p>
            <a:endParaRPr lang="en-US" b="1" dirty="0"/>
          </a:p>
          <a:p>
            <a:r>
              <a:rPr lang="en-US" b="1" dirty="0" smtClean="0"/>
              <a:t>9:45 – 10:15</a:t>
            </a:r>
          </a:p>
          <a:p>
            <a:r>
              <a:rPr lang="en-US" b="1" dirty="0" smtClean="0"/>
              <a:t>	</a:t>
            </a:r>
            <a:r>
              <a:rPr lang="en-US" dirty="0" smtClean="0"/>
              <a:t>Solution in Theory </a:t>
            </a:r>
            <a:r>
              <a:rPr lang="en-US" i="1" dirty="0" smtClean="0"/>
              <a:t>vs.</a:t>
            </a:r>
            <a:r>
              <a:rPr lang="en-US" dirty="0" smtClean="0"/>
              <a:t> Solution in 	Practice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     </a:t>
            </a:r>
            <a:r>
              <a:rPr lang="en-US" b="1" i="1" dirty="0" smtClean="0">
                <a:solidFill>
                  <a:schemeClr val="accent1"/>
                </a:solidFill>
              </a:rPr>
              <a:t>10:15 </a:t>
            </a:r>
            <a:r>
              <a:rPr lang="en-US" b="1" i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Break</a:t>
            </a:r>
          </a:p>
          <a:p>
            <a:endParaRPr lang="en-US" b="1" dirty="0">
              <a:sym typeface="Wingdings" panose="05000000000000000000" pitchFamily="2" charset="2"/>
            </a:endParaRPr>
          </a:p>
          <a:p>
            <a:r>
              <a:rPr lang="en-US" b="1" dirty="0" smtClean="0">
                <a:sym typeface="Wingdings" panose="05000000000000000000" pitchFamily="2" charset="2"/>
              </a:rPr>
              <a:t>10:30 – 11:00</a:t>
            </a:r>
          </a:p>
          <a:p>
            <a:r>
              <a:rPr lang="en-US" b="1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Your Pre-Ingest Workflow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Accessioning a Collection (</a:t>
            </a:r>
            <a:r>
              <a:rPr lang="en-US" i="1" dirty="0" smtClean="0">
                <a:sym typeface="Wingdings" panose="05000000000000000000" pitchFamily="2" charset="2"/>
              </a:rPr>
              <a:t>Demo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endParaRPr lang="en-US" b="1" dirty="0">
              <a:sym typeface="Wingdings" panose="05000000000000000000" pitchFamily="2" charset="2"/>
            </a:endParaRPr>
          </a:p>
          <a:p>
            <a:r>
              <a:rPr lang="en-US" b="1" dirty="0" smtClean="0">
                <a:sym typeface="Wingdings" panose="05000000000000000000" pitchFamily="2" charset="2"/>
              </a:rPr>
              <a:t>11:00 – Noon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Tools that POWRR investigated</a:t>
            </a:r>
          </a:p>
          <a:p>
            <a:endParaRPr lang="en-US" b="1" dirty="0">
              <a:sym typeface="Wingdings" panose="05000000000000000000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703541"/>
            <a:ext cx="4114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1:00 – 2:00</a:t>
            </a:r>
          </a:p>
          <a:p>
            <a:r>
              <a:rPr lang="en-US" dirty="0" smtClean="0"/>
              <a:t>	Solution in Action: Accessioning a 	Collection (</a:t>
            </a:r>
            <a:r>
              <a:rPr lang="en-US" i="1" dirty="0" smtClean="0"/>
              <a:t>Activity)</a:t>
            </a:r>
            <a:endParaRPr lang="en-US" dirty="0" smtClean="0"/>
          </a:p>
          <a:p>
            <a:r>
              <a:rPr lang="en-US" dirty="0"/>
              <a:t>	</a:t>
            </a:r>
          </a:p>
          <a:p>
            <a:r>
              <a:rPr lang="en-US" b="1" dirty="0" smtClean="0"/>
              <a:t>2:00 – 2:30</a:t>
            </a:r>
          </a:p>
          <a:p>
            <a:r>
              <a:rPr lang="en-US" dirty="0" smtClean="0"/>
              <a:t>	Assembling Your Team</a:t>
            </a:r>
          </a:p>
          <a:p>
            <a:r>
              <a:rPr lang="en-US" dirty="0"/>
              <a:t>	</a:t>
            </a:r>
            <a:r>
              <a:rPr lang="en-US" dirty="0" smtClean="0"/>
              <a:t>Your 3-3-3 Action Plan (</a:t>
            </a:r>
            <a:r>
              <a:rPr lang="en-US" i="1" dirty="0" smtClean="0"/>
              <a:t>Activity</a:t>
            </a:r>
            <a:r>
              <a:rPr lang="en-US" dirty="0" smtClean="0"/>
              <a:t>)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        </a:t>
            </a:r>
            <a:r>
              <a:rPr lang="en-US" b="1" i="1" dirty="0" smtClean="0">
                <a:solidFill>
                  <a:schemeClr val="accent1"/>
                </a:solidFill>
              </a:rPr>
              <a:t>2:30  </a:t>
            </a:r>
            <a:r>
              <a:rPr lang="en-US" b="1" i="1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Break</a:t>
            </a:r>
            <a:endParaRPr lang="en-US" i="1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endParaRPr lang="en-US" dirty="0" smtClean="0"/>
          </a:p>
          <a:p>
            <a:r>
              <a:rPr lang="en-US" b="1" dirty="0" smtClean="0">
                <a:sym typeface="Wingdings" panose="05000000000000000000" pitchFamily="2" charset="2"/>
              </a:rPr>
              <a:t>2:45 – 3:30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Advocacy, Policy, Potential Solution 	Models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3:30 – 3:50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	Questions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b="1" dirty="0" smtClean="0">
                <a:sym typeface="Wingdings" panose="05000000000000000000" pitchFamily="2" charset="2"/>
              </a:rPr>
              <a:t>3:50 </a:t>
            </a:r>
            <a:r>
              <a:rPr lang="en-US" b="1" dirty="0">
                <a:sym typeface="Wingdings" panose="05000000000000000000" pitchFamily="2" charset="2"/>
              </a:rPr>
              <a:t>– </a:t>
            </a:r>
            <a:r>
              <a:rPr lang="en-US" b="1" dirty="0" smtClean="0">
                <a:sym typeface="Wingdings" panose="05000000000000000000" pitchFamily="2" charset="2"/>
              </a:rPr>
              <a:t>4:00</a:t>
            </a:r>
          </a:p>
          <a:p>
            <a:r>
              <a:rPr lang="en-US" b="1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Post-Test</a:t>
            </a:r>
          </a:p>
        </p:txBody>
      </p:sp>
      <p:sp>
        <p:nvSpPr>
          <p:cNvPr id="6" name="Shape 41"/>
          <p:cNvSpPr txBox="1">
            <a:spLocks/>
          </p:cNvSpPr>
          <p:nvPr/>
        </p:nvSpPr>
        <p:spPr>
          <a:xfrm>
            <a:off x="4876800" y="-59307"/>
            <a:ext cx="2133600" cy="57365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400" u="sng" dirty="0" smtClean="0">
                <a:solidFill>
                  <a:schemeClr val="accent1"/>
                </a:solidFill>
              </a:rPr>
              <a:t>AFTERNOON</a:t>
            </a:r>
            <a:endParaRPr lang="en" sz="2400" u="sng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4717018"/>
            <a:ext cx="1069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sym typeface="Wingdings" panose="05000000000000000000" pitchFamily="2" charset="2"/>
              </a:rPr>
              <a:t>LUNCH!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43400" y="469702"/>
            <a:ext cx="0" cy="4384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228600" y="-171450"/>
            <a:ext cx="88392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200" dirty="0" smtClean="0"/>
              <a:t>Front-end/Processing: Curator’s Workbench</a:t>
            </a:r>
            <a:endParaRPr lang="en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212830"/>
            <a:ext cx="350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Requires expertise in MODS &amp; direct metadata entry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Project partners couldn’t make it fit their workflows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 update process is slow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What we just </a:t>
            </a:r>
            <a:r>
              <a:rPr lang="en-US" sz="1800" dirty="0" err="1" smtClean="0"/>
              <a:t>demo’ed</a:t>
            </a:r>
            <a:r>
              <a:rPr lang="en-US" sz="1800" dirty="0" smtClean="0"/>
              <a:t> (DA) does a good enough version of this</a:t>
            </a:r>
            <a:endParaRPr lang="en-US" sz="1800" dirty="0"/>
          </a:p>
        </p:txBody>
      </p:sp>
      <p:pic>
        <p:nvPicPr>
          <p:cNvPr id="6" name="Shape 2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581400" y="895350"/>
            <a:ext cx="54864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37"/>
          <p:cNvSpPr txBox="1">
            <a:spLocks/>
          </p:cNvSpPr>
          <p:nvPr/>
        </p:nvSpPr>
        <p:spPr>
          <a:xfrm>
            <a:off x="228600" y="1141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3200" dirty="0" smtClean="0"/>
              <a:t>Front-end/Processing: Archivematica</a:t>
            </a:r>
            <a:endParaRPr lang="en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7222" t="33778" r="19445" b="44889"/>
          <a:stretch>
            <a:fillRect/>
          </a:stretch>
        </p:blipFill>
        <p:spPr bwMode="auto">
          <a:xfrm>
            <a:off x="152400" y="1885950"/>
            <a:ext cx="868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36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228600" y="-1906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3200" dirty="0"/>
              <a:t>Front-end/Processing: Archivematica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937320"/>
            <a:ext cx="403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Open source/free software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Requires IT support and administration (Virtual Machine, Ubuntu Server, etc.)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Microservices</a:t>
            </a:r>
            <a:r>
              <a:rPr lang="en-US" sz="1600" dirty="0" smtClean="0"/>
              <a:t> run by themselves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Shows all the steps for AIP, SIP, DIP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Capability </a:t>
            </a:r>
            <a:r>
              <a:rPr lang="en-US" sz="1600" dirty="0"/>
              <a:t>to upload own metadata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Errors stop everything</a:t>
            </a:r>
            <a:br>
              <a:rPr lang="en-US" sz="1600" dirty="0" smtClean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Great </a:t>
            </a:r>
            <a:r>
              <a:rPr lang="en-US" sz="1600" dirty="0"/>
              <a:t>Google users group support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48200" y="921663"/>
            <a:ext cx="388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Integrates with Content DM &amp; </a:t>
            </a:r>
            <a:r>
              <a:rPr lang="en-US" sz="1600" dirty="0" err="1" smtClean="0"/>
              <a:t>DSpace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Bundled with ICA-</a:t>
            </a:r>
            <a:r>
              <a:rPr lang="en-US" sz="1600" dirty="0" err="1" smtClean="0"/>
              <a:t>AToM</a:t>
            </a:r>
            <a:r>
              <a:rPr lang="en-US" sz="1600" dirty="0" smtClean="0"/>
              <a:t> (archival content management system like ARCHON)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Hosted version now available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File transfers not intuitive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Slower processing, but that could be due to the fact that we are used to desktop-based applications</a:t>
            </a:r>
            <a:br>
              <a:rPr lang="en-US" sz="1600" dirty="0" smtClean="0"/>
            </a:br>
            <a:endParaRPr lang="en-US" sz="1600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8153400" cy="54902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2800" dirty="0" smtClean="0"/>
              <a:t>Archivematica: Transfer Collection</a:t>
            </a:r>
            <a:endParaRPr lang="en" sz="2800" dirty="0"/>
          </a:p>
        </p:txBody>
      </p:sp>
      <p:pic>
        <p:nvPicPr>
          <p:cNvPr id="1026" name="Picture 2" descr="C:\Users\a1548234\Desktop\CreateSI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19150"/>
            <a:ext cx="7391400" cy="41787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7924800" cy="548878"/>
          </a:xfrm>
        </p:spPr>
        <p:txBody>
          <a:bodyPr/>
          <a:lstStyle/>
          <a:p>
            <a:r>
              <a:rPr lang="en-US" sz="2800" dirty="0" err="1" smtClean="0"/>
              <a:t>Archivematica</a:t>
            </a:r>
            <a:r>
              <a:rPr lang="en-US" sz="2800" dirty="0" smtClean="0"/>
              <a:t>: Normalization On Ingest</a:t>
            </a:r>
            <a:endParaRPr lang="en-US" sz="2800" dirty="0"/>
          </a:p>
        </p:txBody>
      </p:sp>
      <p:pic>
        <p:nvPicPr>
          <p:cNvPr id="2050" name="Picture 2" descr="C:\Users\a1548234\Desktop\Normaliz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66750"/>
            <a:ext cx="7315200" cy="41356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153400" cy="625078"/>
          </a:xfrm>
        </p:spPr>
        <p:txBody>
          <a:bodyPr/>
          <a:lstStyle/>
          <a:p>
            <a:r>
              <a:rPr lang="en-US" sz="2800" dirty="0" err="1" smtClean="0"/>
              <a:t>Archivematica</a:t>
            </a:r>
            <a:r>
              <a:rPr lang="en-US" sz="2800" dirty="0" smtClean="0"/>
              <a:t>: Add Metadata</a:t>
            </a:r>
            <a:endParaRPr lang="en-US" sz="2800" dirty="0"/>
          </a:p>
        </p:txBody>
      </p:sp>
      <p:pic>
        <p:nvPicPr>
          <p:cNvPr id="3074" name="Picture 2" descr="C:\Users\a1548234\Desktop\Metadataform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93" y="742950"/>
            <a:ext cx="5117507" cy="41719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1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3350"/>
            <a:ext cx="7924799" cy="472678"/>
          </a:xfrm>
        </p:spPr>
        <p:txBody>
          <a:bodyPr/>
          <a:lstStyle/>
          <a:p>
            <a:r>
              <a:rPr lang="en-US" sz="2800" dirty="0" err="1" smtClean="0"/>
              <a:t>Archivematica</a:t>
            </a:r>
            <a:r>
              <a:rPr lang="en-US" sz="2800" dirty="0" smtClean="0"/>
              <a:t>: Add AIP to Storage</a:t>
            </a:r>
            <a:endParaRPr lang="en-US" sz="2800" dirty="0"/>
          </a:p>
        </p:txBody>
      </p:sp>
      <p:pic>
        <p:nvPicPr>
          <p:cNvPr id="4098" name="Picture 2" descr="C:\Users\a1548234\Desktop\StoreAIPUpDI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70" y="666750"/>
            <a:ext cx="7278330" cy="4114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8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49"/>
          <p:cNvSpPr txBox="1">
            <a:spLocks noGrp="1"/>
          </p:cNvSpPr>
          <p:nvPr>
            <p:ph type="title"/>
          </p:nvPr>
        </p:nvSpPr>
        <p:spPr>
          <a:xfrm>
            <a:off x="76200" y="37950"/>
            <a:ext cx="8991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3200" dirty="0" smtClean="0"/>
              <a:t>Back-end/Preservation: DuraCloud</a:t>
            </a:r>
            <a:endParaRPr lang="en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1" t="26791" r="18542" b="51326"/>
          <a:stretch/>
        </p:blipFill>
        <p:spPr bwMode="auto">
          <a:xfrm>
            <a:off x="152400" y="2038350"/>
            <a:ext cx="87915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76200" y="-95250"/>
            <a:ext cx="8991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3200" dirty="0" smtClean="0"/>
              <a:t>Back-end/Preservation: DuraCloud</a:t>
            </a:r>
            <a:endParaRPr lang="en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834807"/>
            <a:ext cx="4038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Nonprofit; Open Pricing; Community buy-in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Cloud storage/preservation solution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Different storage provider options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Hosted service (requires little to no IT support on your end!)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Some </a:t>
            </a:r>
            <a:r>
              <a:rPr lang="en-US" sz="1600" dirty="0" err="1" smtClean="0"/>
              <a:t>microservices</a:t>
            </a:r>
            <a:r>
              <a:rPr lang="en-US" sz="1600" dirty="0" smtClean="0"/>
              <a:t> available (like health checks that verify checksums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Different options/methods for uploading content (bulk, single item, etc.)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Intuitive uploads and file management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819150"/>
            <a:ext cx="388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Easy exit strategy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Easy integration with </a:t>
            </a:r>
            <a:r>
              <a:rPr lang="en-US" sz="1600" dirty="0" err="1" smtClean="0"/>
              <a:t>DSpace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New: Integrated with hosted version of </a:t>
            </a:r>
            <a:r>
              <a:rPr lang="en-US" sz="1600" dirty="0" err="1" smtClean="0"/>
              <a:t>Dspace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Media streaming based on Amazon’s Cloud service</a:t>
            </a:r>
            <a:br>
              <a:rPr lang="en-US" sz="1600" dirty="0" smtClean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Responsive customer service with very good documentation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Affordable; Scalable; Easy to get started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76200" y="-95250"/>
            <a:ext cx="8991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3200" dirty="0" smtClean="0"/>
              <a:t>DuraCloud.org</a:t>
            </a:r>
            <a:endParaRPr lang="en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76343"/>
            <a:ext cx="403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Open Pricing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Free Trial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Lots of webinars and tutorials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Learn more about the new </a:t>
            </a:r>
            <a:r>
              <a:rPr lang="en-US" sz="1600" dirty="0" err="1" smtClean="0"/>
              <a:t>DSpace</a:t>
            </a:r>
            <a:r>
              <a:rPr lang="en-US" sz="1600" dirty="0" smtClean="0"/>
              <a:t> Direct… a hosted version of the </a:t>
            </a:r>
            <a:r>
              <a:rPr lang="en-US" sz="1600" dirty="0" err="1" smtClean="0"/>
              <a:t>DSpace</a:t>
            </a:r>
            <a:r>
              <a:rPr lang="en-US" sz="1600" dirty="0" smtClean="0"/>
              <a:t> Institutional Repository software that is integrated with </a:t>
            </a:r>
            <a:r>
              <a:rPr lang="en-US" sz="1600" dirty="0" err="1" smtClean="0"/>
              <a:t>DuraCloud</a:t>
            </a:r>
            <a:r>
              <a:rPr lang="en-US" sz="1600" dirty="0" smtClean="0"/>
              <a:t> for preservation </a:t>
            </a:r>
            <a:br>
              <a:rPr lang="en-US" sz="1600" dirty="0" smtClean="0"/>
            </a:br>
            <a:endParaRPr lang="en-US" sz="1600" dirty="0" smtClean="0"/>
          </a:p>
        </p:txBody>
      </p:sp>
      <p:sp>
        <p:nvSpPr>
          <p:cNvPr id="7" name="Shape 249"/>
          <p:cNvSpPr txBox="1">
            <a:spLocks/>
          </p:cNvSpPr>
          <p:nvPr/>
        </p:nvSpPr>
        <p:spPr>
          <a:xfrm>
            <a:off x="76200" y="133350"/>
            <a:ext cx="3276600" cy="99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000" b="0" dirty="0" smtClean="0"/>
              <a:t>Head to the website for…</a:t>
            </a:r>
            <a:endParaRPr lang="en" sz="2000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593"/>
            <a:ext cx="4872038" cy="503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1054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81000" y="-382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Expected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976789"/>
            <a:ext cx="7010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 smtClean="0"/>
              <a:t>You </a:t>
            </a:r>
            <a:r>
              <a:rPr lang="en" dirty="0"/>
              <a:t>will understand that different digital preservation tools/services can perform different functions within the digital curation lifecycle, and be able to explain how these tools/services can be used within your institution’s workflow</a:t>
            </a:r>
            <a:r>
              <a:rPr lang="en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 smtClean="0"/>
              <a:t>You </a:t>
            </a:r>
            <a:r>
              <a:rPr lang="en" dirty="0"/>
              <a:t>will practice the initial pre-ingest steps necessary to accession a digital collection, as described in the OCLC report “Walk this Way,” and gain the skills necessary to repeat this process at your institution</a:t>
            </a:r>
            <a:r>
              <a:rPr lang="en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You will gain hands on experience with a basic digital preservation tool and understand how it can be used within your institution’s workflow</a:t>
            </a:r>
            <a:r>
              <a:rPr lang="en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You will take away resources that help align communication and advocacy, policymaking, and tool selection/implementation</a:t>
            </a:r>
            <a:r>
              <a:rPr lang="en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dirty="0"/>
              <a:t>You will create a 3-3-3 Action Plan to implement in the following 3 months that will move you closer to your digital preservation goals.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50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417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150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7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8" y="421886"/>
            <a:ext cx="9142562" cy="428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43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533400"/>
            <a:ext cx="9144000" cy="4171950"/>
            <a:chOff x="0" y="152400"/>
            <a:chExt cx="12192000" cy="762000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52400"/>
              <a:ext cx="12192000" cy="76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Screen Shot 2014-04-11 at 9.40.24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0398" y="2666999"/>
              <a:ext cx="1159943" cy="340201"/>
            </a:xfrm>
            <a:prstGeom prst="rect">
              <a:avLst/>
            </a:prstGeom>
          </p:spPr>
        </p:pic>
        <p:pic>
          <p:nvPicPr>
            <p:cNvPr id="11" name="Picture 10" descr="Screen Shot 2014-04-11 at 9.43.48 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5950" y="2721518"/>
              <a:ext cx="1320294" cy="455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213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1950"/>
            <a:ext cx="9144000" cy="428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6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9"/>
          <p:cNvSpPr txBox="1">
            <a:spLocks/>
          </p:cNvSpPr>
          <p:nvPr/>
        </p:nvSpPr>
        <p:spPr>
          <a:xfrm>
            <a:off x="68275" y="190350"/>
            <a:ext cx="8991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400" dirty="0" smtClean="0"/>
              <a:t>Back-end/Preservation: MetaArchive</a:t>
            </a:r>
            <a:endParaRPr lang="en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7222" t="56000" r="19445" b="20889"/>
          <a:stretch>
            <a:fillRect/>
          </a:stretch>
        </p:blipFill>
        <p:spPr bwMode="auto">
          <a:xfrm>
            <a:off x="152400" y="1809750"/>
            <a:ext cx="8686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578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9"/>
          <p:cNvSpPr txBox="1">
            <a:spLocks/>
          </p:cNvSpPr>
          <p:nvPr/>
        </p:nvSpPr>
        <p:spPr>
          <a:xfrm>
            <a:off x="68275" y="-247650"/>
            <a:ext cx="8991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400" dirty="0" smtClean="0"/>
              <a:t>Back-end/Preservation: MetaArchive</a:t>
            </a:r>
            <a:endParaRPr lang="e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732056"/>
            <a:ext cx="4191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Nonprofit; Open Pricing 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Instant community in the Cooperative!</a:t>
            </a:r>
            <a:br>
              <a:rPr lang="en-US" sz="1600" dirty="0" smtClean="0"/>
            </a:br>
            <a:r>
              <a:rPr lang="en-US" sz="1600" dirty="0"/>
              <a:t>- All the cool kids are doing it!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Helpful and responsive customer service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Private LOCKSS network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Dark Archive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Requires dedicated IT administration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Most memberships require attending meetings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4487875" y="66675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Assumes pre-processing work is </a:t>
            </a:r>
            <a:r>
              <a:rPr lang="en-US" sz="1600" dirty="0" smtClean="0"/>
              <a:t>done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Rules </a:t>
            </a:r>
            <a:r>
              <a:rPr lang="en-US" sz="1600" dirty="0"/>
              <a:t>for minimum processing requirements (</a:t>
            </a:r>
            <a:r>
              <a:rPr lang="en-US" sz="1600" dirty="0" err="1"/>
              <a:t>ie</a:t>
            </a:r>
            <a:r>
              <a:rPr lang="en-US" sz="1600" dirty="0"/>
              <a:t> file naming conventions)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487875" y="2114550"/>
            <a:ext cx="4351326" cy="2971800"/>
            <a:chOff x="4487875" y="1962150"/>
            <a:chExt cx="4351326" cy="29718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907" y="2038350"/>
              <a:ext cx="4249293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487875" y="1962150"/>
              <a:ext cx="4351326" cy="2971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6477000" y="2190750"/>
            <a:ext cx="2217725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http://www.metaarchive.org/costs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09800" y="4705350"/>
            <a:ext cx="1600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we tested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endCxn id="19" idx="3"/>
          </p:cNvCxnSpPr>
          <p:nvPr/>
        </p:nvCxnSpPr>
        <p:spPr>
          <a:xfrm flipH="1">
            <a:off x="3810000" y="4400550"/>
            <a:ext cx="1219200" cy="45720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3898" y="1019797"/>
            <a:ext cx="4187068" cy="3567059"/>
            <a:chOff x="4829168" y="1044773"/>
            <a:chExt cx="4187068" cy="3567059"/>
          </a:xfrm>
        </p:grpSpPr>
        <p:sp>
          <p:nvSpPr>
            <p:cNvPr id="5" name="TextBox 4"/>
            <p:cNvSpPr txBox="1"/>
            <p:nvPr/>
          </p:nvSpPr>
          <p:spPr>
            <a:xfrm>
              <a:off x="5505033" y="1044773"/>
              <a:ext cx="29883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Collaborative Membership Model</a:t>
              </a:r>
              <a:endParaRPr lang="en-US" b="1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829168" y="3638550"/>
              <a:ext cx="1334441" cy="43988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Partner 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019800" y="2419350"/>
              <a:ext cx="1828800" cy="68933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Lead Institution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900" dirty="0">
                  <a:solidFill>
                    <a:schemeClr val="tx1"/>
                  </a:solidFill>
                </a:rPr>
                <a:t>Staging Server</a:t>
              </a:r>
              <a:br>
                <a:rPr lang="en-US" sz="900" dirty="0">
                  <a:solidFill>
                    <a:schemeClr val="tx1"/>
                  </a:solidFill>
                </a:rPr>
              </a:br>
              <a:r>
                <a:rPr lang="en-US" sz="900" dirty="0">
                  <a:solidFill>
                    <a:schemeClr val="tx1"/>
                  </a:solidFill>
                </a:rPr>
                <a:t>LOCKSS Server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19800" y="1449532"/>
              <a:ext cx="1828799" cy="43641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MetaArchive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245412" y="4171950"/>
              <a:ext cx="1334441" cy="43988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Partner 2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681795" y="3638550"/>
              <a:ext cx="1334441" cy="43988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Partner 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5168900" y="2888740"/>
              <a:ext cx="838200" cy="74981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319653" y="2952750"/>
              <a:ext cx="5261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AIPs</a:t>
              </a:r>
              <a:br>
                <a:rPr lang="en-US" sz="1200" b="1" dirty="0" smtClean="0"/>
              </a:br>
              <a:r>
                <a:rPr lang="en-US" sz="1200" b="1" dirty="0" smtClean="0"/>
                <a:t>via</a:t>
              </a:r>
              <a:br>
                <a:rPr lang="en-US" sz="1200" b="1" dirty="0" smtClean="0"/>
              </a:br>
              <a:r>
                <a:rPr lang="en-US" sz="1200" b="1" dirty="0" smtClean="0"/>
                <a:t>FTP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7239000" y="3108681"/>
              <a:ext cx="0" cy="106327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7848600" y="2888740"/>
              <a:ext cx="914400" cy="74628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6007100" y="3108681"/>
              <a:ext cx="156509" cy="531635"/>
            </a:xfrm>
            <a:prstGeom prst="straightConnector1">
              <a:avLst/>
            </a:prstGeom>
            <a:ln w="19050"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6629399" y="3125083"/>
              <a:ext cx="1" cy="1046868"/>
            </a:xfrm>
            <a:prstGeom prst="straightConnector1">
              <a:avLst/>
            </a:prstGeom>
            <a:ln w="19050"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681795" y="3105150"/>
              <a:ext cx="166804" cy="529870"/>
            </a:xfrm>
            <a:prstGeom prst="straightConnector1">
              <a:avLst/>
            </a:prstGeom>
            <a:ln w="19050"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166155" y="3329285"/>
              <a:ext cx="9204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Tech Help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79495" y="2066151"/>
              <a:ext cx="5261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AIPs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6629400" y="1885950"/>
              <a:ext cx="0" cy="53340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239000" y="1885950"/>
              <a:ext cx="0" cy="533400"/>
            </a:xfrm>
            <a:prstGeom prst="straightConnector1">
              <a:avLst/>
            </a:prstGeom>
            <a:ln w="19050"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228661" y="188148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Tech</a:t>
              </a:r>
              <a:br>
                <a:rPr lang="en-US" sz="1200" b="1" dirty="0" smtClean="0"/>
              </a:br>
              <a:r>
                <a:rPr lang="en-US" sz="1200" b="1" dirty="0" smtClean="0"/>
                <a:t>Help</a:t>
              </a:r>
            </a:p>
          </p:txBody>
        </p:sp>
      </p:grpSp>
      <p:sp>
        <p:nvSpPr>
          <p:cNvPr id="24" name="Shape 249"/>
          <p:cNvSpPr txBox="1">
            <a:spLocks/>
          </p:cNvSpPr>
          <p:nvPr/>
        </p:nvSpPr>
        <p:spPr>
          <a:xfrm>
            <a:off x="68275" y="85650"/>
            <a:ext cx="8618525" cy="428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400" dirty="0" smtClean="0"/>
              <a:t>Back-end/Preservation: MetaArchive</a:t>
            </a:r>
            <a:endParaRPr lang="en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724400" y="946487"/>
            <a:ext cx="4183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Partners prepare their content for preservation and package it.</a:t>
            </a:r>
          </a:p>
          <a:p>
            <a:r>
              <a:rPr lang="en-US" sz="1200" dirty="0" smtClean="0">
                <a:sym typeface="Wingdings" panose="05000000000000000000" pitchFamily="2" charset="2"/>
              </a:rPr>
              <a:t></a:t>
            </a:r>
            <a:r>
              <a:rPr lang="en-US" sz="1200" i="1" dirty="0" smtClean="0"/>
              <a:t>We used the </a:t>
            </a:r>
            <a:r>
              <a:rPr lang="en-US" sz="1200" i="1" dirty="0" err="1" smtClean="0"/>
              <a:t>BagIt</a:t>
            </a:r>
            <a:r>
              <a:rPr lang="en-US" sz="1200" i="1" dirty="0" smtClean="0"/>
              <a:t> specification, and Bagger helped us with this</a:t>
            </a:r>
            <a:endParaRPr lang="en-US" sz="12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4724400" y="2509956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Partners FTP their AIP’s (Bags) to the staging server at the Lead Institution.</a:t>
            </a:r>
          </a:p>
          <a:p>
            <a:r>
              <a:rPr lang="en-US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2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We used </a:t>
            </a:r>
            <a:r>
              <a:rPr lang="en-US" sz="1200" i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Filezilla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24400" y="1845346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Lead Institution prepares a staging server, sets appropriate access protocols and assists Partners with technical help.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24400" y="3271956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tx1"/>
                </a:solidFill>
              </a:rPr>
              <a:t>MetaArchive</a:t>
            </a:r>
            <a:r>
              <a:rPr lang="en-US" sz="1200" b="1" dirty="0" smtClean="0">
                <a:solidFill>
                  <a:schemeClr val="tx1"/>
                </a:solidFill>
              </a:rPr>
              <a:t> harvests the AIP’s from the Lead Institution's staging server and pushes it into their LOCKSS network.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24400" y="3994487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tx1"/>
                </a:solidFill>
              </a:rPr>
              <a:t>One other thing: </a:t>
            </a:r>
            <a:r>
              <a:rPr lang="en-US" sz="1200" b="1" dirty="0" smtClean="0">
                <a:solidFill>
                  <a:schemeClr val="tx1"/>
                </a:solidFill>
              </a:rPr>
              <a:t>The Lead Institution also has a dedicated server that runs the LOCKKS software, is hooked into the </a:t>
            </a:r>
            <a:r>
              <a:rPr lang="en-US" sz="1200" b="1" dirty="0" err="1" smtClean="0">
                <a:solidFill>
                  <a:schemeClr val="tx1"/>
                </a:solidFill>
              </a:rPr>
              <a:t>MetaArchive</a:t>
            </a:r>
            <a:r>
              <a:rPr lang="en-US" sz="1200" b="1" dirty="0" smtClean="0">
                <a:solidFill>
                  <a:schemeClr val="tx1"/>
                </a:solidFill>
              </a:rPr>
              <a:t> network of servers across the globe, and is actively preserving the content of other Members.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76879" y="480596"/>
            <a:ext cx="4057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Very simplified version of how it works:</a:t>
            </a:r>
            <a:endParaRPr lang="en-US" sz="1600" b="1" u="sng" dirty="0"/>
          </a:p>
        </p:txBody>
      </p:sp>
      <p:sp>
        <p:nvSpPr>
          <p:cNvPr id="31" name="TextBox 30"/>
          <p:cNvSpPr txBox="1"/>
          <p:nvPr/>
        </p:nvSpPr>
        <p:spPr>
          <a:xfrm>
            <a:off x="4419600" y="92315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1)</a:t>
            </a:r>
            <a:endParaRPr lang="en-US" sz="12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4419600" y="183755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2</a:t>
            </a:r>
            <a:r>
              <a:rPr lang="en-US" sz="1200" b="1" dirty="0" smtClean="0"/>
              <a:t>)</a:t>
            </a:r>
            <a:endParaRPr lang="en-US" sz="12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4419600" y="249555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3)</a:t>
            </a:r>
            <a:endParaRPr lang="en-US" sz="12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4419600" y="325755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4</a:t>
            </a:r>
            <a:r>
              <a:rPr lang="en-US" sz="1200" b="1" dirty="0" smtClean="0"/>
              <a:t>)</a:t>
            </a:r>
            <a:endParaRPr lang="en-US" sz="1200" i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9"/>
          <p:cNvSpPr txBox="1">
            <a:spLocks/>
          </p:cNvSpPr>
          <p:nvPr/>
        </p:nvSpPr>
        <p:spPr>
          <a:xfrm>
            <a:off x="76200" y="190350"/>
            <a:ext cx="8991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3200" dirty="0" smtClean="0"/>
              <a:t>Front-end &amp; Back-end: Preservica</a:t>
            </a:r>
            <a:endParaRPr lang="en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7536" t="33195" r="18999" b="44091"/>
          <a:stretch>
            <a:fillRect/>
          </a:stretch>
        </p:blipFill>
        <p:spPr bwMode="auto">
          <a:xfrm>
            <a:off x="228600" y="2038350"/>
            <a:ext cx="8686799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213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9"/>
          <p:cNvSpPr txBox="1">
            <a:spLocks/>
          </p:cNvSpPr>
          <p:nvPr/>
        </p:nvSpPr>
        <p:spPr>
          <a:xfrm>
            <a:off x="76200" y="-95250"/>
            <a:ext cx="8991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3200" dirty="0" smtClean="0"/>
              <a:t>Front-end &amp; Back-end: Preservica</a:t>
            </a:r>
            <a:endParaRPr lang="e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834807"/>
            <a:ext cx="434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 encompassing: </a:t>
            </a:r>
            <a:br>
              <a:rPr lang="en-US" sz="1600" dirty="0" smtClean="0"/>
            </a:br>
            <a:r>
              <a:rPr lang="en-US" sz="1600" dirty="0" smtClean="0"/>
              <a:t>	- Ingest</a:t>
            </a:r>
            <a:br>
              <a:rPr lang="en-US" sz="1600" dirty="0" smtClean="0"/>
            </a:br>
            <a:r>
              <a:rPr lang="en-US" sz="1600" dirty="0" smtClean="0"/>
              <a:t>	- Processing</a:t>
            </a:r>
            <a:br>
              <a:rPr lang="en-US" sz="1600" dirty="0" smtClean="0"/>
            </a:br>
            <a:r>
              <a:rPr lang="en-US" sz="1600" dirty="0" smtClean="0"/>
              <a:t>	- End-User Access</a:t>
            </a:r>
            <a:br>
              <a:rPr lang="en-US" sz="1600" dirty="0" smtClean="0"/>
            </a:br>
            <a:r>
              <a:rPr lang="en-US" sz="1600" dirty="0" smtClean="0"/>
              <a:t>	- Preservation</a:t>
            </a:r>
            <a:br>
              <a:rPr lang="en-US" sz="1600" dirty="0" smtClean="0"/>
            </a:br>
            <a:r>
              <a:rPr lang="en-US" sz="1600" dirty="0" smtClean="0"/>
              <a:t>	- Migration 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Aligned with OAIS reference model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Hosted Service (Requires little IT support on your end)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Very user friendly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Intuitive workflows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Exit strategy available (batch export)</a:t>
            </a:r>
            <a:br>
              <a:rPr lang="en-US" sz="1600" dirty="0" smtClean="0"/>
            </a:br>
            <a:endParaRPr lang="en-US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724400" y="819150"/>
            <a:ext cx="441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Ability to harvest via web crawls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Solid customer support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Different training options available for institutions with smaller budgets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Currently uses only Amazon cloud </a:t>
            </a:r>
            <a:r>
              <a:rPr lang="en-US" sz="1600" dirty="0"/>
              <a:t>s</a:t>
            </a:r>
            <a:r>
              <a:rPr lang="en-US" sz="1600" dirty="0" smtClean="0"/>
              <a:t>torage</a:t>
            </a:r>
            <a:br>
              <a:rPr lang="en-US" sz="1600" dirty="0" smtClean="0"/>
            </a:br>
            <a:r>
              <a:rPr lang="en-US" sz="1600" dirty="0" smtClean="0"/>
              <a:t>	- new options forthcoming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Proprietary, vendor-based</a:t>
            </a:r>
            <a:br>
              <a:rPr lang="en-US" sz="1600" dirty="0" smtClean="0"/>
            </a:br>
            <a:endParaRPr lang="en-US" sz="1600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42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" y="76201"/>
            <a:ext cx="6781800" cy="666749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Who we are….and how we got here….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24530"/>
            <a:ext cx="61782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Defining Moments </a:t>
            </a:r>
            <a:r>
              <a:rPr lang="en-US" dirty="0" smtClean="0">
                <a:sym typeface="Wingdings" panose="05000000000000000000" pitchFamily="2" charset="2"/>
              </a:rPr>
              <a:t> Found Some Friends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Applied for an Implementation Grant  Received a “Figure It Out” Grant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219200" y="1352550"/>
            <a:ext cx="6629400" cy="81914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We’ve learned a lot…and are a lot like you!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Proud to be works-in-progress: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3350"/>
            <a:ext cx="8382000" cy="490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73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941"/>
            <a:ext cx="9144000" cy="43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799"/>
            <a:ext cx="8229600" cy="243642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INGEST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20"/>
            <a:ext cx="9144000" cy="4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9144000" cy="508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629150"/>
            <a:ext cx="8001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0"/>
            <a:ext cx="9144000" cy="511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6" y="0"/>
            <a:ext cx="82228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58" y="0"/>
            <a:ext cx="6866883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400" y="2266950"/>
            <a:ext cx="5486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4" y="179349"/>
            <a:ext cx="9144000" cy="47323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3867150"/>
            <a:ext cx="8839200" cy="6096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2800" y="361950"/>
            <a:ext cx="3886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29400" y="1123950"/>
            <a:ext cx="838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8" y="0"/>
            <a:ext cx="8167523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34814" y="4476750"/>
            <a:ext cx="838200" cy="666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7150"/>
            <a:ext cx="5410200" cy="5005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80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7"/>
          <p:cNvSpPr txBox="1">
            <a:spLocks noGrp="1"/>
          </p:cNvSpPr>
          <p:nvPr>
            <p:ph type="title"/>
          </p:nvPr>
        </p:nvSpPr>
        <p:spPr>
          <a:xfrm>
            <a:off x="304800" y="2095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Time!</a:t>
            </a:r>
            <a:br>
              <a:rPr lang="en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 Minutes</a:t>
            </a:r>
            <a:endParaRPr lang="e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61"/>
          <p:cNvSpPr txBox="1">
            <a:spLocks/>
          </p:cNvSpPr>
          <p:nvPr/>
        </p:nvSpPr>
        <p:spPr>
          <a:xfrm>
            <a:off x="304800" y="1428750"/>
            <a:ext cx="8305800" cy="26670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Where can my institution place its Bingo chips?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We’ll go first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Small Groups – Where do you think you fit in? (10 minutes)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All Together – Poll of who is where!</a:t>
            </a:r>
            <a:endParaRPr lang="e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91455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NDSA Levels of Preservation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705100" y="4476750"/>
            <a:ext cx="514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NDSA: </a:t>
            </a:r>
            <a:r>
              <a:rPr lang="e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Digital Stewardship Alliance</a:t>
            </a:r>
            <a:endParaRPr lang="en-US" sz="1800" b="1" dirty="0"/>
          </a:p>
        </p:txBody>
      </p:sp>
      <p:pic>
        <p:nvPicPr>
          <p:cNvPr id="1026" name="Picture 2" descr="NDS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79391"/>
            <a:ext cx="1486793" cy="3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38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Front-end &amp;  Back-end:  Internet Archive</a:t>
            </a:r>
            <a:endParaRPr lang="en-US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7380" t="44686" r="18783" b="34339"/>
          <a:stretch>
            <a:fillRect/>
          </a:stretch>
        </p:blipFill>
        <p:spPr bwMode="auto">
          <a:xfrm>
            <a:off x="304800" y="203835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31"/>
          <p:cNvSpPr txBox="1">
            <a:spLocks noGrp="1"/>
          </p:cNvSpPr>
          <p:nvPr/>
        </p:nvSpPr>
        <p:spPr>
          <a:xfrm>
            <a:off x="152400" y="37950"/>
            <a:ext cx="8229600" cy="5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>
              <a:buNone/>
            </a:pPr>
            <a:r>
              <a:rPr lang="en" sz="2800" dirty="0" smtClean="0"/>
              <a:t>Internet </a:t>
            </a:r>
            <a:r>
              <a:rPr lang="en" sz="2800" dirty="0"/>
              <a:t>Archive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143774" y="514350"/>
            <a:ext cx="39710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Only intended for materials in the public domain (available to everyone).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Geographically distributed copies.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 frills (and no charge!) service. </a:t>
            </a:r>
            <a:br>
              <a:rPr lang="en-US" sz="1600" dirty="0" smtClean="0"/>
            </a:br>
            <a:endParaRPr lang="en-US" sz="1600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0750"/>
            <a:ext cx="4264325" cy="28578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257175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Handles books best, but </a:t>
            </a:r>
            <a:r>
              <a:rPr lang="en-US" sz="1600" dirty="0" smtClean="0"/>
              <a:t>can </a:t>
            </a:r>
            <a:r>
              <a:rPr lang="en-US" sz="1600" dirty="0"/>
              <a:t>accommodate manuscripts, audio, video, and </a:t>
            </a:r>
            <a:r>
              <a:rPr lang="en-US" sz="1600" dirty="0" smtClean="0"/>
              <a:t>images</a:t>
            </a:r>
            <a:r>
              <a:rPr lang="en-US" sz="1600" dirty="0"/>
              <a:t>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Is especially suited for small (VERY small institutions with limited (or no) other alternatives.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Does offer a more traditional preservation product through </a:t>
            </a:r>
            <a:r>
              <a:rPr lang="en-US" sz="1600" dirty="0" smtClean="0"/>
              <a:t>its </a:t>
            </a:r>
            <a:r>
              <a:rPr lang="en-US" sz="1600" dirty="0"/>
              <a:t>Archive-It </a:t>
            </a:r>
            <a:r>
              <a:rPr lang="en-US" sz="1600" dirty="0" smtClean="0"/>
              <a:t>service.</a:t>
            </a:r>
            <a:endParaRPr lang="en-US" sz="16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78445"/>
            <a:ext cx="4838439" cy="1459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1687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3350"/>
            <a:ext cx="7324724" cy="4787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7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3276600" y="2019150"/>
            <a:ext cx="23622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LUNCH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3057" y="940668"/>
            <a:ext cx="443749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100000"/>
            </a:pPr>
            <a:r>
              <a:rPr lang="en-US" b="1" dirty="0" smtClean="0"/>
              <a:t>1. Insert flash drive and open the explorer window</a:t>
            </a:r>
            <a:r>
              <a:rPr lang="en-US" dirty="0"/>
              <a:t/>
            </a:r>
            <a:br>
              <a:rPr lang="en-US" dirty="0"/>
            </a:br>
            <a:r>
              <a:rPr lang="en-US" sz="1100" dirty="0" smtClean="0"/>
              <a:t>Data </a:t>
            </a:r>
            <a:r>
              <a:rPr lang="en-US" sz="1100" dirty="0" err="1" smtClean="0"/>
              <a:t>Accessioner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Donated Collection Folder</a:t>
            </a:r>
            <a:br>
              <a:rPr lang="en-US" sz="1100" dirty="0" smtClean="0"/>
            </a:br>
            <a:r>
              <a:rPr lang="en-US" sz="1100" dirty="0" smtClean="0"/>
              <a:t>Digital Collections Inventory file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 smtClean="0"/>
              <a:t>Other stuff…..</a:t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200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33399" y="808995"/>
            <a:ext cx="4495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399" y="808995"/>
            <a:ext cx="0" cy="1143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399" y="1951995"/>
            <a:ext cx="444630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02244" y="3018795"/>
            <a:ext cx="41411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73669" y="3436406"/>
            <a:ext cx="4169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b="1" dirty="0" smtClean="0"/>
              <a:t>2. Navigate to DataAccessioner.jar and open it </a:t>
            </a:r>
            <a:endParaRPr lang="en-US" b="1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202244" y="4161795"/>
            <a:ext cx="41411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02244" y="3018795"/>
            <a:ext cx="0" cy="1143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979" y="808995"/>
            <a:ext cx="4145821" cy="16189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18795"/>
            <a:ext cx="4629150" cy="17627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Shape 142"/>
          <p:cNvSpPr txBox="1">
            <a:spLocks/>
          </p:cNvSpPr>
          <p:nvPr/>
        </p:nvSpPr>
        <p:spPr>
          <a:xfrm>
            <a:off x="-152400" y="60614"/>
            <a:ext cx="8686800" cy="7585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28600">
              <a:spcBef>
                <a:spcPts val="0"/>
              </a:spcBef>
              <a:buSzPct val="50000"/>
            </a:pPr>
            <a:r>
              <a:rPr lang="en-US" sz="2400" b="1" dirty="0" smtClean="0"/>
              <a:t>Activity: Accessioning a Digital Collection 1 - 2pm</a:t>
            </a:r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689686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2117"/>
            <a:ext cx="4639446" cy="286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5257800" y="5065531"/>
            <a:ext cx="2667000" cy="0"/>
          </a:xfrm>
          <a:prstGeom prst="line">
            <a:avLst/>
          </a:prstGeom>
          <a:ln w="412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9050"/>
            <a:ext cx="5181599" cy="1082278"/>
          </a:xfrm>
        </p:spPr>
        <p:txBody>
          <a:bodyPr/>
          <a:lstStyle/>
          <a:p>
            <a:r>
              <a:rPr lang="en-US" sz="2400" dirty="0" smtClean="0"/>
              <a:t>Create your accession directory:</a:t>
            </a:r>
            <a:br>
              <a:rPr lang="en-US" sz="2400" dirty="0" smtClean="0"/>
            </a:br>
            <a:r>
              <a:rPr lang="en-US" sz="2000" dirty="0" smtClean="0"/>
              <a:t>Where you want the collection to go live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b="0" i="1" dirty="0" smtClean="0"/>
              <a:t>Preferably a stable media like your network drive</a:t>
            </a:r>
            <a:endParaRPr lang="en-US" sz="2400" b="0" i="1" dirty="0"/>
          </a:p>
        </p:txBody>
      </p:sp>
      <p:sp>
        <p:nvSpPr>
          <p:cNvPr id="14" name="Oval 13"/>
          <p:cNvSpPr/>
          <p:nvPr/>
        </p:nvSpPr>
        <p:spPr>
          <a:xfrm>
            <a:off x="762000" y="2096385"/>
            <a:ext cx="1295400" cy="4753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95401" y="2952750"/>
            <a:ext cx="2830870" cy="738664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In your POWRR drive, open the </a:t>
            </a:r>
            <a:r>
              <a:rPr lang="en-US" b="1" i="1" dirty="0" err="1" smtClean="0"/>
              <a:t>NewAccessions</a:t>
            </a:r>
            <a:r>
              <a:rPr lang="en-US" i="1" dirty="0" smtClean="0"/>
              <a:t> </a:t>
            </a:r>
            <a:r>
              <a:rPr lang="en-US" dirty="0" smtClean="0"/>
              <a:t>folder and select the </a:t>
            </a:r>
            <a:r>
              <a:rPr lang="en-US" b="1" i="1" dirty="0" smtClean="0"/>
              <a:t>Master Copies</a:t>
            </a:r>
            <a:r>
              <a:rPr lang="en-US" b="1" dirty="0" smtClean="0"/>
              <a:t>  </a:t>
            </a:r>
            <a:r>
              <a:rPr lang="en-US" dirty="0" smtClean="0"/>
              <a:t>folder</a:t>
            </a:r>
            <a:endParaRPr lang="en-US" dirty="0"/>
          </a:p>
        </p:txBody>
      </p:sp>
      <p:cxnSp>
        <p:nvCxnSpPr>
          <p:cNvPr id="18" name="Straight Arrow Connector 17"/>
          <p:cNvCxnSpPr>
            <a:endCxn id="14" idx="5"/>
          </p:cNvCxnSpPr>
          <p:nvPr/>
        </p:nvCxnSpPr>
        <p:spPr>
          <a:xfrm flipH="1" flipV="1">
            <a:off x="1867693" y="2502134"/>
            <a:ext cx="658379" cy="450616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3315" y="1200150"/>
            <a:ext cx="8221085" cy="0"/>
          </a:xfrm>
          <a:prstGeom prst="line">
            <a:avLst/>
          </a:prstGeom>
          <a:ln w="412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57150"/>
            <a:ext cx="37385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>
            <a:off x="3810000" y="895350"/>
            <a:ext cx="1676400" cy="205740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6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5" y="1501512"/>
            <a:ext cx="4276570" cy="258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3350"/>
            <a:ext cx="4495800" cy="489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714999" y="6943132"/>
            <a:ext cx="2667000" cy="0"/>
          </a:xfrm>
          <a:prstGeom prst="line">
            <a:avLst/>
          </a:prstGeom>
          <a:ln w="412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86978"/>
            <a:ext cx="3657600" cy="536972"/>
          </a:xfrm>
        </p:spPr>
        <p:txBody>
          <a:bodyPr/>
          <a:lstStyle/>
          <a:p>
            <a:r>
              <a:rPr lang="en-US" sz="2400" dirty="0" smtClean="0"/>
              <a:t>Select the collection </a:t>
            </a:r>
            <a:br>
              <a:rPr lang="en-US" sz="2400" dirty="0" smtClean="0"/>
            </a:br>
            <a:r>
              <a:rPr lang="en-US" sz="2400" dirty="0" smtClean="0"/>
              <a:t>you </a:t>
            </a:r>
            <a:r>
              <a:rPr lang="en-US" sz="2400" dirty="0"/>
              <a:t>a</a:t>
            </a:r>
            <a:r>
              <a:rPr lang="en-US" sz="2400" dirty="0" smtClean="0"/>
              <a:t>re </a:t>
            </a:r>
            <a:r>
              <a:rPr lang="en-US" sz="2400" dirty="0"/>
              <a:t>a</a:t>
            </a:r>
            <a:r>
              <a:rPr lang="en-US" sz="2400" dirty="0" smtClean="0"/>
              <a:t>ccessioning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4495800" y="1038225"/>
            <a:ext cx="971549" cy="5577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5" idx="2"/>
          </p:cNvCxnSpPr>
          <p:nvPr/>
        </p:nvCxnSpPr>
        <p:spPr>
          <a:xfrm flipH="1">
            <a:off x="1752602" y="1317100"/>
            <a:ext cx="2743198" cy="56885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99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2" y="467018"/>
            <a:ext cx="4300538" cy="436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47650"/>
            <a:ext cx="7391400" cy="701278"/>
          </a:xfrm>
        </p:spPr>
        <p:txBody>
          <a:bodyPr/>
          <a:lstStyle/>
          <a:p>
            <a:r>
              <a:rPr lang="en-US" sz="2000" dirty="0" smtClean="0"/>
              <a:t>Populate descriptive metadata and migrate </a:t>
            </a:r>
            <a:r>
              <a:rPr lang="en-US" sz="2000" dirty="0"/>
              <a:t>y</a:t>
            </a:r>
            <a:r>
              <a:rPr lang="en-US" sz="2000" dirty="0" smtClean="0"/>
              <a:t>our </a:t>
            </a:r>
            <a:r>
              <a:rPr lang="en-US" sz="2000" dirty="0"/>
              <a:t>c</a:t>
            </a:r>
            <a:r>
              <a:rPr lang="en-US" sz="2000" dirty="0" smtClean="0"/>
              <a:t>ollection</a:t>
            </a:r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3215213" y="4281487"/>
            <a:ext cx="594787" cy="4626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2"/>
            <a:endCxn id="7" idx="2"/>
          </p:cNvCxnSpPr>
          <p:nvPr/>
        </p:nvCxnSpPr>
        <p:spPr>
          <a:xfrm flipH="1" flipV="1">
            <a:off x="1547813" y="4085570"/>
            <a:ext cx="1667400" cy="427226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0025" y="3562350"/>
            <a:ext cx="2695575" cy="523220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Hit the “Migrate” button to begin</a:t>
            </a:r>
            <a:br>
              <a:rPr lang="en-US" dirty="0" smtClean="0"/>
            </a:br>
            <a:r>
              <a:rPr lang="en-US" dirty="0" smtClean="0"/>
              <a:t> the migration process.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96200" y="3257550"/>
            <a:ext cx="1371600" cy="1197352"/>
          </a:xfrm>
          <a:prstGeom prst="rect">
            <a:avLst/>
          </a:prstGeom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You will be able to see the progress bar move at the bottom.</a:t>
            </a:r>
          </a:p>
        </p:txBody>
      </p:sp>
      <p:cxnSp>
        <p:nvCxnSpPr>
          <p:cNvPr id="9" name="Straight Arrow Connector 8"/>
          <p:cNvCxnSpPr>
            <a:endCxn id="5" idx="1"/>
          </p:cNvCxnSpPr>
          <p:nvPr/>
        </p:nvCxnSpPr>
        <p:spPr>
          <a:xfrm flipV="1">
            <a:off x="6400800" y="3856226"/>
            <a:ext cx="1295400" cy="772924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00025" y="895287"/>
            <a:ext cx="2743200" cy="523220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which element you want to add metadata to</a:t>
            </a:r>
          </a:p>
        </p:txBody>
      </p:sp>
      <p:cxnSp>
        <p:nvCxnSpPr>
          <p:cNvPr id="31" name="Straight Arrow Connector 30"/>
          <p:cNvCxnSpPr>
            <a:endCxn id="30" idx="3"/>
          </p:cNvCxnSpPr>
          <p:nvPr/>
        </p:nvCxnSpPr>
        <p:spPr>
          <a:xfrm flipH="1">
            <a:off x="2943225" y="742950"/>
            <a:ext cx="714375" cy="413947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2743200" y="2485370"/>
            <a:ext cx="685800" cy="69598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400" y="1962150"/>
            <a:ext cx="2743200" cy="523220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 the Dublin Core Metadata goes </a:t>
            </a:r>
            <a:r>
              <a:rPr lang="en-US" dirty="0"/>
              <a:t>h</a:t>
            </a:r>
            <a:r>
              <a:rPr lang="en-US" dirty="0" smtClean="0"/>
              <a:t>ere</a:t>
            </a:r>
          </a:p>
        </p:txBody>
      </p:sp>
      <p:cxnSp>
        <p:nvCxnSpPr>
          <p:cNvPr id="16" name="Straight Arrow Connector 15"/>
          <p:cNvCxnSpPr>
            <a:endCxn id="15" idx="3"/>
          </p:cNvCxnSpPr>
          <p:nvPr/>
        </p:nvCxnSpPr>
        <p:spPr>
          <a:xfrm flipH="1" flipV="1">
            <a:off x="2895600" y="2223760"/>
            <a:ext cx="914400" cy="26161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87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81" y="1428750"/>
            <a:ext cx="7828319" cy="20812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8229600" cy="625078"/>
          </a:xfrm>
        </p:spPr>
        <p:txBody>
          <a:bodyPr/>
          <a:lstStyle/>
          <a:p>
            <a:r>
              <a:rPr lang="en-US" sz="2800" dirty="0" smtClean="0"/>
              <a:t>What did you create?</a:t>
            </a:r>
            <a:endParaRPr lang="en-US" sz="2800" dirty="0"/>
          </a:p>
        </p:txBody>
      </p:sp>
      <p:cxnSp>
        <p:nvCxnSpPr>
          <p:cNvPr id="7" name="Straight Arrow Connector 6"/>
          <p:cNvCxnSpPr>
            <a:endCxn id="8" idx="1"/>
          </p:cNvCxnSpPr>
          <p:nvPr/>
        </p:nvCxnSpPr>
        <p:spPr>
          <a:xfrm flipV="1">
            <a:off x="3124200" y="918180"/>
            <a:ext cx="2752725" cy="1779538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76925" y="656570"/>
            <a:ext cx="2133600" cy="523220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New copy of your migrated collection.</a:t>
            </a:r>
            <a:endParaRPr lang="en-US" dirty="0"/>
          </a:p>
        </p:txBody>
      </p:sp>
      <p:cxnSp>
        <p:nvCxnSpPr>
          <p:cNvPr id="11" name="Straight Arrow Connector 10"/>
          <p:cNvCxnSpPr>
            <a:endCxn id="14" idx="1"/>
          </p:cNvCxnSpPr>
          <p:nvPr/>
        </p:nvCxnSpPr>
        <p:spPr>
          <a:xfrm>
            <a:off x="3657600" y="3110091"/>
            <a:ext cx="2209800" cy="1131333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67400" y="4087535"/>
            <a:ext cx="1676400" cy="307777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XML Metadata file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9100" y="3585686"/>
            <a:ext cx="1371600" cy="738664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Located in the </a:t>
            </a:r>
          </a:p>
          <a:p>
            <a:r>
              <a:rPr lang="en-US" dirty="0" smtClean="0"/>
              <a:t>Directory that </a:t>
            </a:r>
          </a:p>
          <a:p>
            <a:r>
              <a:rPr lang="en-US" dirty="0" smtClean="0"/>
              <a:t>you specified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20" idx="2"/>
            <a:endCxn id="15" idx="0"/>
          </p:cNvCxnSpPr>
          <p:nvPr/>
        </p:nvCxnSpPr>
        <p:spPr>
          <a:xfrm flipH="1">
            <a:off x="1104900" y="1809750"/>
            <a:ext cx="1333500" cy="1775936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2667000" y="4324350"/>
            <a:ext cx="3429000" cy="625078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-US" sz="2400" dirty="0" smtClean="0"/>
              <a:t>You. Are. AWESOME.</a:t>
            </a:r>
            <a:endParaRPr lang="en-US" sz="2400" dirty="0"/>
          </a:p>
        </p:txBody>
      </p:sp>
      <p:sp>
        <p:nvSpPr>
          <p:cNvPr id="20" name="Oval 19"/>
          <p:cNvSpPr/>
          <p:nvPr/>
        </p:nvSpPr>
        <p:spPr>
          <a:xfrm>
            <a:off x="2438400" y="1515802"/>
            <a:ext cx="3505200" cy="5878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97" y="987175"/>
            <a:ext cx="8872950" cy="35194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800600" y="2419350"/>
            <a:ext cx="2743200" cy="1815882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Arial" panose="020B0604020202020204" pitchFamily="34" charset="0"/>
              </a:rPr>
              <a:t>Make a copy of the Master, place in the  Access Copies folder, and don’t touch the Master Copy again unless a new derivative is needed or until you move it into a preservation system!!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997" y="231653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Not quite finished…</a:t>
            </a:r>
            <a:endParaRPr lang="en-US" sz="2400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524000" y="2647952"/>
            <a:ext cx="3276600" cy="1219198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1845395" y="1128495"/>
            <a:ext cx="1314144" cy="54849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447800" y="3600450"/>
            <a:ext cx="3352800" cy="64770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94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igitalpreservation.gov/ndsa/working_groups/images/levels_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797"/>
            <a:ext cx="5172406" cy="511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DSA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822"/>
            <a:ext cx="1486793" cy="3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10200" y="4857750"/>
            <a:ext cx="3640587" cy="2308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900" b="1" dirty="0"/>
              <a:t>http://www.digitalpreservation.gov/ndsa/activities/levels.html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5" y="1809750"/>
            <a:ext cx="8886065" cy="21841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391400" y="2457450"/>
            <a:ext cx="1741653" cy="1485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9000" y="3221746"/>
            <a:ext cx="1371600" cy="7978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56441" y="895350"/>
            <a:ext cx="6843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And finally…update your Inventory to reflect the location of the Access Copy. Note addition of XML file after processing.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997" y="282401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Not quite finished…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786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1752600" y="418950"/>
            <a:ext cx="5562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CONGRATULATIONS!</a:t>
            </a:r>
            <a:endParaRPr lang="en" dirty="0"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228600" y="1733550"/>
            <a:ext cx="8686800" cy="10667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2800" b="1" dirty="0" smtClean="0"/>
              <a:t>We call this “Digital Preservation in Your Office”</a:t>
            </a:r>
            <a:endParaRPr sz="2800" b="1" dirty="0"/>
          </a:p>
        </p:txBody>
      </p:sp>
      <p:sp>
        <p:nvSpPr>
          <p:cNvPr id="4" name="Shape 304"/>
          <p:cNvSpPr txBox="1">
            <a:spLocks/>
          </p:cNvSpPr>
          <p:nvPr/>
        </p:nvSpPr>
        <p:spPr>
          <a:xfrm>
            <a:off x="228600" y="3105152"/>
            <a:ext cx="8686800" cy="10667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 smtClean="0"/>
              <a:t>There are things that need to happen </a:t>
            </a:r>
            <a:r>
              <a:rPr lang="en-US" sz="2800" b="1" i="1" dirty="0" smtClean="0"/>
              <a:t>outside</a:t>
            </a:r>
            <a:r>
              <a:rPr lang="en-US" sz="2800" b="1" dirty="0" smtClean="0"/>
              <a:t> of your office as well….</a:t>
            </a:r>
            <a:endParaRPr lang="en-US" sz="2800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152400" y="-1714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Outside </a:t>
            </a:r>
            <a:r>
              <a:rPr lang="en" sz="3200" dirty="0" smtClean="0"/>
              <a:t>Your </a:t>
            </a:r>
            <a:r>
              <a:rPr lang="en" sz="3200" dirty="0"/>
              <a:t>O</a:t>
            </a:r>
            <a:r>
              <a:rPr lang="en" sz="3200" dirty="0" smtClean="0"/>
              <a:t>ffice</a:t>
            </a:r>
            <a:endParaRPr lang="en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753636"/>
            <a:ext cx="4648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Digital Preservation is not sustainable by just using a tool or selecting a service. Sustainability takes funding and people. 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You cannot do this alone. </a:t>
            </a:r>
            <a:r>
              <a:rPr lang="en-US" sz="2000" b="1" dirty="0" smtClean="0"/>
              <a:t>You will need to talk to other people</a:t>
            </a:r>
            <a:r>
              <a:rPr lang="en-US" sz="2000" dirty="0" smtClean="0"/>
              <a:t>… because you are not the only boss </a:t>
            </a:r>
            <a:r>
              <a:rPr lang="en-US" sz="2000" dirty="0"/>
              <a:t>o</a:t>
            </a:r>
            <a:r>
              <a:rPr lang="en-US" sz="2000" dirty="0" smtClean="0"/>
              <a:t>f this.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Successful Digital Preservation programs take a team of people at multiple administrative levels.</a:t>
            </a:r>
            <a:endParaRPr lang="en-US" sz="2000" dirty="0"/>
          </a:p>
        </p:txBody>
      </p:sp>
      <p:pic>
        <p:nvPicPr>
          <p:cNvPr id="1026" name="Picture 2" descr="technology, organization, and resources are the three legs of digital preserv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353" y="1287036"/>
            <a:ext cx="3536602" cy="250391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62155" y="3636571"/>
            <a:ext cx="342900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Anne </a:t>
            </a:r>
            <a:r>
              <a:rPr lang="en-US" sz="1200" dirty="0"/>
              <a:t>R. </a:t>
            </a:r>
            <a:r>
              <a:rPr lang="en-US" sz="1200" dirty="0" smtClean="0"/>
              <a:t>Kenney</a:t>
            </a:r>
          </a:p>
          <a:p>
            <a:pPr algn="r"/>
            <a:r>
              <a:rPr lang="en-US" sz="1200" dirty="0" smtClean="0"/>
              <a:t>Nancy McGovern </a:t>
            </a:r>
          </a:p>
          <a:p>
            <a:pPr algn="r"/>
            <a:r>
              <a:rPr lang="en-US" sz="1200" i="1" dirty="0" smtClean="0">
                <a:solidFill>
                  <a:schemeClr val="tx1"/>
                </a:solidFill>
              </a:rPr>
              <a:t>Digital </a:t>
            </a:r>
            <a:r>
              <a:rPr lang="en-US" sz="1200" i="1" dirty="0">
                <a:solidFill>
                  <a:schemeClr val="tx1"/>
                </a:solidFill>
              </a:rPr>
              <a:t>Preservation Management </a:t>
            </a:r>
            <a:r>
              <a:rPr lang="en-US" sz="1200" i="1" dirty="0" smtClean="0">
                <a:solidFill>
                  <a:schemeClr val="tx1"/>
                </a:solidFill>
              </a:rPr>
              <a:t>Workshop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hlinkClick r:id="rId4"/>
              </a:rPr>
              <a:t>http://www.dpworkshop.org/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895350"/>
            <a:ext cx="3861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Three-Legged Stool of Digital Preservation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76800" y="816173"/>
            <a:ext cx="0" cy="38891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1981200" y="-19050"/>
            <a:ext cx="5181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Assemble Your Team!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/>
              <a:t>
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  <p:pic>
        <p:nvPicPr>
          <p:cNvPr id="317" name="Shape 3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24000" y="895350"/>
            <a:ext cx="5864225" cy="36124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447800" y="447675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" sz="1200" dirty="0"/>
              <a:t>Image: </a:t>
            </a:r>
            <a:r>
              <a:rPr lang="en" sz="1200" dirty="0" smtClean="0"/>
              <a:t>Flickr </a:t>
            </a:r>
            <a:r>
              <a:rPr lang="en" sz="1200" dirty="0"/>
              <a:t>Commons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152400" y="3427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200" dirty="0"/>
              <a:t>Outside Y</a:t>
            </a:r>
            <a:r>
              <a:rPr lang="en" sz="3200" dirty="0" smtClean="0"/>
              <a:t>our </a:t>
            </a:r>
            <a:r>
              <a:rPr lang="en" sz="3200" dirty="0"/>
              <a:t>O</a:t>
            </a:r>
            <a:r>
              <a:rPr lang="en" sz="3200" dirty="0" smtClean="0"/>
              <a:t>ffice</a:t>
            </a:r>
            <a:br>
              <a:rPr lang="en" sz="3200" dirty="0" smtClean="0"/>
            </a:br>
            <a:r>
              <a:rPr lang="en" sz="2800" i="1" dirty="0" smtClean="0"/>
              <a:t>Group Activity: 3-3-3 </a:t>
            </a:r>
            <a:r>
              <a:rPr lang="en" sz="2800" i="1" dirty="0"/>
              <a:t>Action Plan</a:t>
            </a:r>
            <a:endParaRPr lang="en" sz="3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214509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Create a list of all roles in an organization that should play a part in some aspect of digital preservation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76200" y="-3238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2400" dirty="0"/>
              <a:t>3-3-3 Action Plan: Build Your Team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433685"/>
            <a:ext cx="4584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Now let’s move from roles to people….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873026"/>
            <a:ext cx="769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 your 3-3-3 Action Plan handout, list 3 individuals at your institution in these roles that you already have a working relationship with.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Which of these folks are you willing to contact in the next 2 weeks?</a:t>
            </a:r>
            <a:br>
              <a:rPr lang="en-US" dirty="0" smtClean="0"/>
            </a:br>
            <a:r>
              <a:rPr lang="en-US" dirty="0" smtClean="0"/>
              <a:t>	…in the following month?</a:t>
            </a:r>
            <a:br>
              <a:rPr lang="en-US" dirty="0" smtClean="0"/>
            </a:br>
            <a:r>
              <a:rPr lang="en-US" dirty="0" smtClean="0"/>
              <a:t>	…in the following 3 months?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bringing these colleagues on board, what are 3 concrete, small steps that you can take together to move your burgeoning DP program forward?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4400" y="3257550"/>
            <a:ext cx="7367272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~Conversations/Meetings  </a:t>
            </a:r>
            <a:r>
              <a:rPr lang="en-US" b="1" dirty="0"/>
              <a:t> </a:t>
            </a:r>
            <a:r>
              <a:rPr lang="en-US" b="1" dirty="0" smtClean="0"/>
              <a:t>   ~Inventory </a:t>
            </a:r>
            <a:r>
              <a:rPr lang="en-US" b="1" dirty="0"/>
              <a:t>what you already have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~Enhance the metadata of the records you already have</a:t>
            </a:r>
          </a:p>
          <a:p>
            <a:pPr algn="ctr"/>
            <a:r>
              <a:rPr lang="en-US" b="1" dirty="0" smtClean="0"/>
              <a:t>~Look at how current policies address digital materials (ex. collection development)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~Tool investigation: Dig a little deeper on tools that piqued your interest today</a:t>
            </a:r>
          </a:p>
          <a:p>
            <a:pPr algn="ctr"/>
            <a:r>
              <a:rPr lang="en-US" b="1" dirty="0" smtClean="0"/>
              <a:t>~Look at other institutions’ DP policies with an eye to crafting your own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~Engage in some outreach/education activities…host a Brown Bag!</a:t>
            </a:r>
          </a:p>
          <a:p>
            <a:pPr algn="ctr"/>
            <a:r>
              <a:rPr lang="en-US" b="1" dirty="0" smtClean="0"/>
              <a:t>~Download </a:t>
            </a:r>
            <a:r>
              <a:rPr lang="en-US" b="1" dirty="0"/>
              <a:t>DDA and play with it some more!  </a:t>
            </a:r>
            <a:r>
              <a:rPr lang="en-US" b="1" dirty="0" smtClean="0"/>
              <a:t>   ~Read </a:t>
            </a:r>
            <a:r>
              <a:rPr lang="en-US" b="1" dirty="0"/>
              <a:t>the POWRR white </a:t>
            </a:r>
            <a:r>
              <a:rPr lang="en-US" b="1" dirty="0" smtClean="0"/>
              <a:t>paper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152400" y="-1144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Now </a:t>
            </a:r>
            <a:r>
              <a:rPr lang="en" sz="3200" dirty="0" smtClean="0"/>
              <a:t>Let’s </a:t>
            </a:r>
            <a:r>
              <a:rPr lang="en" sz="3200" dirty="0"/>
              <a:t>A</a:t>
            </a:r>
            <a:r>
              <a:rPr lang="en" sz="3200" dirty="0" smtClean="0"/>
              <a:t>ssess</a:t>
            </a:r>
            <a:r>
              <a:rPr lang="en" sz="3200" dirty="0"/>
              <a:t>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971550"/>
            <a:ext cx="7462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How will you know if your 3 activities succeeded?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1581150"/>
            <a:ext cx="4673074" cy="2805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Added people to team?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Number of people newly educated?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Number of items added to inventory?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Number of tools investigated?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Number of DP policies looked at?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Revised standing policies?</a:t>
            </a:r>
            <a:endParaRPr lang="en-US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2743200" y="590550"/>
            <a:ext cx="3352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sz="3200" dirty="0"/>
              <a:t>BREAK TIME</a:t>
            </a:r>
            <a:r>
              <a:rPr lang="en" sz="3200" dirty="0" smtClean="0"/>
              <a:t>!</a:t>
            </a:r>
            <a:br>
              <a:rPr lang="en" sz="3200" dirty="0" smtClean="0"/>
            </a:br>
            <a:r>
              <a:rPr lang="en" sz="2000" dirty="0" smtClean="0"/>
              <a:t>Back by 2:45, please</a:t>
            </a:r>
            <a:endParaRPr lang="en" sz="2000" dirty="0"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81000" y="2724150"/>
            <a:ext cx="8610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 smtClean="0"/>
              <a:t>Advocacy, Policy, and Potential Solution Models</a:t>
            </a:r>
            <a:endParaRPr lang="en" dirty="0"/>
          </a:p>
        </p:txBody>
      </p:sp>
      <p:sp>
        <p:nvSpPr>
          <p:cNvPr id="2" name="Rectangle 1"/>
          <p:cNvSpPr/>
          <p:nvPr/>
        </p:nvSpPr>
        <p:spPr>
          <a:xfrm>
            <a:off x="3352800" y="2114550"/>
            <a:ext cx="22797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000" dirty="0" smtClean="0"/>
              <a:t>Next Steps: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292975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304800" y="-114450"/>
            <a:ext cx="51054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sz="3200" dirty="0"/>
              <a:t>Next Steps: Advocacy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89535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Advocacy is valuable because you’re educating people about why digital preservation is also THEIR problem.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- Our one-pagers may help you frame why digital preservation is 	   important to different jobs/function.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- The risks of doing nothing are a lot greater than they may think.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Good policies incorporate multiple viewpoints.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Other people at your institutions will bring up issues – and possible solutions – you may have missed.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You will discover many things that you don’t directly control that still directly affect your work. This will lead you to more people to add to your team.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132758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228600" y="-1144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Next Steps: </a:t>
            </a:r>
            <a:r>
              <a:rPr lang="en" sz="3200" dirty="0" smtClean="0"/>
              <a:t>Towards </a:t>
            </a:r>
            <a:r>
              <a:rPr lang="en" sz="3200" dirty="0"/>
              <a:t>a </a:t>
            </a:r>
            <a:r>
              <a:rPr lang="en" sz="3200" dirty="0" smtClean="0"/>
              <a:t>Policy</a:t>
            </a:r>
            <a:endParaRPr lang="en" sz="3200" dirty="0"/>
          </a:p>
        </p:txBody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533400" y="2038350"/>
            <a:ext cx="8229600" cy="266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 smtClean="0"/>
              <a:t>Where </a:t>
            </a:r>
            <a:r>
              <a:rPr lang="en" sz="2000" dirty="0"/>
              <a:t>are you now</a:t>
            </a:r>
            <a:r>
              <a:rPr lang="en" sz="2000" dirty="0" smtClean="0"/>
              <a:t>?</a:t>
            </a:r>
            <a:br>
              <a:rPr lang="en" sz="2000" dirty="0" smtClean="0"/>
            </a:br>
            <a:endParaRPr lang="en" sz="2000" dirty="0" smtClean="0"/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 smtClean="0"/>
              <a:t>Where would you ideally like to be?</a:t>
            </a:r>
            <a:br>
              <a:rPr lang="en" sz="2000" dirty="0" smtClean="0"/>
            </a:br>
            <a:r>
              <a:rPr lang="en" sz="2000" dirty="0" smtClean="0"/>
              <a:t> 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 smtClean="0"/>
              <a:t>What </a:t>
            </a:r>
            <a:r>
              <a:rPr lang="en" sz="2000" dirty="0"/>
              <a:t>is keeping your institution from moving in that direction</a:t>
            </a:r>
            <a:r>
              <a:rPr lang="en" sz="2000" dirty="0" smtClean="0"/>
              <a:t>?</a:t>
            </a:r>
            <a:br>
              <a:rPr lang="en" sz="2000" dirty="0" smtClean="0"/>
            </a:br>
            <a:endParaRPr lang="en" sz="2000" dirty="0"/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What are some interim steps you can take to move in the right direction?</a:t>
            </a:r>
          </a:p>
          <a:p>
            <a:endParaRPr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742950"/>
            <a:ext cx="797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You have started assembling your team….now what?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0473" y="1500485"/>
            <a:ext cx="5458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found a gap analysis </a:t>
            </a:r>
            <a:r>
              <a:rPr lang="en-US" sz="2400" i="1" dirty="0" smtClean="0"/>
              <a:t>really</a:t>
            </a:r>
            <a:r>
              <a:rPr lang="en-US" sz="2400" dirty="0" smtClean="0"/>
              <a:t> helpful: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15478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133350"/>
            <a:ext cx="8382000" cy="76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200" dirty="0"/>
              <a:t>
</a:t>
            </a:r>
          </a:p>
          <a:p>
            <a:endParaRPr sz="3200" dirty="0"/>
          </a:p>
          <a:p>
            <a:endParaRPr sz="3200" dirty="0"/>
          </a:p>
          <a:p>
            <a:endParaRPr sz="3200" dirty="0"/>
          </a:p>
          <a:p>
            <a:pPr lvl="0" rtl="0">
              <a:buNone/>
            </a:pPr>
            <a:r>
              <a:rPr lang="en" sz="3200" dirty="0" smtClean="0"/>
              <a:t>So……How </a:t>
            </a:r>
            <a:r>
              <a:rPr lang="en" sz="3200" dirty="0"/>
              <a:t>do we get from </a:t>
            </a:r>
            <a:r>
              <a:rPr lang="en" sz="3200" dirty="0" smtClean="0"/>
              <a:t>here </a:t>
            </a:r>
            <a:r>
              <a:rPr lang="en" sz="3200" dirty="0"/>
              <a:t>to </a:t>
            </a:r>
            <a:r>
              <a:rPr lang="en" sz="3200" dirty="0" smtClean="0"/>
              <a:t>there?</a:t>
            </a:r>
            <a:endParaRPr lang="en" sz="32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801702" y="1134130"/>
            <a:ext cx="3084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800" dirty="0"/>
              <a:t>Solution in </a:t>
            </a:r>
            <a:r>
              <a:rPr lang="en" sz="2800" dirty="0" smtClean="0"/>
              <a:t>Theory</a:t>
            </a:r>
          </a:p>
        </p:txBody>
      </p:sp>
      <p:pic>
        <p:nvPicPr>
          <p:cNvPr id="4" name="Shape 9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1581150"/>
            <a:ext cx="4495800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267200" y="1885950"/>
            <a:ext cx="643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v</a:t>
            </a:r>
            <a:r>
              <a:rPr lang="en" sz="2800" dirty="0" smtClean="0"/>
              <a:t>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1123950"/>
            <a:ext cx="3262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800" dirty="0"/>
              <a:t>Solution in </a:t>
            </a:r>
            <a:r>
              <a:rPr lang="en" sz="2800" dirty="0" smtClean="0"/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0499" y="4781550"/>
            <a:ext cx="20185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050" dirty="0" smtClean="0"/>
              <a:t>Scary OAIS Spaghetti Monster</a:t>
            </a:r>
          </a:p>
        </p:txBody>
      </p:sp>
      <p:pic>
        <p:nvPicPr>
          <p:cNvPr id="3" name="Picture 2" descr="C:\Users\library\Documents\GroupWise\girl comput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184" y="1857375"/>
            <a:ext cx="1076816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ibrary\AppData\Local\Temp\XPgrpwise\Group Talk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54" y="2114550"/>
            <a:ext cx="1685446" cy="126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ibrary\AppData\Local\Temp\XPgrpwise\group work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331" y="3552825"/>
            <a:ext cx="1748869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609600" y="6475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2400" b="0" dirty="0" smtClean="0"/>
              <a:t>We also found that Gap </a:t>
            </a:r>
            <a:r>
              <a:rPr lang="en" sz="2400" b="0" dirty="0"/>
              <a:t>A</a:t>
            </a:r>
            <a:r>
              <a:rPr lang="en" sz="2400" b="0" dirty="0" smtClean="0"/>
              <a:t>nalyses </a:t>
            </a:r>
            <a:r>
              <a:rPr lang="en" sz="2400" b="0" dirty="0"/>
              <a:t>can be </a:t>
            </a:r>
            <a:r>
              <a:rPr lang="en" sz="2400" b="0" dirty="0" smtClean="0"/>
              <a:t>challenging…</a:t>
            </a:r>
            <a:endParaRPr lang="en" sz="2400" b="0" dirty="0"/>
          </a:p>
        </p:txBody>
      </p:sp>
      <p:sp>
        <p:nvSpPr>
          <p:cNvPr id="4" name="Shape 365"/>
          <p:cNvSpPr txBox="1">
            <a:spLocks/>
          </p:cNvSpPr>
          <p:nvPr/>
        </p:nvSpPr>
        <p:spPr>
          <a:xfrm>
            <a:off x="228600" y="-1144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3200" dirty="0" smtClean="0"/>
              <a:t>Next Steps: Towards a Policy</a:t>
            </a:r>
            <a:endParaRPr lang="en" sz="3200" dirty="0"/>
          </a:p>
        </p:txBody>
      </p:sp>
      <p:sp>
        <p:nvSpPr>
          <p:cNvPr id="5" name="Shape 366"/>
          <p:cNvSpPr txBox="1">
            <a:spLocks/>
          </p:cNvSpPr>
          <p:nvPr/>
        </p:nvSpPr>
        <p:spPr>
          <a:xfrm>
            <a:off x="381000" y="1657350"/>
            <a:ext cx="8686800" cy="266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14400" lvl="1" indent="-381000">
              <a:buSzPct val="80000"/>
              <a:buFont typeface="Courier New"/>
              <a:buChar char="o"/>
            </a:pPr>
            <a:r>
              <a:rPr lang="en-US" sz="2000" dirty="0" smtClean="0"/>
              <a:t>Be brutally honest. It’s the only way to move forward.</a:t>
            </a:r>
            <a:br>
              <a:rPr lang="en-US" sz="2000" dirty="0" smtClean="0"/>
            </a:br>
            <a:endParaRPr lang="en-US" sz="2000" dirty="0" smtClean="0"/>
          </a:p>
          <a:p>
            <a:pPr marL="914400" lvl="1" indent="-381000">
              <a:buSzPct val="80000"/>
              <a:buFont typeface="Courier New"/>
              <a:buChar char="o"/>
            </a:pPr>
            <a:r>
              <a:rPr lang="en-US" sz="2000" dirty="0" smtClean="0"/>
              <a:t>Look closely at risk: What is the cost of doing nothing?</a:t>
            </a:r>
            <a:br>
              <a:rPr lang="en-US" sz="2000" dirty="0" smtClean="0"/>
            </a:br>
            <a:endParaRPr lang="en-US" sz="2000" dirty="0" smtClean="0"/>
          </a:p>
          <a:p>
            <a:pPr marL="914400" lvl="1" indent="-381000">
              <a:buSzPct val="80000"/>
              <a:buFont typeface="Courier New"/>
              <a:buChar char="o"/>
            </a:pPr>
            <a:r>
              <a:rPr lang="en-US" sz="2000" dirty="0" smtClean="0"/>
              <a:t>Documenting what you know will tell you what you don’t know.</a:t>
            </a:r>
            <a:br>
              <a:rPr lang="en-US" sz="2000" dirty="0" smtClean="0"/>
            </a:br>
            <a:endParaRPr lang="en-US" sz="2000" dirty="0" smtClean="0"/>
          </a:p>
          <a:p>
            <a:pPr marL="914400" lvl="1" indent="-381000">
              <a:buSzPct val="80000"/>
              <a:buFont typeface="Courier New"/>
              <a:buChar char="o"/>
            </a:pPr>
            <a:r>
              <a:rPr lang="en-US" sz="2000" dirty="0" smtClean="0"/>
              <a:t>Feel free to look at our case studies and see how it worked. Our wiki has the case studies of all 5 of the POWRR </a:t>
            </a:r>
            <a:r>
              <a:rPr lang="en-US" sz="2000" dirty="0"/>
              <a:t>partner institutions.</a:t>
            </a:r>
            <a:br>
              <a:rPr lang="en-US" sz="2000" dirty="0"/>
            </a:br>
            <a:r>
              <a:rPr lang="en-US" sz="1400" dirty="0">
                <a:hlinkClick r:id="rId3"/>
              </a:rPr>
              <a:t>http://powrr-wiki.lib.niu.edu/index.php/Main_Page </a:t>
            </a:r>
            <a:endParaRPr lang="en-US" sz="20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45637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85145"/>
            <a:ext cx="8229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Policy is where the ideal leads to actual workflows within your organization.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800" dirty="0" smtClean="0"/>
              <a:t>We’ve </a:t>
            </a:r>
            <a:r>
              <a:rPr lang="en" sz="1800" dirty="0"/>
              <a:t>collected links to resources on our website for getting started. </a:t>
            </a:r>
            <a:r>
              <a:rPr lang="en" sz="1800" dirty="0" smtClean="0"/>
              <a:t/>
            </a:r>
            <a:br>
              <a:rPr lang="en" sz="1800" dirty="0" smtClean="0"/>
            </a:br>
            <a:r>
              <a:rPr lang="en-US" dirty="0">
                <a:hlinkClick r:id="rId3"/>
              </a:rPr>
              <a:t>http://digitalpowrr.niu.edu/digital-preservation-101/</a:t>
            </a:r>
            <a:r>
              <a:rPr lang="en" dirty="0" smtClean="0"/>
              <a:t/>
            </a:r>
            <a:br>
              <a:rPr lang="en" dirty="0" smtClean="0"/>
            </a:br>
            <a:endParaRPr lang="e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Iterative is TOTALLY OKAY.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Begin with how you would LIKE your workflow to run: tool selection may come out of that.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Does it work with your already existing policies?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It’s better to have a draft policy ready if resources show up than random resources with no policy.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DOCUMENT what you do….future you will be deeply grateful.</a:t>
            </a:r>
            <a:endParaRPr lang="en-US" sz="1800" dirty="0"/>
          </a:p>
        </p:txBody>
      </p:sp>
      <p:sp>
        <p:nvSpPr>
          <p:cNvPr id="9" name="Shape 365"/>
          <p:cNvSpPr txBox="1">
            <a:spLocks/>
          </p:cNvSpPr>
          <p:nvPr/>
        </p:nvSpPr>
        <p:spPr>
          <a:xfrm>
            <a:off x="152400" y="-1906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3200" dirty="0" smtClean="0"/>
              <a:t>Next Steps: Towards a Policy</a:t>
            </a:r>
            <a:endParaRPr lang="en" sz="3200" dirty="0"/>
          </a:p>
        </p:txBody>
      </p:sp>
    </p:spTree>
    <p:extLst>
      <p:ext uri="{BB962C8B-B14F-4D97-AF65-F5344CB8AC3E}">
        <p14:creationId xmlns:p14="http://schemas.microsoft.com/office/powerpoint/2010/main" val="34191647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65"/>
          <p:cNvSpPr txBox="1">
            <a:spLocks/>
          </p:cNvSpPr>
          <p:nvPr/>
        </p:nvSpPr>
        <p:spPr>
          <a:xfrm>
            <a:off x="762000" y="16573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3200" dirty="0" smtClean="0"/>
              <a:t>Next Steps: Potential Solution Models</a:t>
            </a:r>
            <a:endParaRPr lang="en" sz="3200" dirty="0"/>
          </a:p>
        </p:txBody>
      </p:sp>
    </p:spTree>
    <p:extLst>
      <p:ext uri="{BB962C8B-B14F-4D97-AF65-F5344CB8AC3E}">
        <p14:creationId xmlns:p14="http://schemas.microsoft.com/office/powerpoint/2010/main" val="36888780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514350"/>
            <a:ext cx="2350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Things to consider:</a:t>
            </a:r>
            <a:endParaRPr lang="en-US" sz="2000" dirty="0"/>
          </a:p>
        </p:txBody>
      </p:sp>
      <p:sp>
        <p:nvSpPr>
          <p:cNvPr id="6" name="Shape 285"/>
          <p:cNvSpPr txBox="1">
            <a:spLocks noGrp="1"/>
          </p:cNvSpPr>
          <p:nvPr>
            <p:ph type="title"/>
          </p:nvPr>
        </p:nvSpPr>
        <p:spPr>
          <a:xfrm>
            <a:off x="228600" y="-15629"/>
            <a:ext cx="8229600" cy="68237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 smtClean="0"/>
              <a:t>How to Decide? Results May Vary…</a:t>
            </a:r>
            <a:endParaRPr lang="e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94342" y="895350"/>
            <a:ext cx="82210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many staff members will be actively engaged in the digital curation lifecycle? Are they tech-savvy?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robust and supportive is your technical/systems group? Do you even have one? How about some developers/programmers…have any of those on staff?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 your institution already using archival management software or an Institutional Repository (like ARCHON/</a:t>
            </a:r>
            <a:r>
              <a:rPr lang="en-US" dirty="0" err="1" smtClean="0"/>
              <a:t>ArchivesSpace</a:t>
            </a:r>
            <a:r>
              <a:rPr lang="en-US" dirty="0" smtClean="0"/>
              <a:t>, </a:t>
            </a:r>
            <a:r>
              <a:rPr lang="en-US" dirty="0" err="1" smtClean="0"/>
              <a:t>BePress</a:t>
            </a:r>
            <a:r>
              <a:rPr lang="en-US" dirty="0" smtClean="0"/>
              <a:t>, Fedora etc.)? You’ll want to select tools/services that work well with what you have.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 you have digital collections unique to your institution that are irreplaceable? Consider </a:t>
            </a:r>
            <a:r>
              <a:rPr lang="en-US" dirty="0"/>
              <a:t>organizing collections along the lines of those that warrant more robust preservation services than others. For </a:t>
            </a:r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1 TB (High Value) 	</a:t>
            </a:r>
            <a:r>
              <a:rPr lang="en-US" dirty="0" smtClean="0">
                <a:sym typeface="Wingdings" panose="05000000000000000000" pitchFamily="2" charset="2"/>
              </a:rPr>
              <a:t>	</a:t>
            </a:r>
            <a:r>
              <a:rPr lang="en-US" dirty="0" err="1" smtClean="0"/>
              <a:t>MetaArchive</a:t>
            </a:r>
            <a:r>
              <a:rPr lang="en-US" dirty="0" smtClean="0"/>
              <a:t> (gold standard)</a:t>
            </a:r>
            <a:br>
              <a:rPr lang="en-US" dirty="0" smtClean="0"/>
            </a:br>
            <a:r>
              <a:rPr lang="en-US" dirty="0" smtClean="0"/>
              <a:t>	3 TB (Medium Value)  	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	Amazon Glacier (cheapest storage with fixity checking)</a:t>
            </a:r>
            <a:br>
              <a:rPr lang="en-US" dirty="0" smtClean="0"/>
            </a:br>
            <a:r>
              <a:rPr lang="en-US" dirty="0" smtClean="0"/>
              <a:t>	Rest (Replaceable) 	</a:t>
            </a:r>
            <a:r>
              <a:rPr lang="en-US" dirty="0" smtClean="0">
                <a:sym typeface="Wingdings" panose="05000000000000000000" pitchFamily="2" charset="2"/>
              </a:rPr>
              <a:t>	Tape Drive Backups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800" b="1" dirty="0" smtClean="0"/>
              <a:t>In other words: One tool/service will not be your only solution.</a:t>
            </a:r>
          </a:p>
        </p:txBody>
      </p:sp>
    </p:spTree>
    <p:extLst>
      <p:ext uri="{BB962C8B-B14F-4D97-AF65-F5344CB8AC3E}">
        <p14:creationId xmlns:p14="http://schemas.microsoft.com/office/powerpoint/2010/main" val="413473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457200" y="-1906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 smtClean="0"/>
              <a:t>How to Decide? Results May Vary…</a:t>
            </a:r>
            <a:endParaRPr lang="e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91351" y="539175"/>
            <a:ext cx="7662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Remember: Smaller institutions with less resources  may also have unique advantages like….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1253" y="2038350"/>
            <a:ext cx="7487947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Less red tape for getting things done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Fewer levels to push requests for additional resources through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Self-administered workstations (aka no IT administrative lock downs)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Personnel-heavy operating model (usually has smaller cash flow)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Higher cash flows and less data (like small, private institution)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325383" y="1392019"/>
            <a:ext cx="203681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" sz="1200" dirty="0" smtClean="0">
                <a:solidFill>
                  <a:schemeClr val="tx1"/>
                </a:solidFill>
              </a:rPr>
              <a:t>It doesn’t take years to set up an account with somethi</a:t>
            </a:r>
            <a:r>
              <a:rPr lang="en-US" sz="1200" dirty="0" smtClean="0">
                <a:solidFill>
                  <a:schemeClr val="tx1"/>
                </a:solidFill>
              </a:rPr>
              <a:t>ng</a:t>
            </a:r>
            <a:r>
              <a:rPr lang="en" sz="1200" dirty="0" smtClean="0">
                <a:solidFill>
                  <a:schemeClr val="tx1"/>
                </a:solidFill>
              </a:rPr>
              <a:t> like DuraCloud.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19951" y="2038350"/>
            <a:ext cx="1032649" cy="28506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800600" y="1276350"/>
            <a:ext cx="203681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You only need to convince the person one level above you to get what you need.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715000" y="1922681"/>
            <a:ext cx="682292" cy="64906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391400" y="1849219"/>
            <a:ext cx="1676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Want to install a simple open source tool? Go for it!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8001000" y="2495550"/>
            <a:ext cx="493546" cy="53340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4255353"/>
            <a:ext cx="28194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This is ideal for running a  *free* robust tool that requires a developer and server administrator like </a:t>
            </a:r>
            <a:r>
              <a:rPr lang="en-US" sz="1200" dirty="0" err="1" smtClean="0">
                <a:solidFill>
                  <a:schemeClr val="tx1"/>
                </a:solidFill>
              </a:rPr>
              <a:t>Archivematica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33400" y="3638550"/>
            <a:ext cx="1371600" cy="61680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096000" y="4400550"/>
            <a:ext cx="2133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You can purchase a reasonably-priced, hosted soup-to-nuts solution.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3352800" y="4095750"/>
            <a:ext cx="2703346" cy="76200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5359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735" y="2471471"/>
            <a:ext cx="4506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3"/>
              </a:rPr>
              <a:t>http://commons.lib.niu.edu/handle/10843/13610</a:t>
            </a:r>
            <a:endParaRPr lang="en-US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56" y="171450"/>
            <a:ext cx="3716344" cy="47625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Shape 365"/>
          <p:cNvSpPr txBox="1">
            <a:spLocks/>
          </p:cNvSpPr>
          <p:nvPr/>
        </p:nvSpPr>
        <p:spPr>
          <a:xfrm>
            <a:off x="228600" y="1581150"/>
            <a:ext cx="5181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000" dirty="0" smtClean="0">
                <a:solidFill>
                  <a:srgbClr val="0070C0"/>
                </a:solidFill>
              </a:rPr>
              <a:t>POWRR White Paper available at:</a:t>
            </a:r>
            <a:endParaRPr lang="en" sz="2000" dirty="0">
              <a:solidFill>
                <a:srgbClr val="0070C0"/>
              </a:solidFill>
            </a:endParaRPr>
          </a:p>
        </p:txBody>
      </p:sp>
      <p:sp>
        <p:nvSpPr>
          <p:cNvPr id="9" name="Shape 365"/>
          <p:cNvSpPr txBox="1">
            <a:spLocks/>
          </p:cNvSpPr>
          <p:nvPr/>
        </p:nvSpPr>
        <p:spPr>
          <a:xfrm>
            <a:off x="152400" y="0"/>
            <a:ext cx="8229600" cy="6859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000" dirty="0" smtClean="0"/>
              <a:t>Next Steps: Potential Solution Models</a:t>
            </a: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106729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152400" y="57150"/>
            <a:ext cx="3657600" cy="609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Wrapping U</a:t>
            </a:r>
            <a:r>
              <a:rPr lang="en" sz="3200" dirty="0" smtClean="0"/>
              <a:t>p</a:t>
            </a:r>
            <a:endParaRPr lang="en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676930"/>
            <a:ext cx="5698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b="1" dirty="0"/>
              <a:t>Our Final </a:t>
            </a:r>
            <a:r>
              <a:rPr lang="en" sz="2400" b="1" dirty="0" smtClean="0"/>
              <a:t>Thoughts </a:t>
            </a:r>
            <a:r>
              <a:rPr lang="en" sz="2400" b="1" dirty="0">
                <a:solidFill>
                  <a:schemeClr val="tx1"/>
                </a:solidFill>
              </a:rPr>
              <a:t>&amp;</a:t>
            </a:r>
            <a:r>
              <a:rPr lang="en" sz="2400" b="1" dirty="0" smtClean="0">
                <a:solidFill>
                  <a:schemeClr val="tx1"/>
                </a:solidFill>
              </a:rPr>
              <a:t> </a:t>
            </a:r>
            <a:r>
              <a:rPr lang="en" sz="2400" b="1" dirty="0">
                <a:solidFill>
                  <a:schemeClr val="tx1"/>
                </a:solidFill>
              </a:rPr>
              <a:t>Your Questions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289030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 survived the POWRR workshop! Now what?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https://digitalPOWRR.niu.edu/survived-powrr-wkshp/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>
                <a:solidFill>
                  <a:schemeClr val="tx1"/>
                </a:solidFill>
              </a:rPr>
              <a:t>We’re here to help. Seriously.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YOU CAN DO THIS. Really. But not alone. So bring some friends.</a:t>
            </a:r>
          </a:p>
          <a:p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i="1" dirty="0" smtClean="0">
                <a:solidFill>
                  <a:schemeClr val="tx1"/>
                </a:solidFill>
              </a:rPr>
              <a:t>“If </a:t>
            </a:r>
            <a:r>
              <a:rPr lang="en-US" sz="1600" i="1" dirty="0">
                <a:solidFill>
                  <a:schemeClr val="tx1"/>
                </a:solidFill>
              </a:rPr>
              <a:t>you want to go fast…go alone. If you want to go far…go </a:t>
            </a:r>
            <a:r>
              <a:rPr lang="en-US" sz="1600" i="1" dirty="0" smtClean="0">
                <a:solidFill>
                  <a:schemeClr val="tx1"/>
                </a:solidFill>
              </a:rPr>
              <a:t>	together</a:t>
            </a:r>
            <a:r>
              <a:rPr lang="en-US" sz="1600" i="1" dirty="0">
                <a:solidFill>
                  <a:schemeClr val="tx1"/>
                </a:solidFill>
              </a:rPr>
              <a:t>.” </a:t>
            </a:r>
            <a:r>
              <a:rPr lang="en-US" sz="1600" dirty="0" smtClean="0">
                <a:solidFill>
                  <a:schemeClr val="tx1"/>
                </a:solidFill>
              </a:rPr>
              <a:t>— African Proverb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Remember: Baby steps still move you forward!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381000" y="117722"/>
            <a:ext cx="8229600" cy="70142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Evaluation </a:t>
            </a:r>
            <a:r>
              <a:rPr lang="en" sz="3200" dirty="0" smtClean="0"/>
              <a:t>Time</a:t>
            </a:r>
            <a:r>
              <a:rPr lang="en" sz="3200" dirty="0"/>
              <a:t>! (</a:t>
            </a:r>
            <a:r>
              <a:rPr lang="en" sz="3200" dirty="0" smtClean="0"/>
              <a:t>10 </a:t>
            </a:r>
            <a:r>
              <a:rPr lang="en" sz="3200" dirty="0"/>
              <a:t>minutes)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791111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Post-Test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Workshop evaluation…tells us about pace, style of presenting, etc.</a:t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5" name="Shape 407"/>
          <p:cNvSpPr txBox="1">
            <a:spLocks/>
          </p:cNvSpPr>
          <p:nvPr/>
        </p:nvSpPr>
        <p:spPr>
          <a:xfrm>
            <a:off x="457200" y="2113805"/>
            <a:ext cx="8229600" cy="70142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3200" dirty="0" smtClean="0"/>
              <a:t>In 3 Months…</a:t>
            </a:r>
            <a:endParaRPr lang="en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769334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</a:t>
            </a:r>
            <a:r>
              <a:rPr lang="en-US" sz="2000" dirty="0" smtClean="0"/>
              <a:t>mailing you a brief survey around your 3-3-3 Action Plan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There may be a phone call too (if we don’t hear back from you or if we need further details)</a:t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33400" y="432435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Please note</a:t>
            </a:r>
            <a:r>
              <a:rPr lang="en-US" sz="1600" b="1" dirty="0" smtClean="0"/>
              <a:t>: The IMLS requires us to do these things…and it helps to make sure these workshops are delivering outcomes that bring tangible results to our peers!</a:t>
            </a:r>
            <a:endParaRPr lang="en-US" sz="1600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sz="3200" dirty="0" smtClean="0"/>
              <a:t>Thank You for Coming</a:t>
            </a:r>
            <a:r>
              <a:rPr lang="en" sz="3200" dirty="0"/>
              <a:t>!</a:t>
            </a:r>
          </a:p>
        </p:txBody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457200" y="1200153"/>
            <a:ext cx="8229600" cy="23621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 dirty="0" smtClean="0"/>
              <a:t>Please Return: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" sz="2400" dirty="0" smtClean="0"/>
              <a:t>Jump Drives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" sz="2400" dirty="0" smtClean="0"/>
              <a:t>Contact Info Section of 3-3-3 Action Plan (bottom)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" sz="2400" dirty="0" smtClean="0"/>
              <a:t>Pre &amp; Post Tests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" sz="2400" dirty="0" smtClean="0"/>
              <a:t>Workshop Evaluation</a:t>
            </a:r>
          </a:p>
          <a:p>
            <a:pPr marL="590550" lvl="1" indent="0"/>
            <a:endParaRPr lang="en" sz="1800" dirty="0" smtClean="0"/>
          </a:p>
        </p:txBody>
      </p:sp>
      <p:pic>
        <p:nvPicPr>
          <p:cNvPr id="4" name="image00.jp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4019550"/>
            <a:ext cx="1905000" cy="536893"/>
          </a:xfrm>
          <a:prstGeom prst="rect">
            <a:avLst/>
          </a:prstGeom>
          <a:ln/>
        </p:spPr>
      </p:pic>
      <p:pic>
        <p:nvPicPr>
          <p:cNvPr id="5" name="image02.jpg" descr="IMLS_Logo.jp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334000" y="3867150"/>
            <a:ext cx="1676400" cy="762000"/>
          </a:xfrm>
          <a:prstGeom prst="rect">
            <a:avLst/>
          </a:prstGeom>
          <a:ln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pPr algn="ctr"/>
            <a:r>
              <a:rPr lang="en-US" sz="2800" dirty="0" smtClean="0"/>
              <a:t>POWRR Project Team Members</a:t>
            </a:r>
            <a:br>
              <a:rPr lang="en-US" sz="2800" dirty="0" smtClean="0"/>
            </a:br>
            <a:r>
              <a:rPr lang="en-US" sz="2400" b="0" dirty="0" smtClean="0"/>
              <a:t>Contact us…we are here to help!</a:t>
            </a:r>
            <a:endParaRPr lang="en-US" sz="24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47750"/>
            <a:ext cx="4572000" cy="3725680"/>
          </a:xfrm>
        </p:spPr>
        <p:txBody>
          <a:bodyPr/>
          <a:lstStyle/>
          <a:p>
            <a:r>
              <a:rPr lang="en-US" sz="1400" i="1" dirty="0" smtClean="0"/>
              <a:t>Northern Illinois University</a:t>
            </a:r>
            <a:r>
              <a:rPr lang="en-US" sz="1400" b="1" i="1" dirty="0" smtClean="0"/>
              <a:t/>
            </a:r>
            <a:br>
              <a:rPr lang="en-US" sz="1400" b="1" i="1" dirty="0" smtClean="0"/>
            </a:br>
            <a:r>
              <a:rPr lang="en-US" sz="1400" b="1" dirty="0" smtClean="0"/>
              <a:t>Lynne </a:t>
            </a:r>
            <a:r>
              <a:rPr lang="en-US" sz="1400" b="1" dirty="0" smtClean="0"/>
              <a:t>M. Thomas</a:t>
            </a:r>
            <a:r>
              <a:rPr lang="en-US" sz="1400" dirty="0" smtClean="0"/>
              <a:t>        Curator, RBSC</a:t>
            </a:r>
            <a:br>
              <a:rPr lang="en-US" sz="1400" dirty="0" smtClean="0"/>
            </a:br>
            <a:r>
              <a:rPr lang="en-US" sz="1400" dirty="0" smtClean="0"/>
              <a:t>lmthomas@niu.edu        815.753.0255</a:t>
            </a:r>
          </a:p>
          <a:p>
            <a:r>
              <a:rPr lang="en-US" sz="1400" dirty="0"/>
              <a:t>	</a:t>
            </a:r>
            <a:r>
              <a:rPr lang="en-US" sz="1400" b="1" dirty="0" smtClean="0"/>
              <a:t>Drew </a:t>
            </a:r>
            <a:r>
              <a:rPr lang="en-US" sz="1400" b="1" dirty="0" err="1" smtClean="0"/>
              <a:t>VandeCreek</a:t>
            </a:r>
            <a:r>
              <a:rPr lang="en-US" sz="1400" b="1" dirty="0" smtClean="0"/>
              <a:t>        </a:t>
            </a:r>
            <a:r>
              <a:rPr lang="en-US" sz="1400" dirty="0" smtClean="0"/>
              <a:t>Director Digital Scholarship</a:t>
            </a:r>
            <a:br>
              <a:rPr lang="en-US" sz="1400" dirty="0" smtClean="0"/>
            </a:br>
            <a:r>
              <a:rPr lang="en-US" sz="1400" dirty="0" smtClean="0"/>
              <a:t>drew@niu.edu 	         815.753.7179</a:t>
            </a:r>
          </a:p>
          <a:p>
            <a:r>
              <a:rPr lang="en-US" sz="1400" dirty="0"/>
              <a:t>	</a:t>
            </a:r>
            <a:r>
              <a:rPr lang="en-US" sz="1400" b="1" dirty="0" smtClean="0"/>
              <a:t>Jaime </a:t>
            </a:r>
            <a:r>
              <a:rPr lang="en-US" sz="1400" b="1" dirty="0" smtClean="0"/>
              <a:t>Schumacher     </a:t>
            </a:r>
            <a:r>
              <a:rPr lang="en-US" sz="1400" dirty="0" smtClean="0"/>
              <a:t>Digital POWRR Director</a:t>
            </a:r>
            <a:br>
              <a:rPr lang="en-US" sz="1400" dirty="0" smtClean="0"/>
            </a:br>
            <a:r>
              <a:rPr lang="en-US" sz="1400" dirty="0" smtClean="0"/>
              <a:t>jschumacher@niu.edu</a:t>
            </a:r>
            <a:r>
              <a:rPr lang="en-US" sz="1400" dirty="0"/>
              <a:t> </a:t>
            </a:r>
            <a:r>
              <a:rPr lang="en-US" sz="1400" dirty="0" smtClean="0"/>
              <a:t>  815.753.0576</a:t>
            </a:r>
          </a:p>
          <a:p>
            <a:r>
              <a:rPr lang="en-US" sz="1400" dirty="0"/>
              <a:t>	</a:t>
            </a:r>
            <a:r>
              <a:rPr lang="en-US" sz="1400" b="1" dirty="0" smtClean="0"/>
              <a:t>Stacey Erdman  	         </a:t>
            </a:r>
            <a:r>
              <a:rPr lang="en-US" sz="1400" dirty="0" smtClean="0"/>
              <a:t>Digital Collections Curator</a:t>
            </a:r>
            <a:br>
              <a:rPr lang="en-US" sz="1400" dirty="0" smtClean="0"/>
            </a:br>
            <a:r>
              <a:rPr lang="en-US" sz="1400" dirty="0" smtClean="0"/>
              <a:t>serdman@niu.edu	         815.753.1004</a:t>
            </a:r>
            <a:endParaRPr lang="en-US" sz="1400" dirty="0"/>
          </a:p>
          <a:p>
            <a:r>
              <a:rPr lang="en-US" sz="1400" dirty="0" smtClean="0"/>
              <a:t>	</a:t>
            </a:r>
            <a:r>
              <a:rPr lang="en-US" sz="1400" b="1" i="1" dirty="0" smtClean="0"/>
              <a:t>*</a:t>
            </a:r>
            <a:r>
              <a:rPr lang="en-US" sz="1400" b="1" dirty="0" smtClean="0"/>
              <a:t>Danielle </a:t>
            </a:r>
            <a:r>
              <a:rPr lang="en-US" sz="1400" b="1" dirty="0" err="1" smtClean="0"/>
              <a:t>Spalenka</a:t>
            </a:r>
            <a:r>
              <a:rPr lang="en-US" sz="1400" dirty="0"/>
              <a:t> </a:t>
            </a:r>
            <a:r>
              <a:rPr lang="en-US" sz="1400" dirty="0" smtClean="0"/>
              <a:t>      Regional </a:t>
            </a:r>
            <a:r>
              <a:rPr lang="en-US" sz="1400" dirty="0" err="1" smtClean="0"/>
              <a:t>Hist</a:t>
            </a:r>
            <a:r>
              <a:rPr lang="en-US" sz="1400" dirty="0" smtClean="0"/>
              <a:t> </a:t>
            </a:r>
            <a:r>
              <a:rPr lang="en-US" sz="1400" dirty="0" err="1" smtClean="0"/>
              <a:t>Cntr</a:t>
            </a:r>
            <a:r>
              <a:rPr lang="en-US" sz="1400" dirty="0" smtClean="0"/>
              <a:t> Curator</a:t>
            </a:r>
            <a:br>
              <a:rPr lang="en-US" sz="1400" dirty="0" smtClean="0"/>
            </a:br>
            <a:r>
              <a:rPr lang="en-US" sz="1400" dirty="0" smtClean="0"/>
              <a:t>dspalenka@niu.edu</a:t>
            </a:r>
            <a:r>
              <a:rPr lang="en-US" sz="1400" dirty="0"/>
              <a:t> </a:t>
            </a:r>
            <a:r>
              <a:rPr lang="en-US" sz="1400" dirty="0" smtClean="0"/>
              <a:t>       815.753.9394</a:t>
            </a:r>
          </a:p>
          <a:p>
            <a:r>
              <a:rPr lang="en-US" sz="1400" dirty="0"/>
              <a:t>	</a:t>
            </a:r>
            <a:r>
              <a:rPr lang="en-US" sz="1400" b="1" dirty="0" smtClean="0"/>
              <a:t>Matthew Short</a:t>
            </a:r>
            <a:r>
              <a:rPr lang="en-US" sz="1400" dirty="0" smtClean="0"/>
              <a:t>	          Metadata Librarian</a:t>
            </a:r>
            <a:br>
              <a:rPr lang="en-US" sz="1400" dirty="0" smtClean="0"/>
            </a:br>
            <a:r>
              <a:rPr lang="en-US" sz="1400" dirty="0" smtClean="0"/>
              <a:t>mshort@niu.edu	          815.753.9868</a:t>
            </a:r>
          </a:p>
          <a:p>
            <a:r>
              <a:rPr lang="en-US" sz="1400" dirty="0"/>
              <a:t>	</a:t>
            </a:r>
            <a:r>
              <a:rPr lang="en-US" sz="1400" b="1" dirty="0" smtClean="0"/>
              <a:t>Nathan Books</a:t>
            </a:r>
            <a:r>
              <a:rPr lang="en-US" sz="1400" dirty="0" smtClean="0"/>
              <a:t>	          Technical Associate</a:t>
            </a:r>
            <a:br>
              <a:rPr lang="en-US" sz="1400" dirty="0" smtClean="0"/>
            </a:br>
            <a:r>
              <a:rPr lang="en-US" sz="1400" dirty="0" smtClean="0"/>
              <a:t>nbooks@niu.edu	          815.753.9653</a:t>
            </a:r>
            <a:endParaRPr lang="en-US" sz="1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648200" y="1352550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 txBox="1">
            <a:spLocks/>
          </p:cNvSpPr>
          <p:nvPr/>
        </p:nvSpPr>
        <p:spPr>
          <a:xfrm>
            <a:off x="4572000" y="1047750"/>
            <a:ext cx="45720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i="1" dirty="0" smtClean="0"/>
              <a:t>Chicago State University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err="1" smtClean="0"/>
              <a:t>Aaisha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Haykal</a:t>
            </a:r>
            <a:r>
              <a:rPr lang="en-US" sz="1400" dirty="0" smtClean="0"/>
              <a:t>	         University Archivist</a:t>
            </a:r>
            <a:br>
              <a:rPr lang="en-US" sz="1400" dirty="0" smtClean="0"/>
            </a:br>
            <a:r>
              <a:rPr lang="en-US" sz="1400" dirty="0" smtClean="0"/>
              <a:t>ahaykal@csu.edu           773.995.3843</a:t>
            </a:r>
          </a:p>
          <a:p>
            <a:r>
              <a:rPr lang="en-US" sz="1400" dirty="0" smtClean="0"/>
              <a:t>	</a:t>
            </a:r>
            <a:r>
              <a:rPr lang="en-US" sz="1400" b="1" dirty="0" smtClean="0">
                <a:solidFill>
                  <a:schemeClr val="tx1"/>
                </a:solidFill>
              </a:rPr>
              <a:t>Martin Kong</a:t>
            </a:r>
            <a:r>
              <a:rPr lang="en-US" sz="1400" b="1" dirty="0" smtClean="0">
                <a:solidFill>
                  <a:srgbClr val="FF0000"/>
                </a:solidFill>
              </a:rPr>
              <a:t> 	         </a:t>
            </a:r>
            <a:r>
              <a:rPr lang="en-US" sz="1400" dirty="0" smtClean="0">
                <a:solidFill>
                  <a:schemeClr val="tx1"/>
                </a:solidFill>
              </a:rPr>
              <a:t>Systems Librarian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mkong@csu.edu 	         773.995.3908</a:t>
            </a:r>
          </a:p>
          <a:p>
            <a:r>
              <a:rPr lang="en-US" sz="1400" i="1" dirty="0" smtClean="0"/>
              <a:t>Illinois </a:t>
            </a:r>
            <a:r>
              <a:rPr lang="en-US" sz="1400" i="1" dirty="0"/>
              <a:t>State University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100" b="1" dirty="0" smtClean="0"/>
              <a:t>Patrice-Andre </a:t>
            </a:r>
            <a:r>
              <a:rPr lang="en-US" sz="1100" b="1" dirty="0" err="1" smtClean="0"/>
              <a:t>Prud’homme</a:t>
            </a:r>
            <a:r>
              <a:rPr lang="en-US" sz="1100" b="1" dirty="0" smtClean="0"/>
              <a:t>   </a:t>
            </a:r>
            <a:r>
              <a:rPr lang="en-US" sz="1400" dirty="0" smtClean="0"/>
              <a:t>Digital Collections Head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ppprudh@ilstu.edu        309.438.5385</a:t>
            </a:r>
            <a:endParaRPr lang="en-US" sz="1400" dirty="0"/>
          </a:p>
          <a:p>
            <a:r>
              <a:rPr lang="en-US" sz="1400" i="1" dirty="0" smtClean="0"/>
              <a:t>Illinois Wesleyan </a:t>
            </a:r>
            <a:r>
              <a:rPr lang="en-US" sz="1400" i="1" dirty="0"/>
              <a:t>University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 smtClean="0"/>
              <a:t>Meg Miner</a:t>
            </a:r>
            <a:r>
              <a:rPr lang="en-US" sz="1400" dirty="0"/>
              <a:t>	         </a:t>
            </a:r>
            <a:r>
              <a:rPr lang="en-US" sz="1400" dirty="0" smtClean="0"/>
              <a:t>University Archivist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mminer@iwu.edu           309.556.1538</a:t>
            </a:r>
            <a:endParaRPr lang="en-US" sz="1400" dirty="0"/>
          </a:p>
          <a:p>
            <a:r>
              <a:rPr lang="en-US" sz="1400" i="1" dirty="0" smtClean="0"/>
              <a:t>Western Illinois University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 smtClean="0"/>
              <a:t>Jeff </a:t>
            </a:r>
            <a:r>
              <a:rPr lang="en-US" sz="1400" b="1" dirty="0" err="1" smtClean="0"/>
              <a:t>Hancks</a:t>
            </a:r>
            <a:r>
              <a:rPr lang="en-US" sz="1400" dirty="0"/>
              <a:t>	         </a:t>
            </a:r>
            <a:r>
              <a:rPr lang="en-US" sz="1400" dirty="0" smtClean="0"/>
              <a:t>Director, Archives and</a:t>
            </a:r>
            <a:br>
              <a:rPr lang="en-US" sz="1400" dirty="0" smtClean="0"/>
            </a:br>
            <a:r>
              <a:rPr lang="en-US" sz="1400" dirty="0" smtClean="0"/>
              <a:t>		         Special Collections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jl-hancks@wiu.edu         309.298.2717</a:t>
            </a:r>
            <a:endParaRPr lang="en-US" sz="1400" dirty="0"/>
          </a:p>
          <a:p>
            <a:r>
              <a:rPr lang="en-US" sz="1400" dirty="0" smtClean="0"/>
              <a:t>	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599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228600" y="-110878"/>
            <a:ext cx="8229600" cy="77762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Solution in Theory (</a:t>
            </a:r>
            <a:r>
              <a:rPr lang="en" sz="3200" dirty="0" smtClean="0"/>
              <a:t>riiiiiight</a:t>
            </a:r>
            <a:r>
              <a:rPr lang="en" sz="3200" dirty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9055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OAIS (Open Archival Information Systems) and other scary schematic models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TRAC Certification (Trustworthy Repositories Audit &amp; Certification)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TDR ISO 16363 (Trustworthy Digital Repository ISO Standard)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Complex </a:t>
            </a:r>
            <a:r>
              <a:rPr lang="en-US" sz="1600" dirty="0" err="1" smtClean="0"/>
              <a:t>Curation</a:t>
            </a:r>
            <a:r>
              <a:rPr lang="en-US" sz="1600" dirty="0" smtClean="0"/>
              <a:t> Lifecycles that don’t look a thing like your workflow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…and other things you don’t need to worry about when you </a:t>
            </a:r>
            <a:br>
              <a:rPr lang="en-US" sz="1600" dirty="0" smtClean="0"/>
            </a:br>
            <a:r>
              <a:rPr lang="en-US" sz="1600" dirty="0" smtClean="0"/>
              <a:t>just WANT TO GET STARTED </a:t>
            </a:r>
            <a:r>
              <a:rPr lang="en-US" sz="1600" dirty="0"/>
              <a:t> </a:t>
            </a:r>
            <a:r>
              <a:rPr lang="en-US" sz="1600" dirty="0" smtClean="0"/>
              <a:t>and DO </a:t>
            </a:r>
            <a:r>
              <a:rPr lang="en-US" sz="1600" i="1" dirty="0" smtClean="0"/>
              <a:t>SOMETHING</a:t>
            </a:r>
            <a:r>
              <a:rPr lang="en-US" sz="1600" dirty="0" smtClean="0"/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535799"/>
            <a:ext cx="3810000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 Note: </a:t>
            </a:r>
            <a:r>
              <a:rPr lang="en-US" dirty="0" smtClean="0"/>
              <a:t>These are all valuable things that benefit the field of digital preservation greatly…. We just don’t want you to become overwhelmed by them and grind to a halt before you take your first steps…like we did!!</a:t>
            </a:r>
            <a:endParaRPr lang="en-US" dirty="0"/>
          </a:p>
        </p:txBody>
      </p:sp>
      <p:pic>
        <p:nvPicPr>
          <p:cNvPr id="6" name="Shape 8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715000" y="2913279"/>
            <a:ext cx="3124200" cy="20998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172741" y="2647950"/>
            <a:ext cx="2209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S</a:t>
            </a:r>
            <a:r>
              <a:rPr lang="en-US" i="1" dirty="0" smtClean="0"/>
              <a:t>IPs</a:t>
            </a:r>
            <a:r>
              <a:rPr lang="en-US" i="1" dirty="0"/>
              <a:t>, </a:t>
            </a:r>
            <a:r>
              <a:rPr lang="en-US" i="1" dirty="0" smtClean="0"/>
              <a:t>AIPs</a:t>
            </a:r>
            <a:r>
              <a:rPr lang="en-US" i="1" dirty="0"/>
              <a:t>, DIPs, Oh my!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gitalPOWRR">
  <a:themeElements>
    <a:clrScheme name="POWR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BF8"/>
      </a:accent1>
      <a:accent2>
        <a:srgbClr val="80C7FC"/>
      </a:accent2>
      <a:accent3>
        <a:srgbClr val="002C4D"/>
      </a:accent3>
      <a:accent4>
        <a:srgbClr val="E8CA3B"/>
      </a:accent4>
      <a:accent5>
        <a:srgbClr val="328F5D"/>
      </a:accent5>
      <a:accent6>
        <a:srgbClr val="C30000"/>
      </a:accent6>
      <a:hlink>
        <a:srgbClr val="0066FF"/>
      </a:hlink>
      <a:folHlink>
        <a:srgbClr val="9900CC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3933</TotalTime>
  <Words>2150</Words>
  <Application>Microsoft Office PowerPoint</Application>
  <PresentationFormat>On-screen Show (16:9)</PresentationFormat>
  <Paragraphs>464</Paragraphs>
  <Slides>89</Slides>
  <Notes>89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89</vt:i4>
      </vt:variant>
    </vt:vector>
  </HeadingPairs>
  <TitlesOfParts>
    <vt:vector size="97" baseType="lpstr">
      <vt:lpstr>Arial</vt:lpstr>
      <vt:lpstr>Calibri</vt:lpstr>
      <vt:lpstr>Courier New</vt:lpstr>
      <vt:lpstr>Lucida Sans Unicode</vt:lpstr>
      <vt:lpstr>Verdana</vt:lpstr>
      <vt:lpstr>Wingdings</vt:lpstr>
      <vt:lpstr>simple-light</vt:lpstr>
      <vt:lpstr>1_DigitalPOWRR</vt:lpstr>
      <vt:lpstr>From Theory to Action</vt:lpstr>
      <vt:lpstr>Logistics/Housekeeping</vt:lpstr>
      <vt:lpstr>MORNING</vt:lpstr>
      <vt:lpstr>Expected Outcomes</vt:lpstr>
      <vt:lpstr>Who we are….and how we got here….</vt:lpstr>
      <vt:lpstr>Activity Time! 20 Minutes</vt:lpstr>
      <vt:lpstr>PowerPoint Presentation</vt:lpstr>
      <vt:lpstr>
    So……How do we get from here to there?</vt:lpstr>
      <vt:lpstr>Solution in Theory (riiiiiight)</vt:lpstr>
      <vt:lpstr>Solution in Practice  AKA Good Enough DP for real people!!</vt:lpstr>
      <vt:lpstr>PowerPoint Presentation</vt:lpstr>
      <vt:lpstr>PowerPoint Presentation</vt:lpstr>
      <vt:lpstr>Let’s Talk about Macroservices….</vt:lpstr>
      <vt:lpstr>
Clarification: Preservation vs. Access </vt:lpstr>
      <vt:lpstr>BREAK TIME! Back by 10:30, please</vt:lpstr>
      <vt:lpstr>Everyone’s favorite donor question:</vt:lpstr>
      <vt:lpstr>Don’t Panic - Your Pre-Ingest Workflow aka Wrangling your digital stuff before you can get it into a shiny system </vt:lpstr>
      <vt:lpstr>PowerPoint Presentation</vt:lpstr>
      <vt:lpstr>Pre-Ingest Inventory Spreadsheet Categories</vt:lpstr>
      <vt:lpstr>PowerPoint Presentation</vt:lpstr>
      <vt:lpstr>Data Accessioner</vt:lpstr>
      <vt:lpstr>PowerPoint Presentation</vt:lpstr>
      <vt:lpstr>PowerPoint Presentation</vt:lpstr>
      <vt:lpstr>XML  Output</vt:lpstr>
      <vt:lpstr>PowerPoint Presentation</vt:lpstr>
      <vt:lpstr>Congratulations!</vt:lpstr>
      <vt:lpstr>Macroservices: Doing it all! Sort of.</vt:lpstr>
      <vt:lpstr>Remember this?</vt:lpstr>
      <vt:lpstr>Front-end/Processing: Curator’s Workbench</vt:lpstr>
      <vt:lpstr>Front-end/Processing: Curator’s Workbench</vt:lpstr>
      <vt:lpstr>PowerPoint Presentation</vt:lpstr>
      <vt:lpstr>Front-end/Processing: Archivematica</vt:lpstr>
      <vt:lpstr>Archivematica: Transfer Collection</vt:lpstr>
      <vt:lpstr>Archivematica: Normalization On Ingest</vt:lpstr>
      <vt:lpstr>Archivematica: Add Metadata</vt:lpstr>
      <vt:lpstr>Archivematica: Add AIP to Storage</vt:lpstr>
      <vt:lpstr>Back-end/Preservation: DuraCloud</vt:lpstr>
      <vt:lpstr>Back-end/Preservation: DuraCloud</vt:lpstr>
      <vt:lpstr>DuraCloud.org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INGEST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Front-end &amp;  Back-end:  Internet Archive</vt:lpstr>
      <vt:lpstr>PowerPoint Presentation</vt:lpstr>
      <vt:lpstr>PowerPoint Presentation</vt:lpstr>
      <vt:lpstr>LUNCH</vt:lpstr>
      <vt:lpstr>PowerPoint Presentation</vt:lpstr>
      <vt:lpstr>Create your accession directory: Where you want the collection to go live  Preferably a stable media like your network drive</vt:lpstr>
      <vt:lpstr>Select the collection  you are accessioning</vt:lpstr>
      <vt:lpstr>Populate descriptive metadata and migrate your collection</vt:lpstr>
      <vt:lpstr>What did you create?</vt:lpstr>
      <vt:lpstr>PowerPoint Presentation</vt:lpstr>
      <vt:lpstr>PowerPoint Presentation</vt:lpstr>
      <vt:lpstr>CONGRATULATIONS!</vt:lpstr>
      <vt:lpstr>Outside Your Office</vt:lpstr>
      <vt:lpstr>Assemble Your Team!</vt:lpstr>
      <vt:lpstr>Outside Your Office Group Activity: 3-3-3 Action Plan</vt:lpstr>
      <vt:lpstr>3-3-3 Action Plan: Build Your Team</vt:lpstr>
      <vt:lpstr>Now Let’s Assess...</vt:lpstr>
      <vt:lpstr>BREAK TIME! Back by 2:45, please</vt:lpstr>
      <vt:lpstr>Next Steps: Advocacy</vt:lpstr>
      <vt:lpstr>Next Steps: Towards a Policy</vt:lpstr>
      <vt:lpstr>We also found that Gap Analyses can be challenging…</vt:lpstr>
      <vt:lpstr>PowerPoint Presentation</vt:lpstr>
      <vt:lpstr>PowerPoint Presentation</vt:lpstr>
      <vt:lpstr>How to Decide? Results May Vary…</vt:lpstr>
      <vt:lpstr>How to Decide? Results May Vary…</vt:lpstr>
      <vt:lpstr>PowerPoint Presentation</vt:lpstr>
      <vt:lpstr>Wrapping Up</vt:lpstr>
      <vt:lpstr>Evaluation Time! (10 minutes)</vt:lpstr>
      <vt:lpstr>Thank You for Coming!</vt:lpstr>
      <vt:lpstr>POWRR Project Team Members Contact us…we are here to help!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Theory to Action</dc:title>
  <dc:creator>a1691665</dc:creator>
  <cp:lastModifiedBy>default</cp:lastModifiedBy>
  <cp:revision>274</cp:revision>
  <cp:lastPrinted>2014-10-21T15:57:36Z</cp:lastPrinted>
  <dcterms:modified xsi:type="dcterms:W3CDTF">2015-03-02T20:05:35Z</dcterms:modified>
</cp:coreProperties>
</file>