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4"/>
  </p:sldMasterIdLst>
  <p:notesMasterIdLst>
    <p:notesMasterId r:id="rId24"/>
  </p:notesMasterIdLst>
  <p:handoutMasterIdLst>
    <p:handoutMasterId r:id="rId25"/>
  </p:handoutMasterIdLst>
  <p:sldIdLst>
    <p:sldId id="526" r:id="rId5"/>
    <p:sldId id="600" r:id="rId6"/>
    <p:sldId id="601" r:id="rId7"/>
    <p:sldId id="602" r:id="rId8"/>
    <p:sldId id="603" r:id="rId9"/>
    <p:sldId id="604" r:id="rId10"/>
    <p:sldId id="605" r:id="rId11"/>
    <p:sldId id="606" r:id="rId12"/>
    <p:sldId id="607" r:id="rId13"/>
    <p:sldId id="530" r:id="rId14"/>
    <p:sldId id="577" r:id="rId15"/>
    <p:sldId id="609" r:id="rId16"/>
    <p:sldId id="608" r:id="rId17"/>
    <p:sldId id="596" r:id="rId18"/>
    <p:sldId id="610" r:id="rId19"/>
    <p:sldId id="583" r:id="rId20"/>
    <p:sldId id="611" r:id="rId21"/>
    <p:sldId id="534" r:id="rId22"/>
    <p:sldId id="612" r:id="rId23"/>
  </p:sldIdLst>
  <p:sldSz cx="9144000" cy="5143500" type="screen16x9"/>
  <p:notesSz cx="6950075" cy="9236075"/>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76FF"/>
    <a:srgbClr val="5D84FF"/>
    <a:srgbClr val="3366FF"/>
    <a:srgbClr val="6699FF"/>
    <a:srgbClr val="0066FF"/>
    <a:srgbClr val="3399FF"/>
    <a:srgbClr val="0A74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75" autoAdjust="0"/>
  </p:normalViewPr>
  <p:slideViewPr>
    <p:cSldViewPr snapToGrid="0">
      <p:cViewPr varScale="1">
        <p:scale>
          <a:sx n="119" d="100"/>
          <a:sy n="119" d="100"/>
        </p:scale>
        <p:origin x="137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35C9C3EA-1CED-4A9F-80E1-3AE7CF1D1D06}" type="datetimeFigureOut">
              <a:rPr lang="en-US" smtClean="0"/>
              <a:pPr/>
              <a:t>11/19/2017</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6D9A1839-73EB-4B7E-A4E3-086551F2F571}" type="slidenum">
              <a:rPr lang="en-US" smtClean="0"/>
              <a:pPr/>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95008" y="4387136"/>
            <a:ext cx="5560059" cy="4156234"/>
          </a:xfrm>
          <a:prstGeom prst="rect">
            <a:avLst/>
          </a:prstGeom>
        </p:spPr>
        <p:txBody>
          <a:bodyPr lIns="92476" tIns="92476" rIns="92476" bIns="92476"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rl.edu/archiving-preservation/digital-archives/certification-and-assessment-digital-repositories/chronopolis" TargetMode="External"/><Relationship Id="rId7" Type="http://schemas.openxmlformats.org/officeDocument/2006/relationships/hyperlink" Target="http://www.clockss.org/clockss/News#TRAC"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www.crl.edu/archiving-preservation/digital-archives/certification-and-assessment-digital-repositories/scholars_portal" TargetMode="External"/><Relationship Id="rId5" Type="http://schemas.openxmlformats.org/officeDocument/2006/relationships/hyperlink" Target="http://www.crl.edu/archiving-preservation/digital-archives/certification-and-assessment-digital-repositories/portico" TargetMode="External"/><Relationship Id="rId4" Type="http://schemas.openxmlformats.org/officeDocument/2006/relationships/hyperlink" Target="http://www.crl.edu/archiving-preservation/digital-archives/certification-and-assessment-digital-repositories/hathitrust"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Tree>
    <p:extLst>
      <p:ext uri="{BB962C8B-B14F-4D97-AF65-F5344CB8AC3E}">
        <p14:creationId xmlns:p14="http://schemas.microsoft.com/office/powerpoint/2010/main" val="508443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Tree>
    <p:extLst>
      <p:ext uri="{BB962C8B-B14F-4D97-AF65-F5344CB8AC3E}">
        <p14:creationId xmlns:p14="http://schemas.microsoft.com/office/powerpoint/2010/main" val="1114129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1" y="4415791"/>
            <a:ext cx="5486399" cy="4183380"/>
          </a:xfrm>
          <a:prstGeom prst="rect">
            <a:avLst/>
          </a:prstGeom>
        </p:spPr>
        <p:txBody>
          <a:bodyPr lIns="92476" tIns="92476" rIns="92476" bIns="92476" anchor="t" anchorCtr="0">
            <a:noAutofit/>
          </a:bodyPr>
          <a:lstStyle/>
          <a:p>
            <a:r>
              <a:rPr lang="en-US" b="0" dirty="0" smtClean="0"/>
              <a:t>Analysis</a:t>
            </a:r>
            <a:r>
              <a:rPr lang="en-US" b="0" baseline="0" dirty="0" smtClean="0"/>
              <a:t> Paralysis</a:t>
            </a:r>
            <a:r>
              <a:rPr lang="en-US" b="0" dirty="0" smtClean="0"/>
              <a:t> – Google Search!</a:t>
            </a:r>
          </a:p>
          <a:p>
            <a:r>
              <a:rPr lang="en-US" b="0" dirty="0" smtClean="0"/>
              <a:t>Isolation – everyone else has it figured out</a:t>
            </a:r>
          </a:p>
          <a:p>
            <a:r>
              <a:rPr lang="en-US" b="0" dirty="0" smtClean="0"/>
              <a:t>Uncertainty – can’t even see what all we have (opaque backlog)</a:t>
            </a:r>
          </a:p>
          <a:p>
            <a:r>
              <a:rPr lang="en-US" b="0" dirty="0" smtClean="0"/>
              <a:t>Misconceptions</a:t>
            </a:r>
            <a:r>
              <a:rPr lang="en-US" b="0" baseline="0" dirty="0" smtClean="0"/>
              <a:t>- one size fits all for your collections, FREE tools!, we need to get this all figured out before making the first step (see analysis paralysis!)</a:t>
            </a:r>
          </a:p>
          <a:p>
            <a:r>
              <a:rPr lang="en-US" b="0" baseline="0" dirty="0" smtClean="0"/>
              <a:t>No money – for training/travel or a slick vendor-based solution </a:t>
            </a:r>
          </a:p>
          <a:p>
            <a:r>
              <a:rPr lang="en-US" b="0" baseline="0" dirty="0" smtClean="0"/>
              <a:t>Technology Barriers – Lack of robust infrastructure to lack of IT department to personally being less savvy with technology</a:t>
            </a:r>
          </a:p>
          <a:p>
            <a:endParaRPr lang="en-US" dirty="0" smtClean="0">
              <a:solidFill>
                <a:srgbClr val="000000"/>
              </a:solidFill>
              <a:latin typeface="Arial"/>
            </a:endParaRPr>
          </a:p>
          <a:p>
            <a:r>
              <a:rPr lang="en-US" dirty="0" smtClean="0">
                <a:solidFill>
                  <a:srgbClr val="000000"/>
                </a:solidFill>
                <a:latin typeface="Arial"/>
              </a:rPr>
              <a:t>If </a:t>
            </a:r>
            <a:r>
              <a:rPr lang="en-US" dirty="0">
                <a:solidFill>
                  <a:srgbClr val="000000"/>
                </a:solidFill>
                <a:latin typeface="Arial"/>
              </a:rPr>
              <a:t>you Google digital preservation,  you may come across this! </a:t>
            </a:r>
            <a:endParaRPr lang="en-US" dirty="0" smtClean="0">
              <a:solidFill>
                <a:srgbClr val="000000"/>
              </a:solidFill>
              <a:latin typeface="Arial"/>
            </a:endParaRPr>
          </a:p>
          <a:p>
            <a:r>
              <a:rPr lang="en-US" sz="1100" dirty="0" smtClean="0"/>
              <a:t>OAIS (Open Archival Information Systems) and other schematic models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HEY THERE IS NO STEP 1!!!!!</a:t>
            </a:r>
            <a:br>
              <a:rPr lang="en-US" sz="1100" dirty="0" smtClean="0"/>
            </a:b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 Note: </a:t>
            </a:r>
            <a:r>
              <a:rPr lang="en-US" dirty="0" smtClean="0"/>
              <a:t>These are all valuable things that benefit the field of digital preservation greatly…. We just don’t want you to become overwhelmed by them and grind to a halt before you take your first steps…like we did</a:t>
            </a:r>
            <a:endParaRPr lang="en-US" sz="1100" kern="1200" dirty="0" smtClean="0">
              <a:solidFill>
                <a:schemeClr val="tx1"/>
              </a:solidFill>
              <a:effectLst/>
              <a:latin typeface="+mn-lt"/>
              <a:ea typeface="+mn-ea"/>
              <a:cs typeface="+mn-cs"/>
            </a:endParaRPr>
          </a:p>
          <a:p>
            <a:endParaRPr lang="en-US" sz="1100" dirty="0" smtClean="0"/>
          </a:p>
          <a:p>
            <a:r>
              <a:rPr lang="en-US" sz="1100" dirty="0" smtClean="0"/>
              <a:t>TRAC Certification (Trustworthy Repositories Audit &amp; Certification)</a:t>
            </a:r>
            <a:br>
              <a:rPr lang="en-US" sz="1100" dirty="0" smtClean="0"/>
            </a:br>
            <a:endParaRPr lang="en-US" sz="1100" dirty="0" smtClean="0"/>
          </a:p>
          <a:p>
            <a:r>
              <a:rPr lang="en-US" sz="1100" dirty="0" smtClean="0"/>
              <a:t>TDR ISO 16363 (Trustworthy Digital Repository ISO Standard)</a:t>
            </a:r>
            <a:br>
              <a:rPr lang="en-US" sz="1100" dirty="0" smtClean="0"/>
            </a:br>
            <a:endParaRPr lang="en-US" sz="1100" dirty="0" smtClean="0"/>
          </a:p>
          <a:p>
            <a:r>
              <a:rPr lang="en-US" sz="1100" dirty="0" smtClean="0"/>
              <a:t>Curation Lifecycles that don’t look a thing like our current workflows</a:t>
            </a:r>
          </a:p>
          <a:p>
            <a:endParaRPr lang="en-US" dirty="0" smtClean="0">
              <a:solidFill>
                <a:srgbClr val="000000"/>
              </a:solidFill>
              <a:latin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rgbClr val="FF0000"/>
                </a:solidFill>
              </a:rPr>
              <a:t>In just</a:t>
            </a:r>
            <a:r>
              <a:rPr lang="en-US" b="0" baseline="0" dirty="0" smtClean="0">
                <a:solidFill>
                  <a:srgbClr val="FF0000"/>
                </a:solidFill>
              </a:rPr>
              <a:t> over 10</a:t>
            </a:r>
            <a:r>
              <a:rPr lang="en-US" b="0" dirty="0" smtClean="0">
                <a:solidFill>
                  <a:srgbClr val="FF0000"/>
                </a:solidFill>
              </a:rPr>
              <a:t> years,</a:t>
            </a:r>
            <a:r>
              <a:rPr lang="en-US" b="0" baseline="0" dirty="0" smtClean="0">
                <a:solidFill>
                  <a:srgbClr val="FF0000"/>
                </a:solidFill>
              </a:rPr>
              <a:t> </a:t>
            </a:r>
            <a:r>
              <a:rPr lang="en-US" b="1" baseline="0" dirty="0" smtClean="0">
                <a:solidFill>
                  <a:srgbClr val="FF0000"/>
                </a:solidFill>
              </a:rPr>
              <a:t>there are 6 </a:t>
            </a:r>
            <a:r>
              <a:rPr lang="en-US" b="0" baseline="0" dirty="0" smtClean="0">
                <a:solidFill>
                  <a:srgbClr val="FF0000"/>
                </a:solidFill>
              </a:rPr>
              <a:t>repositories that have been able to become certified!!! (</a:t>
            </a:r>
            <a:r>
              <a:rPr lang="en-US" sz="1100" u="sng" kern="1200" dirty="0" err="1" smtClean="0">
                <a:solidFill>
                  <a:schemeClr val="tx1"/>
                </a:solidFill>
                <a:effectLst/>
                <a:latin typeface="+mn-lt"/>
                <a:ea typeface="+mn-ea"/>
                <a:cs typeface="+mn-cs"/>
                <a:hlinkClick r:id="rId3"/>
              </a:rPr>
              <a:t>Chronopolis</a:t>
            </a:r>
            <a:r>
              <a:rPr lang="en-US" sz="1100" u="sng" kern="1200" dirty="0" smtClean="0">
                <a:solidFill>
                  <a:schemeClr val="tx1"/>
                </a:solidFill>
                <a:effectLst/>
                <a:latin typeface="+mn-lt"/>
                <a:ea typeface="+mn-ea"/>
                <a:cs typeface="+mn-cs"/>
                <a:hlinkClick r:id="rId3"/>
              </a:rPr>
              <a:t> Report</a:t>
            </a:r>
            <a:r>
              <a:rPr lang="en-US" sz="1100" u="sng" kern="1200" dirty="0" smtClean="0">
                <a:solidFill>
                  <a:schemeClr val="tx1"/>
                </a:solidFill>
                <a:effectLst/>
                <a:latin typeface="+mn-lt"/>
                <a:ea typeface="+mn-ea"/>
                <a:cs typeface="+mn-cs"/>
              </a:rPr>
              <a:t>;</a:t>
            </a:r>
            <a:r>
              <a:rPr lang="en-US" sz="1100" kern="1200" dirty="0" smtClean="0">
                <a:solidFill>
                  <a:schemeClr val="tx1"/>
                </a:solidFill>
                <a:effectLst/>
                <a:latin typeface="+mn-lt"/>
                <a:ea typeface="+mn-ea"/>
                <a:cs typeface="+mn-cs"/>
              </a:rPr>
              <a:t> </a:t>
            </a:r>
            <a:r>
              <a:rPr lang="en-US" sz="1100" u="sng" kern="1200" dirty="0" err="1" smtClean="0">
                <a:solidFill>
                  <a:schemeClr val="tx1"/>
                </a:solidFill>
                <a:effectLst/>
                <a:latin typeface="+mn-lt"/>
                <a:ea typeface="+mn-ea"/>
                <a:cs typeface="+mn-cs"/>
                <a:hlinkClick r:id="rId4"/>
              </a:rPr>
              <a:t>Hathitrust</a:t>
            </a:r>
            <a:r>
              <a:rPr lang="en-US" sz="1100" u="sng" kern="1200" dirty="0" smtClean="0">
                <a:solidFill>
                  <a:schemeClr val="tx1"/>
                </a:solidFill>
                <a:effectLst/>
                <a:latin typeface="+mn-lt"/>
                <a:ea typeface="+mn-ea"/>
                <a:cs typeface="+mn-cs"/>
                <a:hlinkClick r:id="rId4"/>
              </a:rPr>
              <a:t> Report</a:t>
            </a:r>
            <a:r>
              <a:rPr lang="en-US" sz="1100" u="sng" kern="1200" dirty="0" smtClean="0">
                <a:solidFill>
                  <a:schemeClr val="tx1"/>
                </a:solidFill>
                <a:effectLst/>
                <a:latin typeface="+mn-lt"/>
                <a:ea typeface="+mn-ea"/>
                <a:cs typeface="+mn-cs"/>
              </a:rPr>
              <a:t>;</a:t>
            </a:r>
            <a:r>
              <a:rPr lang="en-US" sz="1100" kern="1200" dirty="0" smtClean="0">
                <a:solidFill>
                  <a:schemeClr val="tx1"/>
                </a:solidFill>
                <a:effectLst/>
                <a:latin typeface="+mn-lt"/>
                <a:ea typeface="+mn-ea"/>
                <a:cs typeface="+mn-cs"/>
              </a:rPr>
              <a:t> </a:t>
            </a:r>
            <a:r>
              <a:rPr lang="en-US" sz="1100" u="sng" kern="1200" dirty="0" smtClean="0">
                <a:solidFill>
                  <a:schemeClr val="tx1"/>
                </a:solidFill>
                <a:effectLst/>
                <a:latin typeface="+mn-lt"/>
                <a:ea typeface="+mn-ea"/>
                <a:cs typeface="+mn-cs"/>
                <a:hlinkClick r:id="rId5"/>
              </a:rPr>
              <a:t>Portico Report</a:t>
            </a:r>
            <a:r>
              <a:rPr lang="en-US" sz="1100" u="sng" kern="1200" dirty="0" smtClean="0">
                <a:solidFill>
                  <a:schemeClr val="tx1"/>
                </a:solidFill>
                <a:effectLst/>
                <a:latin typeface="+mn-lt"/>
                <a:ea typeface="+mn-ea"/>
                <a:cs typeface="+mn-cs"/>
              </a:rPr>
              <a:t>;</a:t>
            </a:r>
            <a:r>
              <a:rPr lang="en-US" sz="1100" kern="1200" dirty="0" smtClean="0">
                <a:solidFill>
                  <a:schemeClr val="tx1"/>
                </a:solidFill>
                <a:effectLst/>
                <a:latin typeface="+mn-lt"/>
                <a:ea typeface="+mn-ea"/>
                <a:cs typeface="+mn-cs"/>
              </a:rPr>
              <a:t> </a:t>
            </a:r>
            <a:r>
              <a:rPr lang="en-US" sz="1100" u="sng" kern="1200" dirty="0" smtClean="0">
                <a:solidFill>
                  <a:schemeClr val="tx1"/>
                </a:solidFill>
                <a:effectLst/>
                <a:latin typeface="+mn-lt"/>
                <a:ea typeface="+mn-ea"/>
                <a:cs typeface="+mn-cs"/>
                <a:hlinkClick r:id="rId6"/>
              </a:rPr>
              <a:t>Scholars Portal</a:t>
            </a:r>
            <a:r>
              <a:rPr lang="en-US" sz="1100" u="sng" kern="1200" dirty="0" smtClean="0">
                <a:solidFill>
                  <a:schemeClr val="tx1"/>
                </a:solidFill>
                <a:effectLst/>
                <a:latin typeface="+mn-lt"/>
                <a:ea typeface="+mn-ea"/>
                <a:cs typeface="+mn-cs"/>
              </a:rPr>
              <a:t>; </a:t>
            </a:r>
            <a:r>
              <a:rPr lang="en-US" sz="1100" u="sng" kern="1200" dirty="0" smtClean="0">
                <a:solidFill>
                  <a:schemeClr val="tx1"/>
                </a:solidFill>
                <a:latin typeface="+mn-lt"/>
                <a:ea typeface="+mn-ea"/>
                <a:cs typeface="+mn-cs"/>
                <a:hlinkClick r:id="rId7"/>
              </a:rPr>
              <a:t>CLOCKKS</a:t>
            </a:r>
            <a:r>
              <a:rPr lang="en-US" sz="1100" i="1" u="none" kern="1200" dirty="0" smtClean="0">
                <a:solidFill>
                  <a:schemeClr val="tx1"/>
                </a:solidFill>
                <a:latin typeface="+mn-lt"/>
                <a:ea typeface="+mn-ea"/>
                <a:cs typeface="+mn-cs"/>
              </a:rPr>
              <a:t>,</a:t>
            </a:r>
            <a:r>
              <a:rPr lang="en-US" sz="1100" i="1" u="none" kern="1200" baseline="0" dirty="0" smtClean="0">
                <a:solidFill>
                  <a:schemeClr val="tx1"/>
                </a:solidFill>
                <a:latin typeface="+mn-lt"/>
                <a:ea typeface="+mn-ea"/>
                <a:cs typeface="+mn-cs"/>
              </a:rPr>
              <a:t> which received the highest score of any org, </a:t>
            </a:r>
            <a:r>
              <a:rPr lang="en-US" sz="1100" i="0" u="none" kern="1200" baseline="0" dirty="0" smtClean="0">
                <a:solidFill>
                  <a:schemeClr val="tx1"/>
                </a:solidFill>
                <a:latin typeface="+mn-lt"/>
                <a:ea typeface="+mn-ea"/>
                <a:cs typeface="+mn-cs"/>
              </a:rPr>
              <a:t>and now Canadiana.org</a:t>
            </a:r>
            <a:r>
              <a:rPr lang="en-US" sz="1100" u="none" kern="120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OAIS was conceived in 1996 and accepted as an ISO standard in 2002. </a:t>
            </a:r>
          </a:p>
          <a:p>
            <a:endParaRPr lang="en-US" dirty="0">
              <a:solidFill>
                <a:srgbClr val="000000"/>
              </a:solidFill>
              <a:latin typeface="Arial"/>
            </a:endParaRPr>
          </a:p>
        </p:txBody>
      </p:sp>
    </p:spTree>
    <p:extLst>
      <p:ext uri="{BB962C8B-B14F-4D97-AF65-F5344CB8AC3E}">
        <p14:creationId xmlns:p14="http://schemas.microsoft.com/office/powerpoint/2010/main" val="1410026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r>
              <a:rPr lang="en-US" dirty="0" smtClean="0"/>
              <a:t>For folks</a:t>
            </a:r>
            <a:r>
              <a:rPr lang="en-US" baseline="0" dirty="0" smtClean="0"/>
              <a:t> who are not rocket scientists </a:t>
            </a:r>
          </a:p>
          <a:p>
            <a:pPr lvl="0" rtl="0">
              <a:buNone/>
            </a:pPr>
            <a:r>
              <a:rPr lang="en" dirty="0" smtClean="0">
                <a:solidFill>
                  <a:schemeClr val="dk1"/>
                </a:solidFill>
              </a:rPr>
              <a:t>Understanding the world in which we need to operate -&gt; comapre to physical process</a:t>
            </a:r>
          </a:p>
          <a:p>
            <a:pPr lvl="0" rtl="0">
              <a:buNone/>
            </a:pPr>
            <a:r>
              <a:rPr lang="en" dirty="0" smtClean="0">
                <a:solidFill>
                  <a:schemeClr val="dk1"/>
                </a:solidFill>
              </a:rPr>
              <a:t>Books, journals, documents, weird objects, pages within</a:t>
            </a:r>
          </a:p>
          <a:p>
            <a:pPr lvl="0" rtl="0">
              <a:buNone/>
            </a:pPr>
            <a:r>
              <a:rPr lang="en-US" dirty="0" smtClean="0">
                <a:solidFill>
                  <a:schemeClr val="dk1"/>
                </a:solidFill>
              </a:rPr>
              <a:t>P</a:t>
            </a:r>
            <a:r>
              <a:rPr lang="en" dirty="0" smtClean="0">
                <a:solidFill>
                  <a:schemeClr val="dk1"/>
                </a:solidFill>
              </a:rPr>
              <a:t>aper types, permissions</a:t>
            </a:r>
            <a:r>
              <a:rPr lang="en" baseline="0" dirty="0" smtClean="0">
                <a:solidFill>
                  <a:schemeClr val="dk1"/>
                </a:solidFill>
              </a:rPr>
              <a:t> (can we make it available to patrons? </a:t>
            </a:r>
            <a:r>
              <a:rPr lang="en-US" baseline="0" dirty="0" smtClean="0">
                <a:solidFill>
                  <a:schemeClr val="dk1"/>
                </a:solidFill>
              </a:rPr>
              <a:t>C</a:t>
            </a:r>
            <a:r>
              <a:rPr lang="en" baseline="0" dirty="0" smtClean="0">
                <a:solidFill>
                  <a:schemeClr val="dk1"/>
                </a:solidFill>
              </a:rPr>
              <a:t>an they copy it?)</a:t>
            </a:r>
          </a:p>
          <a:p>
            <a:pPr lvl="0" rtl="0">
              <a:buNone/>
            </a:pPr>
            <a:r>
              <a:rPr lang="en" dirty="0" smtClean="0">
                <a:solidFill>
                  <a:schemeClr val="dk1"/>
                </a:solidFill>
              </a:rPr>
              <a:t>Cataloging</a:t>
            </a:r>
          </a:p>
          <a:p>
            <a:pPr lvl="0" rtl="0">
              <a:buNone/>
            </a:pPr>
            <a:r>
              <a:rPr lang="en" dirty="0" smtClean="0">
                <a:solidFill>
                  <a:schemeClr val="dk1"/>
                </a:solidFill>
              </a:rPr>
              <a:t>Finding Aids</a:t>
            </a:r>
          </a:p>
          <a:p>
            <a:pPr lvl="0" rtl="0">
              <a:buNone/>
            </a:pPr>
            <a:r>
              <a:rPr lang="en" dirty="0" smtClean="0">
                <a:solidFill>
                  <a:schemeClr val="dk1"/>
                </a:solidFill>
              </a:rPr>
              <a:t>Metadata</a:t>
            </a:r>
          </a:p>
          <a:p>
            <a:pPr lvl="0" rtl="0">
              <a:buNone/>
            </a:pPr>
            <a:r>
              <a:rPr lang="en" dirty="0" smtClean="0">
                <a:solidFill>
                  <a:schemeClr val="dk1"/>
                </a:solidFill>
              </a:rPr>
              <a:t>Boxes</a:t>
            </a:r>
          </a:p>
          <a:p>
            <a:pPr lvl="0" rtl="0">
              <a:buNone/>
            </a:pPr>
            <a:r>
              <a:rPr lang="en" dirty="0" smtClean="0">
                <a:solidFill>
                  <a:schemeClr val="dk1"/>
                </a:solidFill>
              </a:rPr>
              <a:t>Shelving</a:t>
            </a:r>
          </a:p>
          <a:p>
            <a:pPr lvl="0" rtl="0">
              <a:buNone/>
            </a:pPr>
            <a:r>
              <a:rPr lang="en" dirty="0" smtClean="0">
                <a:solidFill>
                  <a:schemeClr val="dk1"/>
                </a:solidFill>
              </a:rPr>
              <a:t>Space</a:t>
            </a:r>
            <a:r>
              <a:rPr lang="en" baseline="0" dirty="0" smtClean="0">
                <a:solidFill>
                  <a:schemeClr val="dk1"/>
                </a:solidFill>
              </a:rPr>
              <a:t> issues</a:t>
            </a:r>
          </a:p>
          <a:p>
            <a:pPr lvl="0" rtl="0">
              <a:buNone/>
            </a:pPr>
            <a:r>
              <a:rPr lang="en" baseline="0" dirty="0" smtClean="0">
                <a:solidFill>
                  <a:schemeClr val="dk1"/>
                </a:solidFill>
              </a:rPr>
              <a:t>Handling</a:t>
            </a:r>
            <a:endParaRPr lang="en" dirty="0" smtClean="0">
              <a:solidFill>
                <a:schemeClr val="dk1"/>
              </a:solidFill>
            </a:endParaRPr>
          </a:p>
          <a:p>
            <a:pPr lvl="0" rtl="0">
              <a:buNone/>
            </a:pPr>
            <a:endParaRPr lang="en" dirty="0" smtClean="0">
              <a:solidFill>
                <a:schemeClr val="dk1"/>
              </a:solidFill>
            </a:endParaRPr>
          </a:p>
          <a:p>
            <a:pPr lvl="0" rtl="0">
              <a:buNone/>
            </a:pPr>
            <a:endParaRPr lang="en" dirty="0" smtClean="0">
              <a:solidFill>
                <a:schemeClr val="dk1"/>
              </a:solidFill>
            </a:endParaRPr>
          </a:p>
          <a:p>
            <a:endParaRPr dirty="0"/>
          </a:p>
        </p:txBody>
      </p:sp>
    </p:spTree>
    <p:extLst>
      <p:ext uri="{BB962C8B-B14F-4D97-AF65-F5344CB8AC3E}">
        <p14:creationId xmlns:p14="http://schemas.microsoft.com/office/powerpoint/2010/main" val="3503946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r>
              <a:rPr lang="en-US" dirty="0" smtClean="0"/>
              <a:t>Pragmatic – Yes, in order to get anywhere with this we will need</a:t>
            </a:r>
            <a:r>
              <a:rPr lang="en-US" baseline="0" dirty="0" smtClean="0"/>
              <a:t> to develop a basic understanding of scary things like AIPs SIPs DIPSs, Open Source Software, Cloud Storage, Checksums….but we are going to approach these topics pragmatically. You’ll see….</a:t>
            </a:r>
            <a:endParaRPr lang="en-US" dirty="0" smtClean="0"/>
          </a:p>
          <a:p>
            <a:endParaRPr lang="en-US" dirty="0" smtClean="0"/>
          </a:p>
          <a:p>
            <a:r>
              <a:rPr lang="en-US" dirty="0" smtClean="0"/>
              <a:t>Realistic</a:t>
            </a:r>
            <a:r>
              <a:rPr lang="en-US" baseline="0" dirty="0" smtClean="0"/>
              <a:t> – We do not set our goals and measure our progress by schematics we don’t understand, or by checklists that few can ever hope to achieve. We take a look around us to see what’s actually keeping us from making progress (and it’s never about what they say it’s about!), we make note of the advantages we have, we find our sweet spots, and we jump in with potential solution, often working ass-backwards from how we were trained to approach things in our profession (research, plan, research some more, form a committee, write some policies, and so on)</a:t>
            </a:r>
            <a:endParaRPr lang="en-US" dirty="0" smtClean="0"/>
          </a:p>
          <a:p>
            <a:endParaRPr lang="en-US" dirty="0" smtClean="0"/>
          </a:p>
          <a:p>
            <a:r>
              <a:rPr lang="en-US" dirty="0" smtClean="0"/>
              <a:t>Incremental – We are not so concerned with the “big picture” at this point. We want to triage</a:t>
            </a:r>
            <a:r>
              <a:rPr lang="en-US" baseline="0" dirty="0" smtClean="0"/>
              <a:t> what we have now, and what we are getting in the immediate future, so that we can begin to understand what our workflows may look like. We measure our progress in small steps, using things like the tool I’m about to show you, knowing that in a year or 2 we’ll have a better feel for this thing called digital preservation and will begin to develop a more refined, long-term approach.</a:t>
            </a:r>
            <a:endParaRPr dirty="0"/>
          </a:p>
        </p:txBody>
      </p:sp>
    </p:spTree>
    <p:extLst>
      <p:ext uri="{BB962C8B-B14F-4D97-AF65-F5344CB8AC3E}">
        <p14:creationId xmlns:p14="http://schemas.microsoft.com/office/powerpoint/2010/main" val="1889863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r>
              <a:rPr lang="en-US" dirty="0"/>
              <a:t/>
            </a:r>
            <a:br>
              <a:rPr lang="en-US" dirty="0"/>
            </a:br>
            <a:r>
              <a:rPr lang="en-US" dirty="0" smtClean="0"/>
              <a:t>This epitomizes</a:t>
            </a:r>
            <a:r>
              <a:rPr lang="en-US" baseline="0" dirty="0" smtClean="0"/>
              <a:t> the incremental approach!!!</a:t>
            </a:r>
            <a:endParaRPr lang="en-US" dirty="0"/>
          </a:p>
          <a:p>
            <a:r>
              <a:rPr lang="en-US" b="1" baseline="0" dirty="0" smtClean="0"/>
              <a:t>“</a:t>
            </a:r>
            <a:r>
              <a:rPr lang="en-US" b="1" baseline="0" dirty="0"/>
              <a:t>In any of these areas, are folks at a level 4? Level 3? Level 0.5?”</a:t>
            </a:r>
          </a:p>
          <a:p>
            <a:r>
              <a:rPr lang="en-US" b="1" dirty="0">
                <a:latin typeface="Arial"/>
                <a:cs typeface="Arial"/>
              </a:rPr>
              <a:t/>
            </a:r>
            <a:br>
              <a:rPr lang="en-US" b="1" dirty="0">
                <a:latin typeface="Arial"/>
                <a:cs typeface="Arial"/>
              </a:rPr>
            </a:br>
            <a:endParaRPr b="1" dirty="0"/>
          </a:p>
        </p:txBody>
      </p:sp>
    </p:spTree>
    <p:extLst>
      <p:ext uri="{BB962C8B-B14F-4D97-AF65-F5344CB8AC3E}">
        <p14:creationId xmlns:p14="http://schemas.microsoft.com/office/powerpoint/2010/main" val="89981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Don’t overthink it…especially tools. Choices of tools are </a:t>
            </a:r>
            <a:r>
              <a:rPr lang="en-US" sz="1100" i="1" dirty="0" smtClean="0"/>
              <a:t>not</a:t>
            </a:r>
            <a:r>
              <a:rPr lang="en-US" sz="1100" dirty="0" smtClean="0"/>
              <a:t> forever. </a:t>
            </a:r>
            <a:r>
              <a:rPr lang="en-US" sz="1100" b="1" dirty="0" smtClean="0"/>
              <a:t>They serve what you need now, selected with an eye to later.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smtClean="0"/>
          </a:p>
          <a:p>
            <a:pPr lvl="0" rtl="0">
              <a:buNone/>
            </a:pPr>
            <a:r>
              <a:rPr lang="en" dirty="0" smtClean="0"/>
              <a:t>You don’t have to pick the tools/services that will do ALL of the steps</a:t>
            </a:r>
            <a:r>
              <a:rPr lang="en" baseline="0" dirty="0" smtClean="0"/>
              <a:t> from</a:t>
            </a:r>
            <a:r>
              <a:rPr lang="en-US" baseline="0" dirty="0" smtClean="0"/>
              <a:t> t</a:t>
            </a:r>
            <a:r>
              <a:rPr lang="en" baseline="0" dirty="0" smtClean="0"/>
              <a:t>he get go. </a:t>
            </a:r>
          </a:p>
          <a:p>
            <a:pPr lvl="0" rtl="0">
              <a:buNone/>
            </a:pPr>
            <a:r>
              <a:rPr lang="en-US" sz="1100" dirty="0" smtClean="0"/>
              <a:t>	- Some tools/services do specific tasks (</a:t>
            </a:r>
            <a:r>
              <a:rPr lang="en-US" sz="1100" i="1" dirty="0" err="1" smtClean="0"/>
              <a:t>microservices</a:t>
            </a:r>
            <a:r>
              <a:rPr lang="en-US" sz="1100" i="1" dirty="0" smtClean="0"/>
              <a:t>).</a:t>
            </a:r>
            <a:r>
              <a:rPr lang="en-US" sz="1100" dirty="0" smtClean="0"/>
              <a:t/>
            </a:r>
            <a:br>
              <a:rPr lang="en-US" sz="1100" dirty="0" smtClean="0"/>
            </a:br>
            <a:r>
              <a:rPr lang="en-US" sz="1100" dirty="0" smtClean="0"/>
              <a:t>	- Some tools/services combine multiple </a:t>
            </a:r>
            <a:r>
              <a:rPr lang="en-US" sz="1100" dirty="0" err="1" smtClean="0"/>
              <a:t>microservices</a:t>
            </a:r>
            <a:r>
              <a:rPr lang="en-US" sz="1100" dirty="0" smtClean="0"/>
              <a:t> </a:t>
            </a:r>
            <a:br>
              <a:rPr lang="en-US" sz="1100" dirty="0" smtClean="0"/>
            </a:br>
            <a:r>
              <a:rPr lang="en-US" sz="1100" dirty="0" smtClean="0"/>
              <a:t>	  	 (</a:t>
            </a:r>
            <a:r>
              <a:rPr lang="en-US" sz="1100" i="1" dirty="0" smtClean="0"/>
              <a:t>you guessed it….</a:t>
            </a:r>
            <a:r>
              <a:rPr lang="en-US" sz="1100" i="1" dirty="0" err="1" smtClean="0"/>
              <a:t>macroservices</a:t>
            </a:r>
            <a:r>
              <a:rPr lang="en-US" sz="1100" i="1" dirty="0" smtClean="0"/>
              <a:t>!</a:t>
            </a:r>
            <a:r>
              <a:rPr lang="en-US" sz="1100" dirty="0" smtClean="0"/>
              <a:t>).</a:t>
            </a:r>
            <a:endParaRPr lang="en-US" baseline="0" dirty="0" smtClean="0"/>
          </a:p>
          <a:p>
            <a:pPr lvl="0" rtl="0">
              <a:buNone/>
            </a:pPr>
            <a:r>
              <a:rPr lang="en" baseline="0" dirty="0" smtClean="0"/>
              <a:t>Start with a step or two. And it doesn’t even have to be with a fancy schmancy tool!</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Starting with a simple </a:t>
            </a:r>
            <a:r>
              <a:rPr lang="en-US" sz="1100" dirty="0" err="1" smtClean="0"/>
              <a:t>microservice</a:t>
            </a:r>
            <a:r>
              <a:rPr lang="en-US" sz="1100" dirty="0" smtClean="0"/>
              <a:t> tool will get you closer to your goals</a:t>
            </a:r>
            <a:r>
              <a:rPr lang="en-US" sz="1100" baseline="0" dirty="0" smtClean="0"/>
              <a:t> </a:t>
            </a:r>
            <a:r>
              <a:rPr lang="en-US" sz="1100" dirty="0" smtClean="0"/>
              <a:t>AND you can use them NOW!</a:t>
            </a:r>
            <a:br>
              <a:rPr lang="en-US" sz="1100" dirty="0" smtClean="0"/>
            </a:br>
            <a:r>
              <a:rPr lang="en-US" sz="1100" dirty="0" smtClean="0"/>
              <a:t>	- Baby steps still move you forward….. See “Walk This Way”.</a:t>
            </a:r>
            <a:endParaRPr lang="en"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Focus on workflows! Today’s hot new tools are tomorrow’s orphans:</a:t>
            </a:r>
            <a:r>
              <a:rPr lang="en-US" sz="1100"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 b="1" dirty="0" smtClean="0"/>
              <a:t>IRONICALLY, your first pilot workflow will be determined in part</a:t>
            </a:r>
            <a:r>
              <a:rPr lang="en" b="1" baseline="0" dirty="0" smtClean="0"/>
              <a:t> by the tools you select. The idea is to TRY SOMETHING and then make adjustments to/refine your workflow as necessary, and then find the tool or service that fits the refined workflow well enough.</a:t>
            </a:r>
          </a:p>
          <a:p>
            <a:pPr lvl="0" rtl="0">
              <a:buNone/>
            </a:pPr>
            <a:r>
              <a:rPr lang="en" b="1" baseline="0" dirty="0" smtClean="0"/>
              <a:t>Would it be easier to start with an inventory of your backlog? </a:t>
            </a:r>
          </a:p>
          <a:p>
            <a:pPr lvl="0" rtl="0">
              <a:buNone/>
            </a:pPr>
            <a:endParaRPr lang="en"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 b="1" baseline="0" dirty="0" smtClean="0"/>
              <a:t>Or would it be easier to start piloting a workflow for digital materials you need to actively collect and preserve? (scans of theses? </a:t>
            </a:r>
            <a:r>
              <a:rPr lang="en-US" b="1" baseline="0" dirty="0" smtClean="0"/>
              <a:t>O</a:t>
            </a:r>
            <a:r>
              <a:rPr lang="en" b="1" baseline="0" dirty="0" smtClean="0"/>
              <a:t>rganizational newletters? Images from an event?)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smtClean="0"/>
          </a:p>
          <a:p>
            <a:pPr lvl="0" rtl="0">
              <a:buNone/>
            </a:pPr>
            <a:r>
              <a:rPr lang="en" b="1" dirty="0" smtClean="0"/>
              <a:t>You will likely be handling</a:t>
            </a:r>
            <a:r>
              <a:rPr lang="en" b="1" baseline="0" dirty="0" smtClean="0"/>
              <a:t> your backlog and your a</a:t>
            </a:r>
            <a:r>
              <a:rPr lang="en-US" b="1" baseline="0" dirty="0" smtClean="0"/>
              <a:t>c</a:t>
            </a:r>
            <a:r>
              <a:rPr lang="en" b="1" baseline="0" dirty="0" smtClean="0"/>
              <a:t>quisitions going forward *very* differently…that’s ok!</a:t>
            </a:r>
            <a:endParaRPr lang="en" b="1" dirty="0" smtClean="0"/>
          </a:p>
        </p:txBody>
      </p:sp>
    </p:spTree>
    <p:extLst>
      <p:ext uri="{BB962C8B-B14F-4D97-AF65-F5344CB8AC3E}">
        <p14:creationId xmlns:p14="http://schemas.microsoft.com/office/powerpoint/2010/main" val="371490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1" y="4415791"/>
            <a:ext cx="5486399" cy="4183380"/>
          </a:xfrm>
          <a:prstGeom prst="rect">
            <a:avLst/>
          </a:prstGeom>
        </p:spPr>
        <p:txBody>
          <a:bodyPr lIns="92476" tIns="92476" rIns="92476" bIns="92476" anchor="t" anchorCtr="0">
            <a:noAutofit/>
          </a:bodyPr>
          <a:lstStyle/>
          <a:p>
            <a:pPr lvl="0" rtl="0">
              <a:buNone/>
            </a:pPr>
            <a:r>
              <a:rPr lang="en" dirty="0" smtClean="0"/>
              <a:t>Having</a:t>
            </a:r>
            <a:r>
              <a:rPr lang="en" baseline="0" dirty="0" smtClean="0"/>
              <a:t> </a:t>
            </a:r>
            <a:r>
              <a:rPr lang="en" baseline="0" dirty="0"/>
              <a:t>a basic knowledge of DP…they should already kn</a:t>
            </a:r>
            <a:r>
              <a:rPr lang="en-US" baseline="0" dirty="0"/>
              <a:t>ow</a:t>
            </a:r>
            <a:r>
              <a:rPr lang="en" baseline="0" dirty="0"/>
              <a:t> the difference between storage and preservation. But it may come up as a question anyway.</a:t>
            </a:r>
          </a:p>
          <a:p>
            <a:pPr lvl="0" rtl="0">
              <a:buNone/>
            </a:pPr>
            <a:endParaRPr lang="en" dirty="0" smtClean="0"/>
          </a:p>
          <a:p>
            <a:pPr lvl="0" rtl="0">
              <a:buNone/>
            </a:pPr>
            <a:r>
              <a:rPr lang="en" dirty="0" smtClean="0"/>
              <a:t>Explain </a:t>
            </a:r>
            <a:r>
              <a:rPr lang="en" dirty="0"/>
              <a:t>what we mean by processing and backend. Define difference between DP and IR….interoperability will be important as you make longer-term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dirty="0" smtClean="0"/>
          </a:p>
          <a:p>
            <a:pPr>
              <a:buNone/>
            </a:pPr>
            <a:r>
              <a:rPr lang="en-US" b="1" dirty="0" smtClean="0"/>
              <a:t>Talking </a:t>
            </a:r>
            <a:r>
              <a:rPr lang="en-US" b="1" dirty="0"/>
              <a:t>point: </a:t>
            </a:r>
            <a:r>
              <a:rPr lang="en" baseline="0" dirty="0"/>
              <a:t>Front-end means the initial steps in</a:t>
            </a:r>
            <a:r>
              <a:rPr lang="en-US" baseline="0" dirty="0"/>
              <a:t> t</a:t>
            </a:r>
            <a:r>
              <a:rPr lang="en" baseline="0" dirty="0"/>
              <a:t>he Dig Curation lifecycle, and not the “Access” part of things. Perhaps we can make it clearer by clarifying what it archivist/curator facing and what would be end-user facing (access/DIP/etc.)</a:t>
            </a:r>
            <a:endParaRPr lang="e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Most</a:t>
            </a:r>
            <a:r>
              <a:rPr lang="en-US" baseline="0" dirty="0" smtClean="0"/>
              <a:t> </a:t>
            </a:r>
            <a:r>
              <a:rPr lang="en-US" baseline="0" dirty="0"/>
              <a:t>of these are Open Source or FREE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dirty="0"/>
          </a:p>
        </p:txBody>
      </p:sp>
    </p:spTree>
    <p:extLst>
      <p:ext uri="{BB962C8B-B14F-4D97-AF65-F5344CB8AC3E}">
        <p14:creationId xmlns:p14="http://schemas.microsoft.com/office/powerpoint/2010/main" val="422886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t>Smaller institutions with fewer resources likely have unique advantages….</a:t>
            </a:r>
            <a:r>
              <a:rPr lang="en" dirty="0" smtClean="0"/>
              <a:t> We are small</a:t>
            </a:r>
            <a:r>
              <a:rPr lang="en" baseline="0" dirty="0" smtClean="0"/>
              <a:t> but mighty! This is where we find our sweet spot!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Calibri" panose="020F0502020204030204" pitchFamily="34" charset="0"/>
              </a:rPr>
              <a:t>(aka no IT administrative lock downs)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Calibri" panose="020F0502020204030204" pitchFamily="34" charset="0"/>
              </a:rPr>
              <a:t>No budget, personnel</a:t>
            </a:r>
            <a:r>
              <a:rPr lang="en-US" sz="1100" b="1" baseline="0" dirty="0" smtClean="0">
                <a:latin typeface="Calibri" panose="020F0502020204030204" pitchFamily="34" charset="0"/>
              </a:rPr>
              <a:t> heavy - </a:t>
            </a:r>
            <a:r>
              <a:rPr lang="en-US" sz="1100" b="1" i="1" dirty="0" smtClean="0">
                <a:solidFill>
                  <a:schemeClr val="tx1"/>
                </a:solidFill>
                <a:latin typeface="Calibri" panose="020F0502020204030204" pitchFamily="34" charset="0"/>
              </a:rPr>
              <a:t>Ideal for running a *free* robust tool that may require a developer and server administrator</a:t>
            </a:r>
            <a:r>
              <a:rPr lang="en-US" sz="1100" b="1" i="1" baseline="0" dirty="0" smtClean="0">
                <a:solidFill>
                  <a:schemeClr val="tx1"/>
                </a:solidFill>
                <a:latin typeface="Calibri" panose="020F0502020204030204" pitchFamily="34" charset="0"/>
              </a:rPr>
              <a:t> like Archivematica or </a:t>
            </a:r>
            <a:r>
              <a:rPr lang="en-US" sz="1100" b="1" i="1" baseline="0" dirty="0" err="1" smtClean="0">
                <a:solidFill>
                  <a:schemeClr val="tx1"/>
                </a:solidFill>
                <a:latin typeface="Calibri" panose="020F0502020204030204" pitchFamily="34" charset="0"/>
              </a:rPr>
              <a:t>bitcurator</a:t>
            </a:r>
            <a:endParaRPr lang="en-US" sz="1100" b="1" dirty="0" smtClean="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Calibri" panose="020F0502020204030204" pitchFamily="34" charset="0"/>
              </a:rPr>
              <a:t>(like small, private institution)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smtClean="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 dirty="0" smtClean="0"/>
          </a:p>
          <a:p>
            <a:endParaRPr lang="en-US" sz="1100" b="1" dirty="0"/>
          </a:p>
        </p:txBody>
      </p:sp>
    </p:spTree>
    <p:extLst>
      <p:ext uri="{BB962C8B-B14F-4D97-AF65-F5344CB8AC3E}">
        <p14:creationId xmlns:p14="http://schemas.microsoft.com/office/powerpoint/2010/main" val="2810996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171111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ADVISORS NEED TO BE TIMEKEEPERS</a:t>
            </a:r>
            <a:endParaRPr lang="en-US" b="1" dirty="0"/>
          </a:p>
        </p:txBody>
      </p:sp>
    </p:spTree>
    <p:extLst>
      <p:ext uri="{BB962C8B-B14F-4D97-AF65-F5344CB8AC3E}">
        <p14:creationId xmlns:p14="http://schemas.microsoft.com/office/powerpoint/2010/main" val="4279926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Tree>
    <p:extLst>
      <p:ext uri="{BB962C8B-B14F-4D97-AF65-F5344CB8AC3E}">
        <p14:creationId xmlns:p14="http://schemas.microsoft.com/office/powerpoint/2010/main" val="1720630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r>
              <a:rPr lang="en-US" baseline="0" dirty="0" smtClean="0"/>
              <a:t>You are our inaugural group of POWRR cohorts…thank you! </a:t>
            </a:r>
            <a:r>
              <a:rPr lang="en-US" dirty="0" smtClean="0"/>
              <a:t>We have poured ourselves</a:t>
            </a:r>
            <a:r>
              <a:rPr lang="en-US" baseline="0" dirty="0" smtClean="0"/>
              <a:t> into developing the Institute for you. We have lived and breathed it for the past 6 months and longer, in some cases. We need YOUR help to make this Institute better. We really need to hear from you on things like:</a:t>
            </a:r>
          </a:p>
          <a:p>
            <a:r>
              <a:rPr lang="en-US" baseline="0" dirty="0" smtClean="0"/>
              <a:t>Were the pre-Institute communications helpful?</a:t>
            </a:r>
          </a:p>
          <a:p>
            <a:r>
              <a:rPr lang="en-US" baseline="0" dirty="0" smtClean="0"/>
              <a:t>What do you think of the cohort model?</a:t>
            </a:r>
          </a:p>
          <a:p>
            <a:r>
              <a:rPr lang="en-US" baseline="0" dirty="0" smtClean="0"/>
              <a:t>Are the materials understandable?</a:t>
            </a:r>
          </a:p>
          <a:p>
            <a:r>
              <a:rPr lang="en-US" baseline="0" dirty="0" smtClean="0"/>
              <a:t>How did the tech work?</a:t>
            </a:r>
          </a:p>
          <a:p>
            <a:r>
              <a:rPr lang="en-US" baseline="0" dirty="0" smtClean="0"/>
              <a:t>What would you do differently?</a:t>
            </a:r>
          </a:p>
          <a:p>
            <a:r>
              <a:rPr lang="en-US" baseline="0" dirty="0" smtClean="0"/>
              <a:t>Etc.</a:t>
            </a:r>
          </a:p>
          <a:p>
            <a:endParaRPr dirty="0"/>
          </a:p>
        </p:txBody>
      </p:sp>
    </p:spTree>
    <p:extLst>
      <p:ext uri="{BB962C8B-B14F-4D97-AF65-F5344CB8AC3E}">
        <p14:creationId xmlns:p14="http://schemas.microsoft.com/office/powerpoint/2010/main" val="513634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r>
              <a:rPr lang="en-US" dirty="0" smtClean="0"/>
              <a:t>Talk about the tech distribution:</a:t>
            </a:r>
          </a:p>
          <a:p>
            <a:r>
              <a:rPr lang="en-US" dirty="0" smtClean="0"/>
              <a:t>Cohort</a:t>
            </a:r>
            <a:r>
              <a:rPr lang="en-US" baseline="0" dirty="0" smtClean="0"/>
              <a:t> 1’s laptops should have been wrangled first thing in the morning</a:t>
            </a:r>
          </a:p>
          <a:p>
            <a:r>
              <a:rPr lang="en-US" baseline="0" dirty="0" smtClean="0"/>
              <a:t>Cohort 2 – During Morning Break </a:t>
            </a:r>
          </a:p>
          <a:p>
            <a:r>
              <a:rPr lang="en-US" baseline="0" dirty="0" smtClean="0"/>
              <a:t>Cohort 3 &amp; 4 – During Lunch</a:t>
            </a:r>
          </a:p>
          <a:p>
            <a:r>
              <a:rPr lang="en-US" baseline="0" dirty="0" smtClean="0"/>
              <a:t>Cohort 5 – Afternoon Break</a:t>
            </a:r>
          </a:p>
          <a:p>
            <a:r>
              <a:rPr lang="en-US" baseline="0" dirty="0" smtClean="0"/>
              <a:t>EVALUATIONS – cards available for quickies and final </a:t>
            </a:r>
            <a:r>
              <a:rPr lang="en-US" baseline="0" dirty="0" err="1" smtClean="0"/>
              <a:t>eval</a:t>
            </a:r>
            <a:r>
              <a:rPr lang="en-US" baseline="0" dirty="0" smtClean="0"/>
              <a:t> at the end</a:t>
            </a:r>
          </a:p>
          <a:p>
            <a:r>
              <a:rPr lang="en-US" baseline="0" dirty="0" smtClean="0"/>
              <a:t>WE WILL BE FOLLOWING UP WITH YOU IN 6 MONTHS</a:t>
            </a:r>
          </a:p>
        </p:txBody>
      </p:sp>
    </p:spTree>
    <p:extLst>
      <p:ext uri="{BB962C8B-B14F-4D97-AF65-F5344CB8AC3E}">
        <p14:creationId xmlns:p14="http://schemas.microsoft.com/office/powerpoint/2010/main" val="3415242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r>
              <a:rPr lang="en-US" dirty="0" smtClean="0"/>
              <a:t>Stacey talks about the cohort model</a:t>
            </a:r>
            <a:endParaRPr dirty="0"/>
          </a:p>
        </p:txBody>
      </p:sp>
    </p:spTree>
    <p:extLst>
      <p:ext uri="{BB962C8B-B14F-4D97-AF65-F5344CB8AC3E}">
        <p14:creationId xmlns:p14="http://schemas.microsoft.com/office/powerpoint/2010/main" val="760522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r>
              <a:rPr lang="en-US" sz="1100" kern="1200" dirty="0" smtClean="0">
                <a:solidFill>
                  <a:schemeClr val="tx1"/>
                </a:solidFill>
                <a:effectLst/>
                <a:latin typeface="+mn-lt"/>
                <a:ea typeface="+mn-ea"/>
                <a:cs typeface="+mn-cs"/>
              </a:rPr>
              <a:t>THEY</a:t>
            </a:r>
            <a:r>
              <a:rPr lang="en-US" sz="1100" kern="1200" baseline="0" dirty="0" smtClean="0">
                <a:solidFill>
                  <a:schemeClr val="tx1"/>
                </a:solidFill>
                <a:effectLst/>
                <a:latin typeface="+mn-lt"/>
                <a:ea typeface="+mn-ea"/>
                <a:cs typeface="+mn-cs"/>
              </a:rPr>
              <a:t> NEED TO START THINKING ABOUT WHAT MATERIALS THEY HAVE IN THEIR BACKLOG (for instance) THAT THEY WANT TO SELECT FOR A PILOT. THIS IS WHAT WE WILL BE CONSULTING TOWARDS AND DEVELOPING A PLAN OF ACTION. </a:t>
            </a:r>
            <a:r>
              <a:rPr lang="en-US" sz="1100" kern="1200" baseline="0" smtClean="0">
                <a:solidFill>
                  <a:schemeClr val="tx1"/>
                </a:solidFill>
                <a:effectLst/>
                <a:latin typeface="+mn-lt"/>
                <a:ea typeface="+mn-ea"/>
                <a:cs typeface="+mn-cs"/>
              </a:rPr>
              <a:t>THIS IS ALSO HOW WE ARE GOING TO TACKLE ASSESSMENT…THEY ARE GOING TO RATE WHERE THEY ARE WITH THAT “COLLECTION” ON THE NDSA LEVELS TODAY/TOMORROW, AND THEN AGAIN WHEN WE FOLLOW UP WITH THEM IN 6 MONTHS.</a:t>
            </a:r>
            <a:endParaRPr lang="en-US" sz="1100" kern="1200" dirty="0" smtClean="0">
              <a:solidFill>
                <a:schemeClr val="tx1"/>
              </a:solidFill>
              <a:effectLst/>
              <a:latin typeface="+mn-lt"/>
              <a:ea typeface="+mn-ea"/>
              <a:cs typeface="+mn-cs"/>
            </a:endParaRP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The </a:t>
            </a:r>
            <a:r>
              <a:rPr lang="en-US" sz="1100" i="1" kern="1200" dirty="0" smtClean="0">
                <a:solidFill>
                  <a:schemeClr val="tx1"/>
                </a:solidFill>
                <a:effectLst/>
                <a:latin typeface="+mn-lt"/>
                <a:ea typeface="+mn-ea"/>
                <a:cs typeface="+mn-cs"/>
              </a:rPr>
              <a:t>POWRR Plan</a:t>
            </a:r>
            <a:r>
              <a:rPr lang="en-US" sz="1100" kern="1200" dirty="0" smtClean="0">
                <a:solidFill>
                  <a:schemeClr val="tx1"/>
                </a:solidFill>
                <a:effectLst/>
                <a:latin typeface="+mn-lt"/>
                <a:ea typeface="+mn-ea"/>
                <a:cs typeface="+mn-cs"/>
              </a:rPr>
              <a:t> is a customized document for each member of an Institute’s cohort and is the primary deliverable for each event. You will take it back to your institution with you and use it to inform your development of a digital preservation workflow there. The </a:t>
            </a:r>
            <a:r>
              <a:rPr lang="en-US" sz="1100" i="1" kern="1200" dirty="0" smtClean="0">
                <a:solidFill>
                  <a:schemeClr val="tx1"/>
                </a:solidFill>
                <a:effectLst/>
                <a:latin typeface="+mn-lt"/>
                <a:ea typeface="+mn-ea"/>
                <a:cs typeface="+mn-cs"/>
              </a:rPr>
              <a:t>POWRR Plan</a:t>
            </a:r>
            <a:r>
              <a:rPr lang="en-US" sz="1100" kern="1200" dirty="0" smtClean="0">
                <a:solidFill>
                  <a:schemeClr val="tx1"/>
                </a:solidFill>
                <a:effectLst/>
                <a:latin typeface="+mn-lt"/>
                <a:ea typeface="+mn-ea"/>
                <a:cs typeface="+mn-cs"/>
              </a:rPr>
              <a:t> is a cloud-based document (Google Doc), divided into four sections, which will be initiated once a participant is accepted into an Institute. Some sections will be populated from the participant’s initial application, with more details added post-acceptance. The purpose of the </a:t>
            </a:r>
            <a:r>
              <a:rPr lang="en-US" sz="1100" i="1" kern="1200" dirty="0" smtClean="0">
                <a:solidFill>
                  <a:schemeClr val="tx1"/>
                </a:solidFill>
                <a:effectLst/>
                <a:latin typeface="+mn-lt"/>
                <a:ea typeface="+mn-ea"/>
                <a:cs typeface="+mn-cs"/>
              </a:rPr>
              <a:t>POWRR Plan</a:t>
            </a:r>
            <a:r>
              <a:rPr lang="en-US" sz="1100" kern="1200" dirty="0" smtClean="0">
                <a:solidFill>
                  <a:schemeClr val="tx1"/>
                </a:solidFill>
                <a:effectLst/>
                <a:latin typeface="+mn-lt"/>
                <a:ea typeface="+mn-ea"/>
                <a:cs typeface="+mn-cs"/>
              </a:rPr>
              <a:t> is to guide POWRR Institute participants as they:</a:t>
            </a:r>
          </a:p>
          <a:p>
            <a:r>
              <a:rPr lang="en-US" sz="1100" kern="1200" dirty="0" smtClean="0">
                <a:solidFill>
                  <a:schemeClr val="tx1"/>
                </a:solidFill>
                <a:effectLst/>
                <a:latin typeface="+mn-lt"/>
                <a:ea typeface="+mn-ea"/>
                <a:cs typeface="+mn-cs"/>
              </a:rPr>
              <a:t>                -Document the current state of their digital preservation activities</a:t>
            </a:r>
          </a:p>
          <a:p>
            <a:r>
              <a:rPr lang="en-US" sz="1100" kern="1200" dirty="0" smtClean="0">
                <a:solidFill>
                  <a:schemeClr val="tx1"/>
                </a:solidFill>
                <a:effectLst/>
                <a:latin typeface="+mn-lt"/>
                <a:ea typeface="+mn-ea"/>
                <a:cs typeface="+mn-cs"/>
              </a:rPr>
              <a:t>                -Define their organization’s needs and set goals accordingly</a:t>
            </a:r>
          </a:p>
          <a:p>
            <a:r>
              <a:rPr lang="en-US" sz="1100" kern="1200" dirty="0" smtClean="0">
                <a:solidFill>
                  <a:schemeClr val="tx1"/>
                </a:solidFill>
                <a:effectLst/>
                <a:latin typeface="+mn-lt"/>
                <a:ea typeface="+mn-ea"/>
                <a:cs typeface="+mn-cs"/>
              </a:rPr>
              <a:t>                -Determine what particular challenges and advantages will guide their decisions</a:t>
            </a:r>
          </a:p>
          <a:p>
            <a:r>
              <a:rPr lang="en-US" sz="1100" kern="1200" dirty="0" smtClean="0">
                <a:solidFill>
                  <a:schemeClr val="tx1"/>
                </a:solidFill>
                <a:effectLst/>
                <a:latin typeface="+mn-lt"/>
                <a:ea typeface="+mn-ea"/>
                <a:cs typeface="+mn-cs"/>
              </a:rPr>
              <a:t>                -Document the knowledge acquired during the POWRR Institute</a:t>
            </a:r>
          </a:p>
          <a:p>
            <a:r>
              <a:rPr lang="en-US" sz="1100" kern="1200" dirty="0" smtClean="0">
                <a:solidFill>
                  <a:schemeClr val="tx1"/>
                </a:solidFill>
                <a:effectLst/>
                <a:latin typeface="+mn-lt"/>
                <a:ea typeface="+mn-ea"/>
                <a:cs typeface="+mn-cs"/>
              </a:rPr>
              <a:t>                -Capture their organization’s potential solution model(s) and proposed workflow</a:t>
            </a:r>
          </a:p>
          <a:p>
            <a:r>
              <a:rPr lang="en-US" sz="1100" kern="1200" dirty="0" smtClean="0">
                <a:solidFill>
                  <a:schemeClr val="tx1"/>
                </a:solidFill>
                <a:effectLst/>
                <a:latin typeface="+mn-lt"/>
                <a:ea typeface="+mn-ea"/>
                <a:cs typeface="+mn-cs"/>
              </a:rPr>
              <a:t>                -Create an action plan with goals and activities defined at 3, 6 and 12 months</a:t>
            </a:r>
          </a:p>
          <a:p>
            <a:endParaRPr lang="en-US" dirty="0" smtClean="0"/>
          </a:p>
          <a:p>
            <a:endParaRPr dirty="0"/>
          </a:p>
        </p:txBody>
      </p:sp>
    </p:spTree>
    <p:extLst>
      <p:ext uri="{BB962C8B-B14F-4D97-AF65-F5344CB8AC3E}">
        <p14:creationId xmlns:p14="http://schemas.microsoft.com/office/powerpoint/2010/main" val="2589020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r>
              <a:rPr lang="en-US" dirty="0" smtClean="0"/>
              <a:t>Have them get out the agenda</a:t>
            </a:r>
            <a:endParaRPr dirty="0"/>
          </a:p>
        </p:txBody>
      </p:sp>
    </p:spTree>
    <p:extLst>
      <p:ext uri="{BB962C8B-B14F-4D97-AF65-F5344CB8AC3E}">
        <p14:creationId xmlns:p14="http://schemas.microsoft.com/office/powerpoint/2010/main" val="252501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r>
              <a:rPr lang="en-US" dirty="0" smtClean="0"/>
              <a:t>Talk about the tech distribution</a:t>
            </a:r>
            <a:endParaRPr dirty="0"/>
          </a:p>
        </p:txBody>
      </p:sp>
    </p:spTree>
    <p:extLst>
      <p:ext uri="{BB962C8B-B14F-4D97-AF65-F5344CB8AC3E}">
        <p14:creationId xmlns:p14="http://schemas.microsoft.com/office/powerpoint/2010/main" val="1427132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Tree>
    <p:extLst>
      <p:ext uri="{BB962C8B-B14F-4D97-AF65-F5344CB8AC3E}">
        <p14:creationId xmlns:p14="http://schemas.microsoft.com/office/powerpoint/2010/main" val="3049462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4"/>
            <a:ext cx="7772400" cy="1159856"/>
          </a:xfrm>
          <a:prstGeom prst="rect">
            <a:avLst/>
          </a:prstGeom>
        </p:spPr>
        <p:txBody>
          <a:bodyPr lIns="91425" tIns="91425" rIns="91425" bIns="91425" anchor="b" anchorCtr="0"/>
          <a:lstStyle>
            <a:lvl1pPr indent="304800" algn="ctr">
              <a:buSzPct val="100000"/>
              <a:defRPr sz="4800"/>
            </a:lvl1pPr>
            <a:lvl2pPr indent="304800" algn="ctr">
              <a:buSzPct val="100000"/>
              <a:defRPr sz="4800"/>
            </a:lvl2pPr>
            <a:lvl3pPr indent="304800" algn="ctr">
              <a:buSzPct val="100000"/>
              <a:defRPr sz="4800"/>
            </a:lvl3pPr>
            <a:lvl4pPr indent="304800" algn="ctr">
              <a:buSzPct val="100000"/>
              <a:defRPr sz="4800"/>
            </a:lvl4pPr>
            <a:lvl5pPr indent="304800" algn="ctr">
              <a:buSzPct val="100000"/>
              <a:defRPr sz="4800"/>
            </a:lvl5pPr>
            <a:lvl6pPr indent="304800" algn="ctr">
              <a:buSzPct val="100000"/>
              <a:defRPr sz="4800"/>
            </a:lvl6pPr>
            <a:lvl7pPr indent="304800" algn="ctr">
              <a:buSzPct val="100000"/>
              <a:defRPr sz="4800"/>
            </a:lvl7pPr>
            <a:lvl8pPr indent="304800" algn="ctr">
              <a:buSzPct val="100000"/>
              <a:defRPr sz="4800"/>
            </a:lvl8pPr>
            <a:lvl9pPr indent="304800" algn="ctr">
              <a:buSzPct val="100000"/>
              <a:defRPr sz="4800"/>
            </a:lvl9pPr>
          </a:lstStyle>
          <a:p>
            <a:endParaRPr/>
          </a:p>
        </p:txBody>
      </p:sp>
      <p:sp>
        <p:nvSpPr>
          <p:cNvPr id="9" name="Shape 9"/>
          <p:cNvSpPr txBox="1">
            <a:spLocks noGrp="1"/>
          </p:cNvSpPr>
          <p:nvPr>
            <p:ph type="subTitle" idx="1"/>
          </p:nvPr>
        </p:nvSpPr>
        <p:spPr>
          <a:xfrm>
            <a:off x="685800" y="2840054"/>
            <a:ext cx="7772400" cy="784737"/>
          </a:xfrm>
          <a:prstGeom prst="rect">
            <a:avLst/>
          </a:prstGeom>
        </p:spPr>
        <p:txBody>
          <a:bodyPr lIns="91425" tIns="91425" rIns="91425" bIns="91425" anchor="t" anchorCtr="0"/>
          <a:lstStyle>
            <a:lvl1pPr marL="0" algn="ctr">
              <a:spcBef>
                <a:spcPts val="0"/>
              </a:spcBef>
              <a:buClr>
                <a:schemeClr val="dk2"/>
              </a:buClr>
              <a:buNone/>
              <a:defRPr>
                <a:solidFill>
                  <a:schemeClr val="dk2"/>
                </a:solidFill>
              </a:defRPr>
            </a:lvl1pPr>
            <a:lvl2pPr marL="0" indent="190500" algn="ctr">
              <a:spcBef>
                <a:spcPts val="0"/>
              </a:spcBef>
              <a:buClr>
                <a:schemeClr val="dk2"/>
              </a:buClr>
              <a:buSzPct val="100000"/>
              <a:buNone/>
              <a:defRPr sz="3000">
                <a:solidFill>
                  <a:schemeClr val="dk2"/>
                </a:solidFill>
              </a:defRPr>
            </a:lvl2pPr>
            <a:lvl3pPr marL="0" indent="190500" algn="ctr">
              <a:spcBef>
                <a:spcPts val="0"/>
              </a:spcBef>
              <a:buClr>
                <a:schemeClr val="dk2"/>
              </a:buClr>
              <a:buSzPct val="100000"/>
              <a:buNone/>
              <a:defRPr sz="3000">
                <a:solidFill>
                  <a:schemeClr val="dk2"/>
                </a:solidFill>
              </a:defRPr>
            </a:lvl3pPr>
            <a:lvl4pPr marL="0" indent="190500" algn="ctr">
              <a:spcBef>
                <a:spcPts val="0"/>
              </a:spcBef>
              <a:buClr>
                <a:schemeClr val="dk2"/>
              </a:buClr>
              <a:buSzPct val="100000"/>
              <a:buNone/>
              <a:defRPr sz="3000">
                <a:solidFill>
                  <a:schemeClr val="dk2"/>
                </a:solidFill>
              </a:defRPr>
            </a:lvl4pPr>
            <a:lvl5pPr marL="0" indent="190500" algn="ctr">
              <a:spcBef>
                <a:spcPts val="0"/>
              </a:spcBef>
              <a:buClr>
                <a:schemeClr val="dk2"/>
              </a:buClr>
              <a:buSzPct val="100000"/>
              <a:buNone/>
              <a:defRPr sz="3000">
                <a:solidFill>
                  <a:schemeClr val="dk2"/>
                </a:solidFill>
              </a:defRPr>
            </a:lvl5pPr>
            <a:lvl6pPr marL="0" indent="190500" algn="ctr">
              <a:spcBef>
                <a:spcPts val="0"/>
              </a:spcBef>
              <a:buClr>
                <a:schemeClr val="dk2"/>
              </a:buClr>
              <a:buSzPct val="100000"/>
              <a:buNone/>
              <a:defRPr sz="3000">
                <a:solidFill>
                  <a:schemeClr val="dk2"/>
                </a:solidFill>
              </a:defRPr>
            </a:lvl6pPr>
            <a:lvl7pPr marL="0" indent="190500" algn="ctr">
              <a:spcBef>
                <a:spcPts val="0"/>
              </a:spcBef>
              <a:buClr>
                <a:schemeClr val="dk2"/>
              </a:buClr>
              <a:buSzPct val="100000"/>
              <a:buNone/>
              <a:defRPr sz="3000">
                <a:solidFill>
                  <a:schemeClr val="dk2"/>
                </a:solidFill>
              </a:defRPr>
            </a:lvl7pPr>
            <a:lvl8pPr marL="0" indent="190500" algn="ctr">
              <a:spcBef>
                <a:spcPts val="0"/>
              </a:spcBef>
              <a:buClr>
                <a:schemeClr val="dk2"/>
              </a:buClr>
              <a:buSzPct val="100000"/>
              <a:buNone/>
              <a:defRPr sz="3000">
                <a:solidFill>
                  <a:schemeClr val="dk2"/>
                </a:solidFill>
              </a:defRPr>
            </a:lvl8pPr>
            <a:lvl9pPr marL="0" indent="190500"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10"/>
            <a:ext cx="8229600" cy="519520"/>
          </a:xfrm>
          <a:prstGeom prst="rect">
            <a:avLst/>
          </a:prstGeom>
        </p:spPr>
        <p:txBody>
          <a:bodyPr lIns="91425" tIns="91425" rIns="91425" bIns="91425" anchor="t" anchorCtr="0"/>
          <a:lstStyle>
            <a:lvl1pPr marL="285750" indent="-171450" algn="ctr">
              <a:spcBef>
                <a:spcPts val="360"/>
              </a:spcBef>
              <a:buSzPct val="100000"/>
              <a:buNone/>
              <a:defRPr sz="1800"/>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p:spPr>
        <p:txBody>
          <a:bodyPr lIns="91425" tIns="91425" rIns="91425" bIns="91425" anchor="b" anchorCtr="0"/>
          <a:lstStyle>
            <a:lvl1pPr marL="0">
              <a:buClr>
                <a:schemeClr val="dk1"/>
              </a:buClr>
              <a:buSzPct val="100000"/>
              <a:buNone/>
              <a:defRPr sz="3600" b="1">
                <a:solidFill>
                  <a:schemeClr val="dk1"/>
                </a:solidFill>
              </a:defRPr>
            </a:lvl1pPr>
            <a:lvl2pPr marL="0" indent="228600">
              <a:buClr>
                <a:schemeClr val="dk1"/>
              </a:buClr>
              <a:buSzPct val="100000"/>
              <a:buNone/>
              <a:defRPr sz="3600" b="1">
                <a:solidFill>
                  <a:schemeClr val="dk1"/>
                </a:solidFil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igitalpowrr.ni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digitalpowrr.niu.edu/"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510529" y="1551887"/>
            <a:ext cx="7772400" cy="1159856"/>
          </a:xfrm>
          <a:prstGeom prst="rect">
            <a:avLst/>
          </a:prstGeom>
          <a:effectLst>
            <a:outerShdw blurRad="50800" dist="38100" dir="2700000" algn="tl" rotWithShape="0">
              <a:prstClr val="black">
                <a:alpha val="40000"/>
              </a:prstClr>
            </a:outerShdw>
          </a:effectLst>
        </p:spPr>
        <p:txBody>
          <a:bodyPr lIns="91425" tIns="91425" rIns="91425" bIns="91425" anchor="b" anchorCtr="0">
            <a:noAutofit/>
          </a:bodyPr>
          <a:lstStyle/>
          <a:p>
            <a:r>
              <a:rPr lang="en" sz="4000" dirty="0" smtClean="0">
                <a:solidFill>
                  <a:srgbClr val="C00000"/>
                </a:solidFill>
                <a:latin typeface="Calibri"/>
              </a:rPr>
              <a:t>Welcome to the POWRR Institute!</a:t>
            </a:r>
            <a:endParaRPr lang="en" sz="4000" dirty="0">
              <a:solidFill>
                <a:srgbClr val="C00000"/>
              </a:solidFill>
              <a:latin typeface="Calibri"/>
            </a:endParaRPr>
          </a:p>
        </p:txBody>
      </p:sp>
      <p:sp>
        <p:nvSpPr>
          <p:cNvPr id="4" name="Shape 24"/>
          <p:cNvSpPr txBox="1">
            <a:spLocks/>
          </p:cNvSpPr>
          <p:nvPr/>
        </p:nvSpPr>
        <p:spPr>
          <a:xfrm>
            <a:off x="685800" y="1716063"/>
            <a:ext cx="7772400" cy="60960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endParaRPr lang="en-US" sz="1600">
              <a:latin typeface="Calibri"/>
            </a:endParaRPr>
          </a:p>
        </p:txBody>
      </p:sp>
      <p:pic>
        <p:nvPicPr>
          <p:cNvPr id="5" name="image00.jpg">
            <a:hlinkClick r:id="rId3"/>
          </p:cNvPr>
          <p:cNvPicPr/>
          <p:nvPr/>
        </p:nvPicPr>
        <p:blipFill>
          <a:blip r:embed="rId4" cstate="print"/>
          <a:srcRect/>
          <a:stretch>
            <a:fillRect/>
          </a:stretch>
        </p:blipFill>
        <p:spPr>
          <a:xfrm>
            <a:off x="1066800" y="420013"/>
            <a:ext cx="7010400" cy="1275869"/>
          </a:xfrm>
          <a:prstGeom prst="rect">
            <a:avLst/>
          </a:prstGeom>
          <a:ln/>
          <a:effectLst>
            <a:outerShdw blurRad="50800" dist="38100" dir="2700000" algn="tl" rotWithShape="0">
              <a:prstClr val="black">
                <a:alpha val="40000"/>
              </a:prstClr>
            </a:outerShdw>
          </a:effectLst>
        </p:spPr>
      </p:pic>
      <p:pic>
        <p:nvPicPr>
          <p:cNvPr id="7" name="Picture 6" descr="BMRC_ProfileLogo.jpg"/>
          <p:cNvPicPr>
            <a:picLocks noChangeAspect="1"/>
          </p:cNvPicPr>
          <p:nvPr/>
        </p:nvPicPr>
        <p:blipFill>
          <a:blip r:embed="rId5"/>
          <a:stretch>
            <a:fillRect/>
          </a:stretch>
        </p:blipFill>
        <p:spPr>
          <a:xfrm>
            <a:off x="5560027" y="3887980"/>
            <a:ext cx="2595902" cy="1179320"/>
          </a:xfrm>
          <a:prstGeom prst="rect">
            <a:avLst/>
          </a:prstGeom>
        </p:spPr>
      </p:pic>
      <p:sp>
        <p:nvSpPr>
          <p:cNvPr id="8" name="Shape 23"/>
          <p:cNvSpPr txBox="1">
            <a:spLocks/>
          </p:cNvSpPr>
          <p:nvPr/>
        </p:nvSpPr>
        <p:spPr>
          <a:xfrm>
            <a:off x="510529" y="2091844"/>
            <a:ext cx="7772400" cy="1159856"/>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L="0" marR="0" indent="304800" algn="ctr" rtl="0">
              <a:lnSpc>
                <a:spcPct val="100000"/>
              </a:lnSpc>
              <a:spcBef>
                <a:spcPts val="0"/>
              </a:spcBef>
              <a:spcAft>
                <a:spcPts val="0"/>
              </a:spcAft>
              <a:buClr>
                <a:schemeClr val="dk1"/>
              </a:buClr>
              <a:buSzPct val="100000"/>
              <a:buNone/>
              <a:defRPr sz="4800" b="1" i="0" u="none" strike="noStrike" cap="none" baseline="0">
                <a:solidFill>
                  <a:schemeClr val="dk1"/>
                </a:solidFill>
                <a:latin typeface="Arial"/>
                <a:ea typeface="Arial"/>
                <a:cs typeface="Arial"/>
                <a:sym typeface="Arial"/>
              </a:defRPr>
            </a:lvl1pPr>
            <a:lvl2pPr marL="0" marR="0" indent="304800" algn="ctr" rtl="0">
              <a:lnSpc>
                <a:spcPct val="100000"/>
              </a:lnSpc>
              <a:spcBef>
                <a:spcPts val="0"/>
              </a:spcBef>
              <a:spcAft>
                <a:spcPts val="0"/>
              </a:spcAft>
              <a:buClr>
                <a:schemeClr val="dk1"/>
              </a:buClr>
              <a:buSzPct val="100000"/>
              <a:buNone/>
              <a:defRPr sz="4800" b="1" i="0" u="none" strike="noStrike" cap="none" baseline="0">
                <a:solidFill>
                  <a:schemeClr val="dk1"/>
                </a:solidFill>
                <a:latin typeface="Arial"/>
                <a:ea typeface="Arial"/>
                <a:cs typeface="Arial"/>
                <a:sym typeface="Arial"/>
              </a:defRPr>
            </a:lvl2pPr>
            <a:lvl3pPr marL="0" indent="304800" algn="ctr">
              <a:buClr>
                <a:schemeClr val="dk1"/>
              </a:buClr>
              <a:buSzPct val="100000"/>
              <a:buNone/>
              <a:defRPr sz="4800" b="1">
                <a:solidFill>
                  <a:schemeClr val="dk1"/>
                </a:solidFill>
              </a:defRPr>
            </a:lvl3pPr>
            <a:lvl4pPr marL="0" indent="304800" algn="ctr">
              <a:buClr>
                <a:schemeClr val="dk1"/>
              </a:buClr>
              <a:buSzPct val="100000"/>
              <a:buNone/>
              <a:defRPr sz="4800" b="1">
                <a:solidFill>
                  <a:schemeClr val="dk1"/>
                </a:solidFill>
              </a:defRPr>
            </a:lvl4pPr>
            <a:lvl5pPr marL="0" indent="304800" algn="ctr">
              <a:buClr>
                <a:schemeClr val="dk1"/>
              </a:buClr>
              <a:buSzPct val="100000"/>
              <a:buNone/>
              <a:defRPr sz="4800" b="1">
                <a:solidFill>
                  <a:schemeClr val="dk1"/>
                </a:solidFill>
              </a:defRPr>
            </a:lvl5pPr>
            <a:lvl6pPr marL="0" indent="304800" algn="ctr">
              <a:buClr>
                <a:schemeClr val="dk1"/>
              </a:buClr>
              <a:buSzPct val="100000"/>
              <a:buNone/>
              <a:defRPr sz="4800" b="1">
                <a:solidFill>
                  <a:schemeClr val="dk1"/>
                </a:solidFill>
              </a:defRPr>
            </a:lvl6pPr>
            <a:lvl7pPr marL="0" indent="304800" algn="ctr">
              <a:buClr>
                <a:schemeClr val="dk1"/>
              </a:buClr>
              <a:buSzPct val="100000"/>
              <a:buNone/>
              <a:defRPr sz="4800" b="1">
                <a:solidFill>
                  <a:schemeClr val="dk1"/>
                </a:solidFill>
              </a:defRPr>
            </a:lvl7pPr>
            <a:lvl8pPr marL="0" indent="304800" algn="ctr">
              <a:buClr>
                <a:schemeClr val="dk1"/>
              </a:buClr>
              <a:buSzPct val="100000"/>
              <a:buNone/>
              <a:defRPr sz="4800" b="1">
                <a:solidFill>
                  <a:schemeClr val="dk1"/>
                </a:solidFill>
              </a:defRPr>
            </a:lvl8pPr>
            <a:lvl9pPr marL="0" indent="304800" algn="ctr">
              <a:buClr>
                <a:schemeClr val="dk1"/>
              </a:buClr>
              <a:buSzPct val="100000"/>
              <a:buNone/>
              <a:defRPr sz="4800" b="1">
                <a:solidFill>
                  <a:schemeClr val="dk1"/>
                </a:solidFill>
              </a:defRPr>
            </a:lvl9pPr>
          </a:lstStyle>
          <a:p>
            <a:r>
              <a:rPr lang="en" sz="2800" dirty="0" smtClean="0">
                <a:solidFill>
                  <a:schemeClr val="tx1"/>
                </a:solidFill>
                <a:latin typeface="Calibri"/>
              </a:rPr>
              <a:t>@digitalPOWRR</a:t>
            </a:r>
            <a:endParaRPr lang="en" sz="2800" dirty="0">
              <a:solidFill>
                <a:schemeClr val="tx1"/>
              </a:solidFill>
              <a:latin typeface="Calibri"/>
            </a:endParaRPr>
          </a:p>
        </p:txBody>
      </p:sp>
      <p:sp>
        <p:nvSpPr>
          <p:cNvPr id="9" name="Shape 23"/>
          <p:cNvSpPr txBox="1">
            <a:spLocks/>
          </p:cNvSpPr>
          <p:nvPr/>
        </p:nvSpPr>
        <p:spPr>
          <a:xfrm>
            <a:off x="558800" y="3540313"/>
            <a:ext cx="5092689" cy="1159856"/>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L="0" marR="0" indent="304800" algn="ctr" rtl="0">
              <a:lnSpc>
                <a:spcPct val="100000"/>
              </a:lnSpc>
              <a:spcBef>
                <a:spcPts val="0"/>
              </a:spcBef>
              <a:spcAft>
                <a:spcPts val="0"/>
              </a:spcAft>
              <a:buClr>
                <a:schemeClr val="dk1"/>
              </a:buClr>
              <a:buSzPct val="100000"/>
              <a:buNone/>
              <a:defRPr sz="4800" b="1" i="0" u="none" strike="noStrike" cap="none" baseline="0">
                <a:solidFill>
                  <a:schemeClr val="dk1"/>
                </a:solidFill>
                <a:latin typeface="Arial"/>
                <a:ea typeface="Arial"/>
                <a:cs typeface="Arial"/>
                <a:sym typeface="Arial"/>
              </a:defRPr>
            </a:lvl1pPr>
            <a:lvl2pPr marL="0" marR="0" indent="304800" algn="ctr" rtl="0">
              <a:lnSpc>
                <a:spcPct val="100000"/>
              </a:lnSpc>
              <a:spcBef>
                <a:spcPts val="0"/>
              </a:spcBef>
              <a:spcAft>
                <a:spcPts val="0"/>
              </a:spcAft>
              <a:buClr>
                <a:schemeClr val="dk1"/>
              </a:buClr>
              <a:buSzPct val="100000"/>
              <a:buNone/>
              <a:defRPr sz="4800" b="1" i="0" u="none" strike="noStrike" cap="none" baseline="0">
                <a:solidFill>
                  <a:schemeClr val="dk1"/>
                </a:solidFill>
                <a:latin typeface="Arial"/>
                <a:ea typeface="Arial"/>
                <a:cs typeface="Arial"/>
                <a:sym typeface="Arial"/>
              </a:defRPr>
            </a:lvl2pPr>
            <a:lvl3pPr marL="0" indent="304800" algn="ctr">
              <a:buClr>
                <a:schemeClr val="dk1"/>
              </a:buClr>
              <a:buSzPct val="100000"/>
              <a:buNone/>
              <a:defRPr sz="4800" b="1">
                <a:solidFill>
                  <a:schemeClr val="dk1"/>
                </a:solidFill>
              </a:defRPr>
            </a:lvl3pPr>
            <a:lvl4pPr marL="0" indent="304800" algn="ctr">
              <a:buClr>
                <a:schemeClr val="dk1"/>
              </a:buClr>
              <a:buSzPct val="100000"/>
              <a:buNone/>
              <a:defRPr sz="4800" b="1">
                <a:solidFill>
                  <a:schemeClr val="dk1"/>
                </a:solidFill>
              </a:defRPr>
            </a:lvl4pPr>
            <a:lvl5pPr marL="0" indent="304800" algn="ctr">
              <a:buClr>
                <a:schemeClr val="dk1"/>
              </a:buClr>
              <a:buSzPct val="100000"/>
              <a:buNone/>
              <a:defRPr sz="4800" b="1">
                <a:solidFill>
                  <a:schemeClr val="dk1"/>
                </a:solidFill>
              </a:defRPr>
            </a:lvl5pPr>
            <a:lvl6pPr marL="0" indent="304800" algn="ctr">
              <a:buClr>
                <a:schemeClr val="dk1"/>
              </a:buClr>
              <a:buSzPct val="100000"/>
              <a:buNone/>
              <a:defRPr sz="4800" b="1">
                <a:solidFill>
                  <a:schemeClr val="dk1"/>
                </a:solidFill>
              </a:defRPr>
            </a:lvl6pPr>
            <a:lvl7pPr marL="0" indent="304800" algn="ctr">
              <a:buClr>
                <a:schemeClr val="dk1"/>
              </a:buClr>
              <a:buSzPct val="100000"/>
              <a:buNone/>
              <a:defRPr sz="4800" b="1">
                <a:solidFill>
                  <a:schemeClr val="dk1"/>
                </a:solidFill>
              </a:defRPr>
            </a:lvl7pPr>
            <a:lvl8pPr marL="0" indent="304800" algn="ctr">
              <a:buClr>
                <a:schemeClr val="dk1"/>
              </a:buClr>
              <a:buSzPct val="100000"/>
              <a:buNone/>
              <a:defRPr sz="4800" b="1">
                <a:solidFill>
                  <a:schemeClr val="dk1"/>
                </a:solidFill>
              </a:defRPr>
            </a:lvl8pPr>
            <a:lvl9pPr marL="0" indent="304800" algn="ctr">
              <a:buClr>
                <a:schemeClr val="dk1"/>
              </a:buClr>
              <a:buSzPct val="100000"/>
              <a:buNone/>
              <a:defRPr sz="4800" b="1">
                <a:solidFill>
                  <a:schemeClr val="dk1"/>
                </a:solidFill>
              </a:defRPr>
            </a:lvl9pPr>
          </a:lstStyle>
          <a:p>
            <a:r>
              <a:rPr lang="en" sz="2000" dirty="0" smtClean="0">
                <a:solidFill>
                  <a:schemeClr val="tx1"/>
                </a:solidFill>
                <a:latin typeface="Calibri"/>
              </a:rPr>
              <a:t>This Institute is generously funded by the</a:t>
            </a:r>
            <a:endParaRPr lang="en" sz="2000" dirty="0">
              <a:solidFill>
                <a:schemeClr val="tx1"/>
              </a:solidFill>
              <a:latin typeface="Calibri"/>
            </a:endParaRPr>
          </a:p>
        </p:txBody>
      </p:sp>
    </p:spTree>
    <p:extLst>
      <p:ext uri="{BB962C8B-B14F-4D97-AF65-F5344CB8AC3E}">
        <p14:creationId xmlns:p14="http://schemas.microsoft.com/office/powerpoint/2010/main" val="1307964851"/>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www.photos-public-domain.com/wp-content/uploads/2010/12/dog_nose_through_fe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50" y="2092661"/>
            <a:ext cx="3679219" cy="2450473"/>
          </a:xfrm>
          <a:prstGeom prst="rect">
            <a:avLst/>
          </a:prstGeom>
          <a:noFill/>
          <a:ln>
            <a:solidFill>
              <a:schemeClr val="tx2">
                <a:lumMod val="25000"/>
              </a:schemeClr>
            </a:solidFill>
          </a:ln>
          <a:effectLst>
            <a:outerShdw blurRad="88900" dist="38100" dir="2700000" sx="101000" sy="101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486697" y="837290"/>
            <a:ext cx="8099278" cy="954107"/>
          </a:xfrm>
          <a:prstGeom prst="rect">
            <a:avLst/>
          </a:prstGeom>
        </p:spPr>
        <p:txBody>
          <a:bodyPr wrap="square">
            <a:spAutoFit/>
          </a:bodyPr>
          <a:lstStyle/>
          <a:p>
            <a:pPr algn="ctr"/>
            <a:r>
              <a:rPr lang="en-US" sz="2800" b="1" dirty="0" smtClean="0">
                <a:latin typeface="Calibri" panose="020F0502020204030204" pitchFamily="34" charset="0"/>
              </a:rPr>
              <a:t>…it is </a:t>
            </a:r>
            <a:r>
              <a:rPr lang="en-US" sz="2800" b="1" dirty="0">
                <a:latin typeface="Calibri" panose="020F0502020204030204" pitchFamily="34" charset="0"/>
              </a:rPr>
              <a:t>NOT a lack of tools, services, and solution models </a:t>
            </a:r>
            <a:r>
              <a:rPr lang="en-US" sz="2800" b="1" dirty="0" smtClean="0">
                <a:latin typeface="Calibri" panose="020F0502020204030204" pitchFamily="34" charset="0"/>
              </a:rPr>
              <a:t>preventing </a:t>
            </a:r>
            <a:r>
              <a:rPr lang="en-US" sz="2800" b="1" dirty="0">
                <a:latin typeface="Calibri" panose="020F0502020204030204" pitchFamily="34" charset="0"/>
              </a:rPr>
              <a:t>folks from making progress</a:t>
            </a:r>
          </a:p>
        </p:txBody>
      </p:sp>
      <p:sp>
        <p:nvSpPr>
          <p:cNvPr id="17" name="Shape 23"/>
          <p:cNvSpPr txBox="1">
            <a:spLocks/>
          </p:cNvSpPr>
          <p:nvPr/>
        </p:nvSpPr>
        <p:spPr>
          <a:xfrm>
            <a:off x="127000" y="8640"/>
            <a:ext cx="7772400" cy="720383"/>
          </a:xfrm>
          <a:prstGeom prst="rect">
            <a:avLst/>
          </a:prstGeom>
          <a:effectLst/>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dirty="0" smtClean="0">
                <a:solidFill>
                  <a:srgbClr val="C00000"/>
                </a:solidFill>
                <a:latin typeface="Calibri"/>
              </a:rPr>
              <a:t>What We Discovered…</a:t>
            </a:r>
            <a:endParaRPr lang="en" dirty="0">
              <a:solidFill>
                <a:srgbClr val="C00000"/>
              </a:solidFill>
              <a:latin typeface="Calibri"/>
            </a:endParaRPr>
          </a:p>
        </p:txBody>
      </p:sp>
      <p:cxnSp>
        <p:nvCxnSpPr>
          <p:cNvPr id="18" name="Straight Connector 17"/>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558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4" name="Shape 90"/>
          <p:cNvPicPr preferRelativeResize="0"/>
          <p:nvPr/>
        </p:nvPicPr>
        <p:blipFill>
          <a:blip r:embed="rId3"/>
          <a:stretch>
            <a:fillRect/>
          </a:stretch>
        </p:blipFill>
        <p:spPr>
          <a:xfrm>
            <a:off x="609600" y="133350"/>
            <a:ext cx="7924800" cy="5013293"/>
          </a:xfrm>
          <a:prstGeom prst="rect">
            <a:avLst/>
          </a:prstGeom>
          <a:noFill/>
          <a:ln>
            <a:noFill/>
          </a:ln>
        </p:spPr>
      </p:pic>
      <p:sp>
        <p:nvSpPr>
          <p:cNvPr id="8" name="TextBox 7"/>
          <p:cNvSpPr txBox="1"/>
          <p:nvPr/>
        </p:nvSpPr>
        <p:spPr>
          <a:xfrm>
            <a:off x="-10858" y="-6760"/>
            <a:ext cx="4650632" cy="523220"/>
          </a:xfrm>
          <a:prstGeom prst="rect">
            <a:avLst/>
          </a:prstGeom>
          <a:noFill/>
          <a:effectLst/>
        </p:spPr>
        <p:txBody>
          <a:bodyPr wrap="none" rtlCol="0">
            <a:spAutoFit/>
          </a:bodyPr>
          <a:lstStyle/>
          <a:p>
            <a:pPr algn="ctr"/>
            <a:r>
              <a:rPr lang="en" sz="2800" b="1" dirty="0">
                <a:solidFill>
                  <a:srgbClr val="C00000"/>
                </a:solidFill>
                <a:latin typeface="Calibri" panose="020F0502020204030204" pitchFamily="34" charset="0"/>
              </a:rPr>
              <a:t>Scary OAIS Spaghetti Monster</a:t>
            </a:r>
          </a:p>
        </p:txBody>
      </p:sp>
      <p:cxnSp>
        <p:nvCxnSpPr>
          <p:cNvPr id="6" name="Straight Connector 5"/>
          <p:cNvCxnSpPr/>
          <p:nvPr/>
        </p:nvCxnSpPr>
        <p:spPr>
          <a:xfrm>
            <a:off x="0" y="453371"/>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058045"/>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smtClean="0">
                <a:solidFill>
                  <a:srgbClr val="C00000"/>
                </a:solidFill>
                <a:latin typeface="Calibri"/>
              </a:rPr>
              <a:t>The POWRR Approach</a:t>
            </a:r>
            <a:endParaRPr lang="en" sz="3600" dirty="0">
              <a:solidFill>
                <a:srgbClr val="C00000"/>
              </a:solidFill>
              <a:latin typeface="Calibri"/>
            </a:endParaRP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114297" y="2351063"/>
            <a:ext cx="8915401" cy="2202687"/>
            <a:chOff x="114297" y="1716063"/>
            <a:chExt cx="8915401" cy="2202687"/>
          </a:xfrm>
        </p:grpSpPr>
        <p:sp>
          <p:nvSpPr>
            <p:cNvPr id="4" name="Shape 24"/>
            <p:cNvSpPr txBox="1">
              <a:spLocks/>
            </p:cNvSpPr>
            <p:nvPr/>
          </p:nvSpPr>
          <p:spPr>
            <a:xfrm>
              <a:off x="685800" y="1716063"/>
              <a:ext cx="7772400" cy="60960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endParaRPr lang="en-US" sz="1600">
                <a:latin typeface="Calibri"/>
              </a:endParaRPr>
            </a:p>
          </p:txBody>
        </p:sp>
        <p:sp>
          <p:nvSpPr>
            <p:cNvPr id="6" name="Rectangle 5"/>
            <p:cNvSpPr/>
            <p:nvPr/>
          </p:nvSpPr>
          <p:spPr>
            <a:xfrm>
              <a:off x="266700" y="2649663"/>
              <a:ext cx="886781" cy="307777"/>
            </a:xfrm>
            <a:prstGeom prst="rect">
              <a:avLst/>
            </a:prstGeom>
            <a:ln w="22225">
              <a:solidFill>
                <a:schemeClr val="tx1"/>
              </a:solidFill>
            </a:ln>
          </p:spPr>
          <p:txBody>
            <a:bodyPr wrap="none">
              <a:spAutoFit/>
            </a:bodyPr>
            <a:lstStyle/>
            <a:p>
              <a:r>
                <a:rPr lang="en" b="1" dirty="0">
                  <a:latin typeface="Calibri" panose="020F0502020204030204" pitchFamily="34" charset="0"/>
                </a:rPr>
                <a:t>Getting it</a:t>
              </a:r>
            </a:p>
          </p:txBody>
        </p:sp>
        <p:sp>
          <p:nvSpPr>
            <p:cNvPr id="7" name="Rectangle 6"/>
            <p:cNvSpPr/>
            <p:nvPr/>
          </p:nvSpPr>
          <p:spPr>
            <a:xfrm>
              <a:off x="1319874" y="3180086"/>
              <a:ext cx="1436612" cy="738664"/>
            </a:xfrm>
            <a:prstGeom prst="rect">
              <a:avLst/>
            </a:prstGeom>
            <a:ln w="22225">
              <a:solidFill>
                <a:schemeClr val="tx1"/>
              </a:solidFill>
            </a:ln>
          </p:spPr>
          <p:txBody>
            <a:bodyPr wrap="none">
              <a:spAutoFit/>
            </a:bodyPr>
            <a:lstStyle/>
            <a:p>
              <a:pPr algn="ctr"/>
              <a:r>
                <a:rPr lang="en" b="1">
                  <a:latin typeface="Calibri" panose="020F0502020204030204" pitchFamily="34" charset="0"/>
                </a:rPr>
                <a:t>Understanding it</a:t>
              </a:r>
            </a:p>
            <a:p>
              <a:pPr algn="ctr"/>
              <a:r>
                <a:rPr lang="en" b="1">
                  <a:latin typeface="Calibri" panose="020F0502020204030204" pitchFamily="34" charset="0"/>
                </a:rPr>
                <a:t>&amp;</a:t>
              </a:r>
            </a:p>
            <a:p>
              <a:pPr algn="ctr"/>
              <a:r>
                <a:rPr lang="en" b="1">
                  <a:latin typeface="Calibri" panose="020F0502020204030204" pitchFamily="34" charset="0"/>
                </a:rPr>
                <a:t>Documenting it</a:t>
              </a:r>
            </a:p>
          </p:txBody>
        </p:sp>
        <p:sp>
          <p:nvSpPr>
            <p:cNvPr id="8" name="Rectangle 7"/>
            <p:cNvSpPr/>
            <p:nvPr/>
          </p:nvSpPr>
          <p:spPr>
            <a:xfrm>
              <a:off x="5295900" y="3210864"/>
              <a:ext cx="1410964" cy="307777"/>
            </a:xfrm>
            <a:prstGeom prst="rect">
              <a:avLst/>
            </a:prstGeom>
            <a:ln w="22225">
              <a:solidFill>
                <a:schemeClr val="tx1"/>
              </a:solidFill>
            </a:ln>
          </p:spPr>
          <p:txBody>
            <a:bodyPr wrap="none">
              <a:spAutoFit/>
            </a:bodyPr>
            <a:lstStyle/>
            <a:p>
              <a:r>
                <a:rPr lang="en" b="1">
                  <a:latin typeface="Calibri" panose="020F0502020204030204" pitchFamily="34" charset="0"/>
                </a:rPr>
                <a:t>Taking care of it </a:t>
              </a:r>
              <a:endParaRPr lang="en-US" b="1">
                <a:latin typeface="Calibri" panose="020F0502020204030204" pitchFamily="34" charset="0"/>
              </a:endParaRPr>
            </a:p>
          </p:txBody>
        </p:sp>
        <p:sp>
          <p:nvSpPr>
            <p:cNvPr id="9" name="Rectangle 8"/>
            <p:cNvSpPr/>
            <p:nvPr/>
          </p:nvSpPr>
          <p:spPr>
            <a:xfrm>
              <a:off x="3186542" y="2878263"/>
              <a:ext cx="1739579" cy="523220"/>
            </a:xfrm>
            <a:prstGeom prst="rect">
              <a:avLst/>
            </a:prstGeom>
            <a:ln w="22225">
              <a:solidFill>
                <a:schemeClr val="tx1"/>
              </a:solidFill>
            </a:ln>
          </p:spPr>
          <p:txBody>
            <a:bodyPr wrap="none">
              <a:spAutoFit/>
            </a:bodyPr>
            <a:lstStyle/>
            <a:p>
              <a:r>
                <a:rPr lang="en" b="1">
                  <a:latin typeface="Calibri" panose="020F0502020204030204" pitchFamily="34" charset="0"/>
                </a:rPr>
                <a:t>Letting people use it </a:t>
              </a:r>
              <a:br>
                <a:rPr lang="en" b="1">
                  <a:latin typeface="Calibri" panose="020F0502020204030204" pitchFamily="34" charset="0"/>
                </a:rPr>
              </a:br>
              <a:r>
                <a:rPr lang="en" b="1">
                  <a:latin typeface="Calibri" panose="020F0502020204030204" pitchFamily="34" charset="0"/>
                </a:rPr>
                <a:t>…or not!</a:t>
              </a:r>
            </a:p>
          </p:txBody>
        </p:sp>
        <p:sp>
          <p:nvSpPr>
            <p:cNvPr id="11" name="Rectangle 10"/>
            <p:cNvSpPr/>
            <p:nvPr/>
          </p:nvSpPr>
          <p:spPr>
            <a:xfrm>
              <a:off x="7200900" y="2649663"/>
              <a:ext cx="1422184" cy="523220"/>
            </a:xfrm>
            <a:prstGeom prst="rect">
              <a:avLst/>
            </a:prstGeom>
            <a:ln w="22225">
              <a:solidFill>
                <a:schemeClr val="tx1"/>
              </a:solidFill>
            </a:ln>
          </p:spPr>
          <p:txBody>
            <a:bodyPr wrap="none">
              <a:spAutoFit/>
            </a:bodyPr>
            <a:lstStyle/>
            <a:p>
              <a:r>
                <a:rPr lang="en-US" b="1">
                  <a:latin typeface="Calibri" panose="020F0502020204030204" pitchFamily="34" charset="0"/>
                </a:rPr>
                <a:t>A</a:t>
              </a:r>
              <a:r>
                <a:rPr lang="en" b="1">
                  <a:latin typeface="Calibri" panose="020F0502020204030204" pitchFamily="34" charset="0"/>
                </a:rPr>
                <a:t>nd a few other </a:t>
              </a:r>
              <a:br>
                <a:rPr lang="en" b="1">
                  <a:latin typeface="Calibri" panose="020F0502020204030204" pitchFamily="34" charset="0"/>
                </a:rPr>
              </a:br>
              <a:r>
                <a:rPr lang="en" b="1">
                  <a:latin typeface="Calibri" panose="020F0502020204030204" pitchFamily="34" charset="0"/>
                </a:rPr>
                <a:t>odds &amp; ends…</a:t>
              </a:r>
              <a:endParaRPr lang="en-US" b="1">
                <a:latin typeface="Calibri" panose="020F0502020204030204" pitchFamily="34" charset="0"/>
              </a:endParaRPr>
            </a:p>
          </p:txBody>
        </p:sp>
        <p:cxnSp>
          <p:nvCxnSpPr>
            <p:cNvPr id="12" name="Straight Arrow Connector 11"/>
            <p:cNvCxnSpPr/>
            <p:nvPr/>
          </p:nvCxnSpPr>
          <p:spPr>
            <a:xfrm flipV="1">
              <a:off x="774269" y="2344864"/>
              <a:ext cx="0" cy="30479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0"/>
            </p:cNvCxnSpPr>
            <p:nvPr/>
          </p:nvCxnSpPr>
          <p:spPr>
            <a:xfrm flipH="1" flipV="1">
              <a:off x="1257300" y="2344864"/>
              <a:ext cx="780880" cy="83522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0"/>
            </p:cNvCxnSpPr>
            <p:nvPr/>
          </p:nvCxnSpPr>
          <p:spPr>
            <a:xfrm flipH="1" flipV="1">
              <a:off x="3750752" y="2365831"/>
              <a:ext cx="305580" cy="5124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247900" y="2378119"/>
              <a:ext cx="0" cy="80196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5219700" y="2378119"/>
              <a:ext cx="762635" cy="8327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286500" y="2365830"/>
              <a:ext cx="0" cy="84503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734300" y="2380351"/>
              <a:ext cx="0" cy="2693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14297" y="1901360"/>
              <a:ext cx="8915401" cy="406457"/>
              <a:chOff x="114298" y="3892527"/>
              <a:chExt cx="8915401" cy="406457"/>
            </a:xfrm>
          </p:grpSpPr>
          <p:pic>
            <p:nvPicPr>
              <p:cNvPr id="20" name="Picture 19" title="Multi-colored b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8" y="3892527"/>
                <a:ext cx="8915401" cy="406457"/>
              </a:xfrm>
              <a:prstGeom prst="rect">
                <a:avLst/>
              </a:prstGeom>
              <a:ln w="28575">
                <a:solidFill>
                  <a:schemeClr val="tx1"/>
                </a:solidFill>
              </a:ln>
              <a:effectLst>
                <a:outerShdw blurRad="50800" dist="38100" dir="2700000" algn="tl" rotWithShape="0">
                  <a:prstClr val="black">
                    <a:alpha val="40000"/>
                  </a:prstClr>
                </a:outerShdw>
              </a:effectLst>
            </p:spPr>
          </p:pic>
          <p:sp>
            <p:nvSpPr>
              <p:cNvPr id="21" name="TextBox 20"/>
              <p:cNvSpPr txBox="1"/>
              <p:nvPr/>
            </p:nvSpPr>
            <p:spPr>
              <a:xfrm>
                <a:off x="454470" y="3939179"/>
                <a:ext cx="832144" cy="307777"/>
              </a:xfrm>
              <a:prstGeom prst="rect">
                <a:avLst/>
              </a:prstGeom>
              <a:noFill/>
            </p:spPr>
            <p:txBody>
              <a:bodyPr wrap="square" rtlCol="0">
                <a:spAutoFit/>
              </a:bodyPr>
              <a:lstStyle/>
              <a:p>
                <a:r>
                  <a:rPr lang="en-US" b="1" dirty="0" smtClean="0">
                    <a:solidFill>
                      <a:schemeClr val="tx1">
                        <a:lumMod val="95000"/>
                        <a:lumOff val="5000"/>
                      </a:schemeClr>
                    </a:solidFill>
                    <a:latin typeface="Calibri" panose="020F0502020204030204" pitchFamily="34" charset="0"/>
                    <a:cs typeface="Arial" panose="020B0604020202020204" pitchFamily="34" charset="0"/>
                  </a:rPr>
                  <a:t>Ingest</a:t>
                </a:r>
                <a:endParaRPr lang="en-US" b="1" dirty="0">
                  <a:solidFill>
                    <a:schemeClr val="tx1">
                      <a:lumMod val="95000"/>
                      <a:lumOff val="5000"/>
                    </a:schemeClr>
                  </a:solidFill>
                  <a:latin typeface="Calibri" panose="020F0502020204030204" pitchFamily="34" charset="0"/>
                  <a:cs typeface="Arial" panose="020B0604020202020204" pitchFamily="34" charset="0"/>
                </a:endParaRPr>
              </a:p>
            </p:txBody>
          </p:sp>
          <p:sp>
            <p:nvSpPr>
              <p:cNvPr id="22" name="TextBox 21"/>
              <p:cNvSpPr txBox="1"/>
              <p:nvPr/>
            </p:nvSpPr>
            <p:spPr>
              <a:xfrm>
                <a:off x="1861234" y="3944462"/>
                <a:ext cx="1346601" cy="307777"/>
              </a:xfrm>
              <a:prstGeom prst="rect">
                <a:avLst/>
              </a:prstGeom>
              <a:noFill/>
            </p:spPr>
            <p:txBody>
              <a:bodyPr wrap="square" rtlCol="0">
                <a:spAutoFit/>
              </a:bodyPr>
              <a:lstStyle/>
              <a:p>
                <a:r>
                  <a:rPr lang="en-US" b="1" dirty="0" smtClean="0">
                    <a:solidFill>
                      <a:schemeClr val="tx1">
                        <a:lumMod val="95000"/>
                        <a:lumOff val="5000"/>
                      </a:schemeClr>
                    </a:solidFill>
                    <a:latin typeface="Calibri" panose="020F0502020204030204" pitchFamily="34" charset="0"/>
                    <a:cs typeface="Arial" panose="020B0604020202020204" pitchFamily="34" charset="0"/>
                  </a:rPr>
                  <a:t>Processing</a:t>
                </a:r>
                <a:endParaRPr lang="en-US" b="1" dirty="0">
                  <a:solidFill>
                    <a:schemeClr val="tx1">
                      <a:lumMod val="95000"/>
                      <a:lumOff val="5000"/>
                    </a:schemeClr>
                  </a:solidFill>
                  <a:latin typeface="Calibri" panose="020F0502020204030204" pitchFamily="34" charset="0"/>
                  <a:cs typeface="Arial" panose="020B0604020202020204" pitchFamily="34" charset="0"/>
                </a:endParaRPr>
              </a:p>
            </p:txBody>
          </p:sp>
          <p:sp>
            <p:nvSpPr>
              <p:cNvPr id="24" name="TextBox 23"/>
              <p:cNvSpPr txBox="1"/>
              <p:nvPr/>
            </p:nvSpPr>
            <p:spPr>
              <a:xfrm>
                <a:off x="3336552" y="3941866"/>
                <a:ext cx="950433" cy="307777"/>
              </a:xfrm>
              <a:prstGeom prst="rect">
                <a:avLst/>
              </a:prstGeom>
              <a:noFill/>
            </p:spPr>
            <p:txBody>
              <a:bodyPr wrap="square" rtlCol="0">
                <a:spAutoFit/>
              </a:bodyPr>
              <a:lstStyle/>
              <a:p>
                <a:r>
                  <a:rPr lang="en-US" b="1" dirty="0" smtClean="0">
                    <a:solidFill>
                      <a:schemeClr val="tx1">
                        <a:lumMod val="95000"/>
                        <a:lumOff val="5000"/>
                      </a:schemeClr>
                    </a:solidFill>
                    <a:latin typeface="Calibri" panose="020F0502020204030204" pitchFamily="34" charset="0"/>
                    <a:cs typeface="Arial" panose="020B0604020202020204" pitchFamily="34" charset="0"/>
                  </a:rPr>
                  <a:t>Access</a:t>
                </a:r>
                <a:endParaRPr lang="en-US" b="1" dirty="0">
                  <a:solidFill>
                    <a:schemeClr val="tx1">
                      <a:lumMod val="95000"/>
                      <a:lumOff val="5000"/>
                    </a:schemeClr>
                  </a:solidFill>
                  <a:latin typeface="Calibri" panose="020F0502020204030204" pitchFamily="34" charset="0"/>
                  <a:cs typeface="Arial" panose="020B0604020202020204" pitchFamily="34" charset="0"/>
                </a:endParaRPr>
              </a:p>
            </p:txBody>
          </p:sp>
          <p:sp>
            <p:nvSpPr>
              <p:cNvPr id="25" name="TextBox 24"/>
              <p:cNvSpPr txBox="1"/>
              <p:nvPr/>
            </p:nvSpPr>
            <p:spPr>
              <a:xfrm>
                <a:off x="4451779" y="3944461"/>
                <a:ext cx="997371" cy="307777"/>
              </a:xfrm>
              <a:prstGeom prst="rect">
                <a:avLst/>
              </a:prstGeom>
              <a:noFill/>
            </p:spPr>
            <p:txBody>
              <a:bodyPr wrap="square" rtlCol="0">
                <a:spAutoFit/>
              </a:bodyPr>
              <a:lstStyle/>
              <a:p>
                <a:r>
                  <a:rPr lang="en-US" b="1" dirty="0" smtClean="0">
                    <a:solidFill>
                      <a:schemeClr val="tx1">
                        <a:lumMod val="95000"/>
                        <a:lumOff val="5000"/>
                      </a:schemeClr>
                    </a:solidFill>
                    <a:latin typeface="Calibri" panose="020F0502020204030204" pitchFamily="34" charset="0"/>
                    <a:cs typeface="Arial" panose="020B0604020202020204" pitchFamily="34" charset="0"/>
                  </a:rPr>
                  <a:t>Storage</a:t>
                </a:r>
                <a:endParaRPr lang="en-US" b="1" dirty="0">
                  <a:solidFill>
                    <a:schemeClr val="tx1">
                      <a:lumMod val="95000"/>
                      <a:lumOff val="5000"/>
                    </a:schemeClr>
                  </a:solidFill>
                  <a:latin typeface="Calibri" panose="020F0502020204030204" pitchFamily="34" charset="0"/>
                  <a:cs typeface="Arial" panose="020B0604020202020204" pitchFamily="34" charset="0"/>
                </a:endParaRPr>
              </a:p>
            </p:txBody>
          </p:sp>
          <p:sp>
            <p:nvSpPr>
              <p:cNvPr id="26" name="TextBox 25"/>
              <p:cNvSpPr txBox="1"/>
              <p:nvPr/>
            </p:nvSpPr>
            <p:spPr>
              <a:xfrm>
                <a:off x="5963428" y="3941866"/>
                <a:ext cx="1483664" cy="307777"/>
              </a:xfrm>
              <a:prstGeom prst="rect">
                <a:avLst/>
              </a:prstGeom>
              <a:noFill/>
            </p:spPr>
            <p:txBody>
              <a:bodyPr wrap="square" rtlCol="0">
                <a:spAutoFit/>
              </a:bodyPr>
              <a:lstStyle/>
              <a:p>
                <a:r>
                  <a:rPr lang="en-US" b="1" dirty="0" smtClean="0">
                    <a:solidFill>
                      <a:schemeClr val="tx1">
                        <a:lumMod val="95000"/>
                        <a:lumOff val="5000"/>
                      </a:schemeClr>
                    </a:solidFill>
                    <a:latin typeface="Calibri" panose="020F0502020204030204" pitchFamily="34" charset="0"/>
                    <a:cs typeface="Arial" panose="020B0604020202020204" pitchFamily="34" charset="0"/>
                  </a:rPr>
                  <a:t>Maintenance</a:t>
                </a:r>
                <a:endParaRPr lang="en-US" b="1" dirty="0">
                  <a:solidFill>
                    <a:schemeClr val="tx1">
                      <a:lumMod val="95000"/>
                      <a:lumOff val="5000"/>
                    </a:schemeClr>
                  </a:solidFill>
                  <a:latin typeface="Calibri" panose="020F0502020204030204" pitchFamily="34" charset="0"/>
                  <a:cs typeface="Arial" panose="020B0604020202020204" pitchFamily="34" charset="0"/>
                </a:endParaRPr>
              </a:p>
            </p:txBody>
          </p:sp>
          <p:sp>
            <p:nvSpPr>
              <p:cNvPr id="27" name="TextBox 26"/>
              <p:cNvSpPr txBox="1"/>
              <p:nvPr/>
            </p:nvSpPr>
            <p:spPr>
              <a:xfrm>
                <a:off x="7658018" y="3923304"/>
                <a:ext cx="800182" cy="307777"/>
              </a:xfrm>
              <a:prstGeom prst="rect">
                <a:avLst/>
              </a:prstGeom>
              <a:noFill/>
            </p:spPr>
            <p:txBody>
              <a:bodyPr wrap="square" rtlCol="0">
                <a:spAutoFit/>
              </a:bodyPr>
              <a:lstStyle/>
              <a:p>
                <a:r>
                  <a:rPr lang="en-US" b="1" dirty="0" smtClean="0">
                    <a:solidFill>
                      <a:schemeClr val="tx1">
                        <a:lumMod val="95000"/>
                        <a:lumOff val="5000"/>
                      </a:schemeClr>
                    </a:solidFill>
                    <a:latin typeface="Calibri" panose="020F0502020204030204" pitchFamily="34" charset="0"/>
                    <a:cs typeface="Arial" panose="020B0604020202020204" pitchFamily="34" charset="0"/>
                  </a:rPr>
                  <a:t>Other</a:t>
                </a:r>
                <a:endParaRPr lang="en-US" b="1" dirty="0">
                  <a:solidFill>
                    <a:schemeClr val="tx1">
                      <a:lumMod val="95000"/>
                      <a:lumOff val="5000"/>
                    </a:schemeClr>
                  </a:solidFill>
                  <a:latin typeface="Calibri" panose="020F0502020204030204" pitchFamily="34" charset="0"/>
                  <a:cs typeface="Arial" panose="020B0604020202020204" pitchFamily="34" charset="0"/>
                </a:endParaRPr>
              </a:p>
            </p:txBody>
          </p:sp>
        </p:grpSp>
      </p:grpSp>
      <p:sp>
        <p:nvSpPr>
          <p:cNvPr id="28" name="Shape 83"/>
          <p:cNvSpPr txBox="1">
            <a:spLocks/>
          </p:cNvSpPr>
          <p:nvPr/>
        </p:nvSpPr>
        <p:spPr>
          <a:xfrm>
            <a:off x="228600" y="921217"/>
            <a:ext cx="8915400" cy="987246"/>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sz="1800" dirty="0" smtClean="0">
                <a:latin typeface="Calibri" panose="020F0502020204030204" pitchFamily="34" charset="0"/>
              </a:rPr>
              <a:t>What </a:t>
            </a:r>
            <a:r>
              <a:rPr lang="en" sz="1800" dirty="0">
                <a:latin typeface="Calibri" panose="020F0502020204030204" pitchFamily="34" charset="0"/>
              </a:rPr>
              <a:t>you need to consider when thinking about your digital stuff</a:t>
            </a:r>
            <a:r>
              <a:rPr lang="en" sz="1800" dirty="0" smtClean="0">
                <a:latin typeface="Calibri" panose="020F0502020204030204" pitchFamily="34" charset="0"/>
              </a:rPr>
              <a:t>…</a:t>
            </a:r>
          </a:p>
          <a:p>
            <a:endParaRPr lang="en" sz="1800" dirty="0" smtClean="0">
              <a:latin typeface="Calibri" panose="020F0502020204030204" pitchFamily="34" charset="0"/>
            </a:endParaRPr>
          </a:p>
          <a:p>
            <a:r>
              <a:rPr lang="en" sz="1800" dirty="0" smtClean="0">
                <a:latin typeface="Calibri" panose="020F0502020204030204" pitchFamily="34" charset="0"/>
              </a:rPr>
              <a:t>	….looks a LOT like the same things you consider for your physical materials. </a:t>
            </a:r>
            <a:endParaRPr lang="en" sz="1800" dirty="0">
              <a:latin typeface="Calibri" panose="020F0502020204030204" pitchFamily="34" charset="0"/>
            </a:endParaRPr>
          </a:p>
        </p:txBody>
      </p:sp>
    </p:spTree>
    <p:extLst>
      <p:ext uri="{BB962C8B-B14F-4D97-AF65-F5344CB8AC3E}">
        <p14:creationId xmlns:p14="http://schemas.microsoft.com/office/powerpoint/2010/main" val="1872190198"/>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smtClean="0">
                <a:solidFill>
                  <a:srgbClr val="C00000"/>
                </a:solidFill>
                <a:latin typeface="Calibri"/>
              </a:rPr>
              <a:t>The POWRR Approach</a:t>
            </a:r>
            <a:endParaRPr lang="en" sz="3600" dirty="0">
              <a:solidFill>
                <a:srgbClr val="C00000"/>
              </a:solidFill>
              <a:latin typeface="Calibri"/>
            </a:endParaRPr>
          </a:p>
        </p:txBody>
      </p:sp>
      <p:sp>
        <p:nvSpPr>
          <p:cNvPr id="4" name="Shape 24"/>
          <p:cNvSpPr txBox="1">
            <a:spLocks/>
          </p:cNvSpPr>
          <p:nvPr/>
        </p:nvSpPr>
        <p:spPr>
          <a:xfrm>
            <a:off x="685800" y="1716063"/>
            <a:ext cx="7772400" cy="60960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endParaRPr lang="en-US" sz="1600">
              <a:latin typeface="Calibri"/>
            </a:endParaRPr>
          </a:p>
        </p:txBody>
      </p:sp>
      <p:sp>
        <p:nvSpPr>
          <p:cNvPr id="10" name="TextBox 9"/>
          <p:cNvSpPr txBox="1"/>
          <p:nvPr/>
        </p:nvSpPr>
        <p:spPr>
          <a:xfrm>
            <a:off x="990600" y="1171501"/>
            <a:ext cx="7467600" cy="2308324"/>
          </a:xfrm>
          <a:prstGeom prst="rect">
            <a:avLst/>
          </a:prstGeom>
          <a:noFill/>
        </p:spPr>
        <p:txBody>
          <a:bodyPr wrap="square" rtlCol="0" anchor="t">
            <a:spAutoFit/>
          </a:bodyPr>
          <a:lstStyle/>
          <a:p>
            <a:r>
              <a:rPr lang="en-US" sz="2400" b="1" dirty="0" smtClean="0">
                <a:solidFill>
                  <a:schemeClr val="tx1"/>
                </a:solidFill>
                <a:latin typeface="Calibri" panose="020F0502020204030204" pitchFamily="34" charset="0"/>
              </a:rPr>
              <a:t>Pragmatic</a:t>
            </a:r>
          </a:p>
          <a:p>
            <a:endParaRPr lang="en-US" sz="2400" b="1" dirty="0">
              <a:solidFill>
                <a:schemeClr val="tx1"/>
              </a:solidFill>
              <a:latin typeface="Calibri" panose="020F0502020204030204" pitchFamily="34" charset="0"/>
            </a:endParaRPr>
          </a:p>
          <a:p>
            <a:r>
              <a:rPr lang="en-US" sz="2400" b="1" dirty="0">
                <a:solidFill>
                  <a:schemeClr val="tx1"/>
                </a:solidFill>
                <a:latin typeface="Calibri" panose="020F0502020204030204" pitchFamily="34" charset="0"/>
              </a:rPr>
              <a:t>Realistic</a:t>
            </a:r>
          </a:p>
          <a:p>
            <a:endParaRPr lang="en-US" sz="2400" b="1" dirty="0">
              <a:solidFill>
                <a:schemeClr val="tx1"/>
              </a:solidFill>
              <a:latin typeface="Calibri" panose="020F0502020204030204" pitchFamily="34" charset="0"/>
            </a:endParaRPr>
          </a:p>
          <a:p>
            <a:r>
              <a:rPr lang="en-US" sz="2400" b="1" dirty="0" smtClean="0">
                <a:solidFill>
                  <a:schemeClr val="tx1"/>
                </a:solidFill>
                <a:latin typeface="Calibri" panose="020F0502020204030204" pitchFamily="34" charset="0"/>
              </a:rPr>
              <a:t>Incremental</a:t>
            </a:r>
          </a:p>
          <a:p>
            <a:endParaRPr lang="en-US" sz="2400" b="1" dirty="0">
              <a:solidFill>
                <a:schemeClr val="tx1"/>
              </a:solidFill>
              <a:latin typeface="Calibri" panose="020F0502020204030204" pitchFamily="34" charset="0"/>
            </a:endParaRP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071139"/>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10672" y="1"/>
            <a:ext cx="5233659" cy="5143499"/>
          </a:xfrm>
          <a:prstGeom prst="rect">
            <a:avLst/>
          </a:prstGeom>
          <a:ln w="12700">
            <a:solidFill>
              <a:schemeClr val="tx1"/>
            </a:solidFill>
          </a:ln>
        </p:spPr>
      </p:pic>
      <p:sp>
        <p:nvSpPr>
          <p:cNvPr id="2" name="Rectangle 1"/>
          <p:cNvSpPr/>
          <p:nvPr/>
        </p:nvSpPr>
        <p:spPr>
          <a:xfrm>
            <a:off x="6125497" y="4852014"/>
            <a:ext cx="2944761" cy="230832"/>
          </a:xfrm>
          <a:prstGeom prst="rect">
            <a:avLst/>
          </a:prstGeom>
          <a:solidFill>
            <a:schemeClr val="tx2"/>
          </a:solidFill>
          <a:ln w="12700">
            <a:solidFill>
              <a:srgbClr val="C00000"/>
            </a:solidFill>
          </a:ln>
          <a:effectLst>
            <a:outerShdw blurRad="50800" dist="38100" dir="2700000" algn="tl" rotWithShape="0">
              <a:prstClr val="black">
                <a:alpha val="40000"/>
              </a:prstClr>
            </a:outerShdw>
          </a:effectLst>
        </p:spPr>
        <p:txBody>
          <a:bodyPr wrap="square">
            <a:spAutoFit/>
          </a:bodyPr>
          <a:lstStyle/>
          <a:p>
            <a:r>
              <a:rPr lang="en-US" sz="900" b="1" dirty="0">
                <a:latin typeface="Calibri" panose="020F0502020204030204" pitchFamily="34" charset="0"/>
              </a:rPr>
              <a:t>http://ndsa.org/activities/levels-of-digital-preservation/</a:t>
            </a:r>
          </a:p>
        </p:txBody>
      </p:sp>
      <p:pic>
        <p:nvPicPr>
          <p:cNvPr id="8" name="Picture 7"/>
          <p:cNvPicPr>
            <a:picLocks noChangeAspect="1"/>
          </p:cNvPicPr>
          <p:nvPr/>
        </p:nvPicPr>
        <p:blipFill>
          <a:blip r:embed="rId4"/>
          <a:stretch>
            <a:fillRect/>
          </a:stretch>
        </p:blipFill>
        <p:spPr>
          <a:xfrm>
            <a:off x="73742" y="129356"/>
            <a:ext cx="1673942" cy="610291"/>
          </a:xfrm>
          <a:prstGeom prst="rect">
            <a:avLst/>
          </a:prstGeom>
        </p:spPr>
      </p:pic>
      <p:pic>
        <p:nvPicPr>
          <p:cNvPr id="9" name="Picture 8"/>
          <p:cNvPicPr>
            <a:picLocks noChangeAspect="1"/>
          </p:cNvPicPr>
          <p:nvPr/>
        </p:nvPicPr>
        <p:blipFill>
          <a:blip r:embed="rId5"/>
          <a:stretch>
            <a:fillRect/>
          </a:stretch>
        </p:blipFill>
        <p:spPr>
          <a:xfrm>
            <a:off x="7295294" y="129356"/>
            <a:ext cx="1524000" cy="533400"/>
          </a:xfrm>
          <a:prstGeom prst="rect">
            <a:avLst/>
          </a:prstGeom>
        </p:spPr>
      </p:pic>
    </p:spTree>
    <p:extLst>
      <p:ext uri="{BB962C8B-B14F-4D97-AF65-F5344CB8AC3E}">
        <p14:creationId xmlns:p14="http://schemas.microsoft.com/office/powerpoint/2010/main" val="1683121069"/>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smtClean="0">
                <a:solidFill>
                  <a:srgbClr val="C00000"/>
                </a:solidFill>
                <a:latin typeface="Calibri"/>
              </a:rPr>
              <a:t>The POWRR Approach</a:t>
            </a:r>
            <a:endParaRPr lang="en" sz="3600" dirty="0">
              <a:solidFill>
                <a:srgbClr val="C00000"/>
              </a:solidFill>
              <a:latin typeface="Calibri"/>
            </a:endParaRPr>
          </a:p>
        </p:txBody>
      </p:sp>
      <p:sp>
        <p:nvSpPr>
          <p:cNvPr id="4" name="Shape 24"/>
          <p:cNvSpPr txBox="1">
            <a:spLocks/>
          </p:cNvSpPr>
          <p:nvPr/>
        </p:nvSpPr>
        <p:spPr>
          <a:xfrm>
            <a:off x="685800" y="1716063"/>
            <a:ext cx="7772400" cy="60960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endParaRPr lang="en-US" sz="1600">
              <a:latin typeface="Calibri"/>
            </a:endParaRP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78840" y="1018805"/>
            <a:ext cx="8006080" cy="2862322"/>
          </a:xfrm>
          <a:prstGeom prst="rect">
            <a:avLst/>
          </a:prstGeom>
          <a:noFill/>
        </p:spPr>
        <p:txBody>
          <a:bodyPr wrap="square" rtlCol="0">
            <a:spAutoFit/>
          </a:bodyPr>
          <a:lstStyle/>
          <a:p>
            <a:r>
              <a:rPr lang="en-US" sz="1800" b="1" dirty="0">
                <a:latin typeface="Calibri" panose="020F0502020204030204" pitchFamily="34" charset="0"/>
              </a:rPr>
              <a:t>Not all tools and services are created equal.</a:t>
            </a:r>
            <a:br>
              <a:rPr lang="en-US" sz="1800" b="1" dirty="0">
                <a:latin typeface="Calibri" panose="020F0502020204030204" pitchFamily="34" charset="0"/>
              </a:rPr>
            </a:br>
            <a:r>
              <a:rPr lang="en-US" sz="1800" b="1" dirty="0">
                <a:latin typeface="Calibri" panose="020F0502020204030204" pitchFamily="34" charset="0"/>
              </a:rPr>
              <a:t/>
            </a:r>
            <a:br>
              <a:rPr lang="en-US" sz="1800" b="1" dirty="0">
                <a:latin typeface="Calibri" panose="020F0502020204030204" pitchFamily="34" charset="0"/>
              </a:rPr>
            </a:br>
            <a:r>
              <a:rPr lang="en-US" sz="1800" b="1" dirty="0" smtClean="0">
                <a:latin typeface="Calibri" panose="020F0502020204030204" pitchFamily="34" charset="0"/>
              </a:rPr>
              <a:t>Don’t overthink it…especially tools. Choices </a:t>
            </a:r>
            <a:r>
              <a:rPr lang="en-US" sz="1800" b="1" dirty="0">
                <a:latin typeface="Calibri" panose="020F0502020204030204" pitchFamily="34" charset="0"/>
              </a:rPr>
              <a:t>of tools are </a:t>
            </a:r>
            <a:r>
              <a:rPr lang="en-US" sz="1800" b="1" i="1" dirty="0">
                <a:latin typeface="Calibri" panose="020F0502020204030204" pitchFamily="34" charset="0"/>
              </a:rPr>
              <a:t>not</a:t>
            </a:r>
            <a:r>
              <a:rPr lang="en-US" sz="1800" b="1" dirty="0">
                <a:latin typeface="Calibri" panose="020F0502020204030204" pitchFamily="34" charset="0"/>
              </a:rPr>
              <a:t> forever. </a:t>
            </a:r>
          </a:p>
          <a:p>
            <a:endParaRPr lang="en-US" sz="1800" b="1" dirty="0">
              <a:latin typeface="Calibri" panose="020F0502020204030204" pitchFamily="34" charset="0"/>
            </a:endParaRPr>
          </a:p>
          <a:p>
            <a:r>
              <a:rPr lang="en-US" sz="1800" b="1" dirty="0">
                <a:latin typeface="Calibri" panose="020F0502020204030204" pitchFamily="34" charset="0"/>
              </a:rPr>
              <a:t>Focus on </a:t>
            </a:r>
            <a:r>
              <a:rPr lang="en-US" sz="1800" b="1" dirty="0" smtClean="0">
                <a:latin typeface="Calibri" panose="020F0502020204030204" pitchFamily="34" charset="0"/>
              </a:rPr>
              <a:t>workflows! Today’s </a:t>
            </a:r>
            <a:r>
              <a:rPr lang="en-US" sz="1800" b="1" dirty="0">
                <a:latin typeface="Calibri" panose="020F0502020204030204" pitchFamily="34" charset="0"/>
              </a:rPr>
              <a:t>hot new tools are tomorrow’s orphans</a:t>
            </a:r>
            <a:r>
              <a:rPr lang="en-US" sz="1800" b="1" dirty="0" smtClean="0">
                <a:latin typeface="Calibri" panose="020F0502020204030204" pitchFamily="34" charset="0"/>
              </a:rPr>
              <a:t>.</a:t>
            </a:r>
          </a:p>
          <a:p>
            <a:r>
              <a:rPr lang="en-US" sz="1800" b="1" dirty="0" smtClean="0">
                <a:latin typeface="Calibri" panose="020F0502020204030204" pitchFamily="34" charset="0"/>
              </a:rPr>
              <a:t> </a:t>
            </a:r>
            <a:endParaRPr lang="en-US" sz="1800" b="1" dirty="0">
              <a:latin typeface="Calibri" panose="020F0502020204030204" pitchFamily="34" charset="0"/>
            </a:endParaRPr>
          </a:p>
          <a:p>
            <a:r>
              <a:rPr lang="en-US" sz="1800" b="1" dirty="0" smtClean="0">
                <a:latin typeface="Calibri" panose="020F0502020204030204" pitchFamily="34" charset="0"/>
              </a:rPr>
              <a:t>You will likely have different workflows for different sets of materials:</a:t>
            </a:r>
          </a:p>
          <a:p>
            <a:r>
              <a:rPr lang="en-US" sz="1800" b="1" dirty="0">
                <a:latin typeface="Calibri" panose="020F0502020204030204" pitchFamily="34" charset="0"/>
              </a:rPr>
              <a:t>	</a:t>
            </a:r>
            <a:r>
              <a:rPr lang="en-US" sz="1800" dirty="0" smtClean="0">
                <a:latin typeface="Calibri" panose="020F0502020204030204" pitchFamily="34" charset="0"/>
              </a:rPr>
              <a:t>Backlog</a:t>
            </a:r>
          </a:p>
          <a:p>
            <a:r>
              <a:rPr lang="en-US" sz="1800" dirty="0">
                <a:latin typeface="Calibri" panose="020F0502020204030204" pitchFamily="34" charset="0"/>
              </a:rPr>
              <a:t>	</a:t>
            </a:r>
            <a:r>
              <a:rPr lang="en-US" sz="1800" dirty="0" smtClean="0">
                <a:latin typeface="Calibri" panose="020F0502020204030204" pitchFamily="34" charset="0"/>
              </a:rPr>
              <a:t>Digitization Output</a:t>
            </a:r>
          </a:p>
          <a:p>
            <a:r>
              <a:rPr lang="en-US" sz="1800" dirty="0">
                <a:latin typeface="Calibri" panose="020F0502020204030204" pitchFamily="34" charset="0"/>
              </a:rPr>
              <a:t>	</a:t>
            </a:r>
            <a:r>
              <a:rPr lang="en-US" sz="1800" dirty="0" smtClean="0">
                <a:latin typeface="Calibri" panose="020F0502020204030204" pitchFamily="34" charset="0"/>
              </a:rPr>
              <a:t>Born-digital Acquisitions</a:t>
            </a:r>
            <a:endParaRPr lang="en-US" sz="1800" dirty="0">
              <a:latin typeface="Calibri" panose="020F0502020204030204" pitchFamily="34" charset="0"/>
            </a:endParaRPr>
          </a:p>
        </p:txBody>
      </p:sp>
      <p:sp>
        <p:nvSpPr>
          <p:cNvPr id="7" name="Rectangle 6"/>
          <p:cNvSpPr/>
          <p:nvPr/>
        </p:nvSpPr>
        <p:spPr>
          <a:xfrm>
            <a:off x="508819" y="4347552"/>
            <a:ext cx="8440994" cy="461665"/>
          </a:xfrm>
          <a:prstGeom prst="rect">
            <a:avLst/>
          </a:prstGeom>
        </p:spPr>
        <p:txBody>
          <a:bodyPr wrap="square">
            <a:spAutoFit/>
          </a:bodyPr>
          <a:lstStyle/>
          <a:p>
            <a:r>
              <a:rPr lang="en-US" sz="2400" b="1" dirty="0" smtClean="0">
                <a:solidFill>
                  <a:srgbClr val="C00000"/>
                </a:solidFill>
                <a:latin typeface="Calibri" panose="020F0502020204030204" pitchFamily="34" charset="0"/>
              </a:rPr>
              <a:t> ~ Start </a:t>
            </a:r>
            <a:r>
              <a:rPr lang="en-US" sz="2400" b="1" dirty="0">
                <a:solidFill>
                  <a:srgbClr val="C00000"/>
                </a:solidFill>
                <a:latin typeface="Calibri" panose="020F0502020204030204" pitchFamily="34" charset="0"/>
              </a:rPr>
              <a:t>with the least scary project and approach it </a:t>
            </a:r>
            <a:r>
              <a:rPr lang="en-US" sz="2400" b="1" dirty="0" smtClean="0">
                <a:solidFill>
                  <a:srgbClr val="C00000"/>
                </a:solidFill>
                <a:latin typeface="Calibri" panose="020F0502020204030204" pitchFamily="34" charset="0"/>
              </a:rPr>
              <a:t>as </a:t>
            </a:r>
            <a:r>
              <a:rPr lang="en-US" sz="2400" b="1" dirty="0">
                <a:solidFill>
                  <a:srgbClr val="C00000"/>
                </a:solidFill>
                <a:latin typeface="Calibri" panose="020F0502020204030204" pitchFamily="34" charset="0"/>
              </a:rPr>
              <a:t>a </a:t>
            </a:r>
            <a:r>
              <a:rPr lang="en-US" sz="2400" b="1" dirty="0" smtClean="0">
                <a:solidFill>
                  <a:srgbClr val="C00000"/>
                </a:solidFill>
                <a:latin typeface="Calibri" panose="020F0502020204030204" pitchFamily="34" charset="0"/>
              </a:rPr>
              <a:t>pilot ~</a:t>
            </a:r>
            <a:endParaRPr lang="en-US" sz="2400" b="1" dirty="0">
              <a:solidFill>
                <a:srgbClr val="C00000"/>
              </a:solidFill>
              <a:latin typeface="Calibri" panose="020F0502020204030204" pitchFamily="34" charset="0"/>
            </a:endParaRPr>
          </a:p>
        </p:txBody>
      </p:sp>
    </p:spTree>
    <p:extLst>
      <p:ext uri="{BB962C8B-B14F-4D97-AF65-F5344CB8AC3E}">
        <p14:creationId xmlns:p14="http://schemas.microsoft.com/office/powerpoint/2010/main" val="2767167072"/>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485614" y="1413204"/>
            <a:ext cx="2903359" cy="584775"/>
          </a:xfrm>
          <a:prstGeom prst="rect">
            <a:avLst/>
          </a:prstGeom>
          <a:noFill/>
        </p:spPr>
        <p:txBody>
          <a:bodyPr wrap="none" rtlCol="0">
            <a:spAutoFit/>
          </a:bodyPr>
          <a:lstStyle/>
          <a:p>
            <a:r>
              <a:rPr lang="en-US" sz="1600" b="1" dirty="0">
                <a:latin typeface="Calibri" panose="020F0502020204030204" pitchFamily="34" charset="0"/>
              </a:rPr>
              <a:t>There are </a:t>
            </a:r>
            <a:r>
              <a:rPr lang="en-US" sz="1600" b="1" dirty="0" smtClean="0">
                <a:latin typeface="Calibri" panose="020F0502020204030204" pitchFamily="34" charset="0"/>
              </a:rPr>
              <a:t>front-end/processing </a:t>
            </a:r>
            <a:r>
              <a:rPr lang="en-US" sz="1600" b="1" dirty="0">
                <a:latin typeface="Calibri" panose="020F0502020204030204" pitchFamily="34" charset="0"/>
              </a:rPr>
              <a:t/>
            </a:r>
            <a:br>
              <a:rPr lang="en-US" sz="1600" b="1" dirty="0">
                <a:latin typeface="Calibri" panose="020F0502020204030204" pitchFamily="34" charset="0"/>
              </a:rPr>
            </a:br>
            <a:r>
              <a:rPr lang="en-US" sz="1600" b="1" dirty="0">
                <a:latin typeface="Calibri" panose="020F0502020204030204" pitchFamily="34" charset="0"/>
              </a:rPr>
              <a:t>tools like…..</a:t>
            </a:r>
          </a:p>
        </p:txBody>
      </p:sp>
      <p:sp>
        <p:nvSpPr>
          <p:cNvPr id="3" name="Rectangle 2"/>
          <p:cNvSpPr/>
          <p:nvPr/>
        </p:nvSpPr>
        <p:spPr>
          <a:xfrm>
            <a:off x="1905701" y="1936750"/>
            <a:ext cx="1260280" cy="646331"/>
          </a:xfrm>
          <a:prstGeom prst="rect">
            <a:avLst/>
          </a:prstGeom>
          <a:noFill/>
          <a:ln w="15875">
            <a:solidFill>
              <a:schemeClr val="tx1"/>
            </a:solidFill>
          </a:ln>
        </p:spPr>
        <p:txBody>
          <a:bodyPr wrap="none">
            <a:spAutoFit/>
          </a:bodyPr>
          <a:lstStyle/>
          <a:p>
            <a:pPr algn="ctr"/>
            <a:r>
              <a:rPr lang="en" sz="1200" dirty="0">
                <a:solidFill>
                  <a:schemeClr val="tx1"/>
                </a:solidFill>
                <a:latin typeface="Calibri" panose="020F0502020204030204" pitchFamily="34" charset="0"/>
              </a:rPr>
              <a:t>Archivematica</a:t>
            </a:r>
            <a:br>
              <a:rPr lang="en" sz="1200" dirty="0">
                <a:solidFill>
                  <a:schemeClr val="tx1"/>
                </a:solidFill>
                <a:latin typeface="Calibri" panose="020F0502020204030204" pitchFamily="34" charset="0"/>
              </a:rPr>
            </a:br>
            <a:r>
              <a:rPr lang="en" sz="1200" dirty="0" smtClean="0">
                <a:solidFill>
                  <a:schemeClr val="tx1"/>
                </a:solidFill>
                <a:latin typeface="Calibri" panose="020F0502020204030204" pitchFamily="34" charset="0"/>
              </a:rPr>
              <a:t>Data </a:t>
            </a:r>
            <a:r>
              <a:rPr lang="en" sz="1200" dirty="0">
                <a:solidFill>
                  <a:schemeClr val="tx1"/>
                </a:solidFill>
                <a:latin typeface="Calibri" panose="020F0502020204030204" pitchFamily="34" charset="0"/>
              </a:rPr>
              <a:t>Accessioner</a:t>
            </a:r>
            <a:endParaRPr lang="en-US" sz="1200" dirty="0">
              <a:solidFill>
                <a:schemeClr val="tx1"/>
              </a:solidFill>
              <a:latin typeface="Calibri" panose="020F0502020204030204" pitchFamily="34" charset="0"/>
            </a:endParaRPr>
          </a:p>
          <a:p>
            <a:pPr algn="ctr"/>
            <a:r>
              <a:rPr lang="en-US" sz="1200" dirty="0" err="1">
                <a:solidFill>
                  <a:schemeClr val="tx1"/>
                </a:solidFill>
                <a:latin typeface="Calibri" panose="020F0502020204030204" pitchFamily="34" charset="0"/>
              </a:rPr>
              <a:t>BitCurator</a:t>
            </a:r>
            <a:endParaRPr lang="en-US" sz="1200" dirty="0">
              <a:solidFill>
                <a:schemeClr val="tx1"/>
              </a:solidFill>
              <a:latin typeface="Calibri" panose="020F0502020204030204" pitchFamily="34" charset="0"/>
            </a:endParaRPr>
          </a:p>
        </p:txBody>
      </p:sp>
      <p:sp>
        <p:nvSpPr>
          <p:cNvPr id="7" name="TextBox 6"/>
          <p:cNvSpPr txBox="1"/>
          <p:nvPr/>
        </p:nvSpPr>
        <p:spPr>
          <a:xfrm>
            <a:off x="5486400" y="971550"/>
            <a:ext cx="3352800" cy="584775"/>
          </a:xfrm>
          <a:prstGeom prst="rect">
            <a:avLst/>
          </a:prstGeom>
          <a:noFill/>
        </p:spPr>
        <p:txBody>
          <a:bodyPr wrap="square" rtlCol="0">
            <a:spAutoFit/>
          </a:bodyPr>
          <a:lstStyle/>
          <a:p>
            <a:r>
              <a:rPr lang="en-US" sz="1600" b="1" dirty="0">
                <a:latin typeface="Calibri" panose="020F0502020204030204" pitchFamily="34" charset="0"/>
              </a:rPr>
              <a:t>T</a:t>
            </a:r>
            <a:r>
              <a:rPr lang="en-US" sz="1600" b="1" dirty="0" smtClean="0">
                <a:latin typeface="Calibri" panose="020F0502020204030204" pitchFamily="34" charset="0"/>
              </a:rPr>
              <a:t>here </a:t>
            </a:r>
            <a:r>
              <a:rPr lang="en-US" sz="1600" b="1" dirty="0">
                <a:latin typeface="Calibri" panose="020F0502020204030204" pitchFamily="34" charset="0"/>
              </a:rPr>
              <a:t>are back-end </a:t>
            </a:r>
            <a:r>
              <a:rPr lang="en-US" sz="1600" b="1" dirty="0" smtClean="0">
                <a:latin typeface="Calibri" panose="020F0502020204030204" pitchFamily="34" charset="0"/>
              </a:rPr>
              <a:t>storage/ preservation tools &amp; services </a:t>
            </a:r>
            <a:r>
              <a:rPr lang="en-US" sz="1600" b="1" dirty="0">
                <a:latin typeface="Calibri" panose="020F0502020204030204" pitchFamily="34" charset="0"/>
              </a:rPr>
              <a:t>like…..</a:t>
            </a:r>
          </a:p>
        </p:txBody>
      </p:sp>
      <p:sp>
        <p:nvSpPr>
          <p:cNvPr id="8" name="Rectangle 7"/>
          <p:cNvSpPr/>
          <p:nvPr/>
        </p:nvSpPr>
        <p:spPr>
          <a:xfrm>
            <a:off x="6466490" y="1581150"/>
            <a:ext cx="1197764" cy="1015663"/>
          </a:xfrm>
          <a:prstGeom prst="rect">
            <a:avLst/>
          </a:prstGeom>
          <a:noFill/>
          <a:ln w="15875">
            <a:solidFill>
              <a:schemeClr val="tx1"/>
            </a:solidFill>
          </a:ln>
        </p:spPr>
        <p:txBody>
          <a:bodyPr wrap="none">
            <a:spAutoFit/>
          </a:bodyPr>
          <a:lstStyle/>
          <a:p>
            <a:pPr algn="ctr"/>
            <a:r>
              <a:rPr lang="en" sz="1200" dirty="0">
                <a:solidFill>
                  <a:schemeClr val="tx1"/>
                </a:solidFill>
                <a:latin typeface="Calibri" panose="020F0502020204030204" pitchFamily="34" charset="0"/>
              </a:rPr>
              <a:t>MetaArchive</a:t>
            </a:r>
            <a:br>
              <a:rPr lang="en" sz="1200" dirty="0">
                <a:solidFill>
                  <a:schemeClr val="tx1"/>
                </a:solidFill>
                <a:latin typeface="Calibri" panose="020F0502020204030204" pitchFamily="34" charset="0"/>
              </a:rPr>
            </a:br>
            <a:r>
              <a:rPr lang="en" sz="1200" dirty="0">
                <a:solidFill>
                  <a:schemeClr val="tx1"/>
                </a:solidFill>
                <a:latin typeface="Calibri" panose="020F0502020204030204" pitchFamily="34" charset="0"/>
              </a:rPr>
              <a:t>DuraCloud</a:t>
            </a:r>
            <a:br>
              <a:rPr lang="en" sz="1200" dirty="0">
                <a:solidFill>
                  <a:schemeClr val="tx1"/>
                </a:solidFill>
                <a:latin typeface="Calibri" panose="020F0502020204030204" pitchFamily="34" charset="0"/>
              </a:rPr>
            </a:br>
            <a:r>
              <a:rPr lang="en" sz="1200" dirty="0">
                <a:solidFill>
                  <a:schemeClr val="tx1"/>
                </a:solidFill>
                <a:latin typeface="Calibri" panose="020F0502020204030204" pitchFamily="34" charset="0"/>
              </a:rPr>
              <a:t>Amazon Glacier</a:t>
            </a:r>
            <a:endParaRPr lang="en-US" sz="1200" dirty="0">
              <a:solidFill>
                <a:schemeClr val="tx1"/>
              </a:solidFill>
              <a:latin typeface="Calibri" panose="020F0502020204030204" pitchFamily="34" charset="0"/>
            </a:endParaRPr>
          </a:p>
          <a:p>
            <a:pPr algn="ctr"/>
            <a:r>
              <a:rPr lang="en-US" sz="1200" dirty="0">
                <a:solidFill>
                  <a:schemeClr val="tx1"/>
                </a:solidFill>
                <a:latin typeface="Calibri" panose="020F0502020204030204" pitchFamily="34" charset="0"/>
              </a:rPr>
              <a:t>Fixity</a:t>
            </a:r>
            <a:endParaRPr lang="en" sz="1200" dirty="0">
              <a:solidFill>
                <a:schemeClr val="tx1"/>
              </a:solidFill>
              <a:latin typeface="Calibri" panose="020F0502020204030204" pitchFamily="34" charset="0"/>
            </a:endParaRPr>
          </a:p>
          <a:p>
            <a:pPr algn="ctr"/>
            <a:r>
              <a:rPr lang="en" sz="1200" dirty="0">
                <a:solidFill>
                  <a:schemeClr val="tx1"/>
                </a:solidFill>
                <a:latin typeface="Calibri" panose="020F0502020204030204" pitchFamily="34" charset="0"/>
              </a:rPr>
              <a:t>Internet Archive</a:t>
            </a:r>
          </a:p>
        </p:txBody>
      </p:sp>
      <p:sp>
        <p:nvSpPr>
          <p:cNvPr id="11" name="TextBox 10"/>
          <p:cNvSpPr txBox="1"/>
          <p:nvPr/>
        </p:nvSpPr>
        <p:spPr>
          <a:xfrm>
            <a:off x="1748279" y="3181350"/>
            <a:ext cx="5758308" cy="338554"/>
          </a:xfrm>
          <a:prstGeom prst="rect">
            <a:avLst/>
          </a:prstGeom>
          <a:noFill/>
        </p:spPr>
        <p:txBody>
          <a:bodyPr wrap="none" rtlCol="0">
            <a:spAutoFit/>
          </a:bodyPr>
          <a:lstStyle/>
          <a:p>
            <a:r>
              <a:rPr lang="en-US" sz="1600" b="1" dirty="0">
                <a:latin typeface="Calibri" panose="020F0502020204030204" pitchFamily="34" charset="0"/>
              </a:rPr>
              <a:t>There are even some services that will pretty much do it all like….</a:t>
            </a:r>
          </a:p>
        </p:txBody>
      </p:sp>
      <p:sp>
        <p:nvSpPr>
          <p:cNvPr id="12" name="Rectangle 11"/>
          <p:cNvSpPr/>
          <p:nvPr/>
        </p:nvSpPr>
        <p:spPr>
          <a:xfrm>
            <a:off x="3739779" y="3565327"/>
            <a:ext cx="1164100" cy="646331"/>
          </a:xfrm>
          <a:prstGeom prst="rect">
            <a:avLst/>
          </a:prstGeom>
          <a:noFill/>
          <a:ln w="15875">
            <a:solidFill>
              <a:schemeClr val="tx1"/>
            </a:solidFill>
          </a:ln>
        </p:spPr>
        <p:txBody>
          <a:bodyPr wrap="none">
            <a:spAutoFit/>
          </a:bodyPr>
          <a:lstStyle/>
          <a:p>
            <a:pPr algn="ctr"/>
            <a:r>
              <a:rPr lang="en" sz="1200" dirty="0">
                <a:solidFill>
                  <a:schemeClr val="tx1"/>
                </a:solidFill>
                <a:latin typeface="Calibri" panose="020F0502020204030204" pitchFamily="34" charset="0"/>
              </a:rPr>
              <a:t>Preservica</a:t>
            </a:r>
            <a:br>
              <a:rPr lang="en" sz="1200" dirty="0">
                <a:solidFill>
                  <a:schemeClr val="tx1"/>
                </a:solidFill>
                <a:latin typeface="Calibri" panose="020F0502020204030204" pitchFamily="34" charset="0"/>
              </a:rPr>
            </a:br>
            <a:r>
              <a:rPr lang="en" sz="1200" dirty="0">
                <a:solidFill>
                  <a:schemeClr val="tx1"/>
                </a:solidFill>
                <a:latin typeface="Calibri" panose="020F0502020204030204" pitchFamily="34" charset="0"/>
              </a:rPr>
              <a:t>Dspace </a:t>
            </a:r>
            <a:r>
              <a:rPr lang="en" sz="1200" dirty="0" smtClean="0">
                <a:solidFill>
                  <a:schemeClr val="tx1"/>
                </a:solidFill>
                <a:latin typeface="Calibri" panose="020F0502020204030204" pitchFamily="34" charset="0"/>
              </a:rPr>
              <a:t>Direct</a:t>
            </a:r>
            <a:br>
              <a:rPr lang="en" sz="1200" dirty="0" smtClean="0">
                <a:solidFill>
                  <a:schemeClr val="tx1"/>
                </a:solidFill>
                <a:latin typeface="Calibri" panose="020F0502020204030204" pitchFamily="34" charset="0"/>
              </a:rPr>
            </a:br>
            <a:r>
              <a:rPr lang="en-US" sz="1200" dirty="0" err="1" smtClean="0">
                <a:solidFill>
                  <a:schemeClr val="tx1"/>
                </a:solidFill>
                <a:latin typeface="Calibri" panose="020F0502020204030204" pitchFamily="34" charset="0"/>
              </a:rPr>
              <a:t>ArchivesDIRECT</a:t>
            </a:r>
            <a:endParaRPr lang="en-US" sz="1200" dirty="0">
              <a:solidFill>
                <a:schemeClr val="tx1"/>
              </a:solidFill>
              <a:latin typeface="Calibri" panose="020F0502020204030204" pitchFamily="34" charset="0"/>
            </a:endParaRPr>
          </a:p>
        </p:txBody>
      </p:sp>
      <p:cxnSp>
        <p:nvCxnSpPr>
          <p:cNvPr id="10" name="Straight Connector 9"/>
          <p:cNvCxnSpPr/>
          <p:nvPr/>
        </p:nvCxnSpPr>
        <p:spPr>
          <a:xfrm>
            <a:off x="228600" y="1319540"/>
            <a:ext cx="0" cy="132841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8600" y="1319540"/>
            <a:ext cx="1519679"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086600" y="971550"/>
            <a:ext cx="182880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915400" y="971550"/>
            <a:ext cx="0" cy="167640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38200" y="3409950"/>
            <a:ext cx="0" cy="94741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45714" y="4357360"/>
            <a:ext cx="7917286"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763000" y="3409950"/>
            <a:ext cx="0" cy="94741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418" y="2727056"/>
            <a:ext cx="8321782" cy="301894"/>
          </a:xfrm>
          <a:prstGeom prst="rect">
            <a:avLst/>
          </a:prstGeom>
          <a:noFill/>
          <a:ln w="222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9" name="Text Placeholder 4"/>
          <p:cNvSpPr>
            <a:spLocks noGrp="1"/>
          </p:cNvSpPr>
          <p:nvPr>
            <p:ph type="body" idx="1"/>
          </p:nvPr>
        </p:nvSpPr>
        <p:spPr>
          <a:xfrm>
            <a:off x="144409" y="4639451"/>
            <a:ext cx="8732891" cy="372880"/>
          </a:xfrm>
        </p:spPr>
        <p:txBody>
          <a:bodyPr/>
          <a:lstStyle/>
          <a:p>
            <a:pPr marL="285750" indent="-285750"/>
            <a:r>
              <a:rPr lang="en-US" sz="1400" b="1" dirty="0"/>
              <a:t>  Technical skill available </a:t>
            </a:r>
            <a:r>
              <a:rPr lang="en-US" sz="1400" b="1" dirty="0" smtClean="0"/>
              <a:t> </a:t>
            </a:r>
            <a:r>
              <a:rPr lang="en-US" sz="1400" b="1" dirty="0" smtClean="0">
                <a:solidFill>
                  <a:srgbClr val="FF0000"/>
                </a:solidFill>
              </a:rPr>
              <a:t>+</a:t>
            </a:r>
            <a:r>
              <a:rPr lang="en-US" sz="1400" b="1" dirty="0" smtClean="0"/>
              <a:t>  Amount </a:t>
            </a:r>
            <a:r>
              <a:rPr lang="en-US" sz="1400" b="1" dirty="0"/>
              <a:t>of annual funding devoted to </a:t>
            </a:r>
            <a:r>
              <a:rPr lang="en-US" sz="1400" b="1" dirty="0" smtClean="0"/>
              <a:t>DP  </a:t>
            </a:r>
            <a:r>
              <a:rPr lang="en-US" sz="1400" b="1" dirty="0" smtClean="0">
                <a:solidFill>
                  <a:srgbClr val="FF0000"/>
                </a:solidFill>
              </a:rPr>
              <a:t>= </a:t>
            </a:r>
            <a:r>
              <a:rPr lang="en-US" sz="1400" b="1" dirty="0" smtClean="0"/>
              <a:t> Range </a:t>
            </a:r>
            <a:r>
              <a:rPr lang="en-US" sz="1400" b="1" dirty="0"/>
              <a:t>of tools </a:t>
            </a:r>
            <a:r>
              <a:rPr lang="en-US" sz="1400" b="1" dirty="0" smtClean="0"/>
              <a:t>to consider</a:t>
            </a:r>
            <a:endParaRPr lang="en-US" sz="1400" b="1" dirty="0"/>
          </a:p>
        </p:txBody>
      </p:sp>
      <p:sp>
        <p:nvSpPr>
          <p:cNvPr id="22" name="Shape 23"/>
          <p:cNvSpPr txBox="1">
            <a:spLocks/>
          </p:cNvSpPr>
          <p:nvPr/>
        </p:nvSpPr>
        <p:spPr>
          <a:xfrm>
            <a:off x="127000" y="8640"/>
            <a:ext cx="7772400" cy="720383"/>
          </a:xfrm>
          <a:prstGeom prst="rect">
            <a:avLst/>
          </a:prstGeom>
          <a:effectLst/>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dirty="0" smtClean="0">
                <a:solidFill>
                  <a:srgbClr val="C00000"/>
                </a:solidFill>
                <a:latin typeface="Calibri"/>
              </a:rPr>
              <a:t>The Spectrum of Tools &amp; Services</a:t>
            </a:r>
            <a:endParaRPr lang="en" dirty="0">
              <a:solidFill>
                <a:srgbClr val="C00000"/>
              </a:solidFill>
              <a:latin typeface="Calibri"/>
            </a:endParaRPr>
          </a:p>
        </p:txBody>
      </p:sp>
      <p:cxnSp>
        <p:nvCxnSpPr>
          <p:cNvPr id="23" name="Straight Connector 2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0057467"/>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smtClean="0">
                <a:solidFill>
                  <a:srgbClr val="C00000"/>
                </a:solidFill>
                <a:latin typeface="Calibri"/>
              </a:rPr>
              <a:t>Discover Your Advantages</a:t>
            </a:r>
            <a:endParaRPr lang="en" sz="3600" dirty="0">
              <a:solidFill>
                <a:srgbClr val="C00000"/>
              </a:solidFill>
              <a:latin typeface="Calibri"/>
            </a:endParaRPr>
          </a:p>
        </p:txBody>
      </p:sp>
      <p:sp>
        <p:nvSpPr>
          <p:cNvPr id="4" name="Shape 24"/>
          <p:cNvSpPr txBox="1">
            <a:spLocks/>
          </p:cNvSpPr>
          <p:nvPr/>
        </p:nvSpPr>
        <p:spPr>
          <a:xfrm>
            <a:off x="1447800" y="1716063"/>
            <a:ext cx="7772400" cy="60960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endParaRPr lang="en-US" sz="1600">
              <a:latin typeface="Calibri"/>
            </a:endParaRP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122538" y="1475812"/>
            <a:ext cx="4700326" cy="2862322"/>
          </a:xfrm>
          <a:prstGeom prst="rect">
            <a:avLst/>
          </a:prstGeom>
          <a:noFill/>
        </p:spPr>
        <p:txBody>
          <a:bodyPr wrap="none" rtlCol="0">
            <a:spAutoFit/>
          </a:bodyPr>
          <a:lstStyle/>
          <a:p>
            <a:pPr>
              <a:lnSpc>
                <a:spcPct val="200000"/>
              </a:lnSpc>
            </a:pPr>
            <a:r>
              <a:rPr lang="en-US" sz="1800" b="1" dirty="0">
                <a:latin typeface="Calibri" panose="020F0502020204030204" pitchFamily="34" charset="0"/>
              </a:rPr>
              <a:t>Less red tape </a:t>
            </a:r>
            <a:endParaRPr lang="en-US" sz="1800" b="1" dirty="0" smtClean="0">
              <a:latin typeface="Calibri" panose="020F0502020204030204" pitchFamily="34" charset="0"/>
            </a:endParaRPr>
          </a:p>
          <a:p>
            <a:pPr>
              <a:lnSpc>
                <a:spcPct val="200000"/>
              </a:lnSpc>
            </a:pPr>
            <a:r>
              <a:rPr lang="en-US" sz="1800" b="1" dirty="0" smtClean="0">
                <a:latin typeface="Calibri" panose="020F0502020204030204" pitchFamily="34" charset="0"/>
              </a:rPr>
              <a:t>Fewer </a:t>
            </a:r>
            <a:r>
              <a:rPr lang="en-US" sz="1800" b="1" dirty="0">
                <a:latin typeface="Calibri" panose="020F0502020204030204" pitchFamily="34" charset="0"/>
              </a:rPr>
              <a:t>levels </a:t>
            </a:r>
            <a:r>
              <a:rPr lang="en-US" sz="1800" b="1" dirty="0" smtClean="0">
                <a:latin typeface="Calibri" panose="020F0502020204030204" pitchFamily="34" charset="0"/>
              </a:rPr>
              <a:t>between you and decision-makers</a:t>
            </a:r>
            <a:endParaRPr lang="en-US" sz="1800" b="1" dirty="0">
              <a:latin typeface="Calibri" panose="020F0502020204030204" pitchFamily="34" charset="0"/>
            </a:endParaRPr>
          </a:p>
          <a:p>
            <a:pPr>
              <a:lnSpc>
                <a:spcPct val="200000"/>
              </a:lnSpc>
            </a:pPr>
            <a:r>
              <a:rPr lang="en-US" sz="1800" b="1" dirty="0">
                <a:latin typeface="Calibri" panose="020F0502020204030204" pitchFamily="34" charset="0"/>
              </a:rPr>
              <a:t>Self-administered workstations </a:t>
            </a:r>
            <a:endParaRPr lang="en-US" sz="1800" b="1" dirty="0" smtClean="0">
              <a:latin typeface="Calibri" panose="020F0502020204030204" pitchFamily="34" charset="0"/>
            </a:endParaRPr>
          </a:p>
          <a:p>
            <a:pPr>
              <a:lnSpc>
                <a:spcPct val="200000"/>
              </a:lnSpc>
            </a:pPr>
            <a:r>
              <a:rPr lang="en-US" sz="1800" b="1" dirty="0" smtClean="0">
                <a:latin typeface="Calibri" panose="020F0502020204030204" pitchFamily="34" charset="0"/>
              </a:rPr>
              <a:t>Personnel-heavy </a:t>
            </a:r>
            <a:r>
              <a:rPr lang="en-US" sz="1800" b="1" dirty="0">
                <a:latin typeface="Calibri" panose="020F0502020204030204" pitchFamily="34" charset="0"/>
              </a:rPr>
              <a:t>operating model </a:t>
            </a:r>
            <a:endParaRPr lang="en-US" sz="1800" b="1" dirty="0" smtClean="0">
              <a:latin typeface="Calibri" panose="020F0502020204030204" pitchFamily="34" charset="0"/>
            </a:endParaRPr>
          </a:p>
          <a:p>
            <a:pPr>
              <a:lnSpc>
                <a:spcPct val="200000"/>
              </a:lnSpc>
            </a:pPr>
            <a:r>
              <a:rPr lang="en-US" sz="1800" b="1" dirty="0" smtClean="0">
                <a:latin typeface="Calibri" panose="020F0502020204030204" pitchFamily="34" charset="0"/>
              </a:rPr>
              <a:t>Higher </a:t>
            </a:r>
            <a:r>
              <a:rPr lang="en-US" sz="1800" b="1" dirty="0">
                <a:latin typeface="Calibri" panose="020F0502020204030204" pitchFamily="34" charset="0"/>
              </a:rPr>
              <a:t>cash flows and less </a:t>
            </a:r>
            <a:r>
              <a:rPr lang="en-US" sz="1800" b="1" dirty="0" smtClean="0">
                <a:latin typeface="Calibri" panose="020F0502020204030204" pitchFamily="34" charset="0"/>
              </a:rPr>
              <a:t>digital materials</a:t>
            </a:r>
            <a:endParaRPr lang="en-US" sz="1800" b="1" dirty="0">
              <a:latin typeface="Calibri" panose="020F0502020204030204" pitchFamily="34" charset="0"/>
            </a:endParaRPr>
          </a:p>
        </p:txBody>
      </p:sp>
      <p:sp>
        <p:nvSpPr>
          <p:cNvPr id="27" name="Rectangle 26"/>
          <p:cNvSpPr/>
          <p:nvPr/>
        </p:nvSpPr>
        <p:spPr>
          <a:xfrm>
            <a:off x="1027470" y="800784"/>
            <a:ext cx="1912461" cy="646331"/>
          </a:xfrm>
          <a:prstGeom prst="rect">
            <a:avLst/>
          </a:prstGeom>
          <a:noFill/>
          <a:ln w="12700">
            <a:solidFill>
              <a:schemeClr val="tx1"/>
            </a:solidFill>
          </a:ln>
        </p:spPr>
        <p:txBody>
          <a:bodyPr wrap="square">
            <a:spAutoFit/>
          </a:bodyPr>
          <a:lstStyle/>
          <a:p>
            <a:pPr algn="ctr"/>
            <a:r>
              <a:rPr lang="en" sz="1200" b="1" i="1" dirty="0" smtClean="0">
                <a:solidFill>
                  <a:schemeClr val="tx1"/>
                </a:solidFill>
                <a:latin typeface="Calibri" panose="020F0502020204030204" pitchFamily="34" charset="0"/>
              </a:rPr>
              <a:t>Quickly set up accounts/pilots </a:t>
            </a:r>
            <a:r>
              <a:rPr lang="en" sz="1200" b="1" i="1" dirty="0">
                <a:solidFill>
                  <a:schemeClr val="tx1"/>
                </a:solidFill>
                <a:latin typeface="Calibri" panose="020F0502020204030204" pitchFamily="34" charset="0"/>
              </a:rPr>
              <a:t>with </a:t>
            </a:r>
            <a:r>
              <a:rPr lang="en-US" sz="1200" b="1" i="1" dirty="0" smtClean="0">
                <a:solidFill>
                  <a:schemeClr val="tx1"/>
                </a:solidFill>
                <a:latin typeface="Calibri" panose="020F0502020204030204" pitchFamily="34" charset="0"/>
              </a:rPr>
              <a:t>hosted services</a:t>
            </a:r>
            <a:r>
              <a:rPr lang="en" sz="1200" b="1" i="1" dirty="0" smtClean="0">
                <a:solidFill>
                  <a:schemeClr val="tx1"/>
                </a:solidFill>
                <a:latin typeface="Calibri" panose="020F0502020204030204" pitchFamily="34" charset="0"/>
              </a:rPr>
              <a:t>.</a:t>
            </a:r>
            <a:endParaRPr lang="en-US" sz="1200" b="1" i="1" dirty="0">
              <a:solidFill>
                <a:schemeClr val="tx1"/>
              </a:solidFill>
              <a:latin typeface="Calibri" panose="020F0502020204030204" pitchFamily="34" charset="0"/>
            </a:endParaRPr>
          </a:p>
        </p:txBody>
      </p:sp>
      <p:cxnSp>
        <p:nvCxnSpPr>
          <p:cNvPr id="28" name="Straight Arrow Connector 27"/>
          <p:cNvCxnSpPr/>
          <p:nvPr/>
        </p:nvCxnSpPr>
        <p:spPr>
          <a:xfrm>
            <a:off x="1776632" y="1447115"/>
            <a:ext cx="393839" cy="376398"/>
          </a:xfrm>
          <a:prstGeom prst="straightConnector1">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704589" y="1057175"/>
            <a:ext cx="2036817" cy="646331"/>
          </a:xfrm>
          <a:prstGeom prst="rect">
            <a:avLst/>
          </a:prstGeom>
          <a:noFill/>
          <a:ln w="12700">
            <a:solidFill>
              <a:schemeClr val="tx1"/>
            </a:solidFill>
          </a:ln>
        </p:spPr>
        <p:txBody>
          <a:bodyPr wrap="square">
            <a:spAutoFit/>
          </a:bodyPr>
          <a:lstStyle/>
          <a:p>
            <a:pPr algn="ctr"/>
            <a:r>
              <a:rPr lang="en-US" sz="1200" b="1" i="1" dirty="0">
                <a:solidFill>
                  <a:schemeClr val="tx1"/>
                </a:solidFill>
                <a:latin typeface="Calibri" panose="020F0502020204030204" pitchFamily="34" charset="0"/>
              </a:rPr>
              <a:t>You only need to convince the person one level above you to get what you need.</a:t>
            </a:r>
          </a:p>
        </p:txBody>
      </p:sp>
      <p:cxnSp>
        <p:nvCxnSpPr>
          <p:cNvPr id="30" name="Straight Arrow Connector 29"/>
          <p:cNvCxnSpPr>
            <a:stCxn id="29" idx="2"/>
          </p:cNvCxnSpPr>
          <p:nvPr/>
        </p:nvCxnSpPr>
        <p:spPr>
          <a:xfrm flipH="1">
            <a:off x="5176684" y="1703506"/>
            <a:ext cx="546314" cy="544203"/>
          </a:xfrm>
          <a:prstGeom prst="straightConnector1">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08769" y="2651510"/>
            <a:ext cx="1676400" cy="646331"/>
          </a:xfrm>
          <a:prstGeom prst="rect">
            <a:avLst/>
          </a:prstGeom>
          <a:noFill/>
          <a:ln w="12700">
            <a:solidFill>
              <a:schemeClr val="tx1"/>
            </a:solidFill>
          </a:ln>
        </p:spPr>
        <p:txBody>
          <a:bodyPr wrap="square">
            <a:spAutoFit/>
          </a:bodyPr>
          <a:lstStyle/>
          <a:p>
            <a:pPr algn="ctr"/>
            <a:r>
              <a:rPr lang="en-US" sz="1200" b="1" i="1" dirty="0">
                <a:solidFill>
                  <a:schemeClr val="tx1"/>
                </a:solidFill>
                <a:latin typeface="Calibri" panose="020F0502020204030204" pitchFamily="34" charset="0"/>
              </a:rPr>
              <a:t>Want to install a simple open source tool? Go for it!</a:t>
            </a:r>
          </a:p>
        </p:txBody>
      </p:sp>
      <p:cxnSp>
        <p:nvCxnSpPr>
          <p:cNvPr id="32" name="Straight Arrow Connector 31"/>
          <p:cNvCxnSpPr>
            <a:stCxn id="31" idx="3"/>
          </p:cNvCxnSpPr>
          <p:nvPr/>
        </p:nvCxnSpPr>
        <p:spPr>
          <a:xfrm flipV="1">
            <a:off x="1785169" y="2974675"/>
            <a:ext cx="385302" cy="1"/>
          </a:xfrm>
          <a:prstGeom prst="straightConnector1">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518087" y="2916400"/>
            <a:ext cx="1959029" cy="830997"/>
          </a:xfrm>
          <a:prstGeom prst="rect">
            <a:avLst/>
          </a:prstGeom>
          <a:noFill/>
          <a:ln w="12700">
            <a:solidFill>
              <a:schemeClr val="tx1"/>
            </a:solidFill>
          </a:ln>
        </p:spPr>
        <p:txBody>
          <a:bodyPr wrap="square">
            <a:spAutoFit/>
          </a:bodyPr>
          <a:lstStyle/>
          <a:p>
            <a:pPr algn="ctr"/>
            <a:r>
              <a:rPr lang="en-US" sz="1200" b="1" i="1" dirty="0" smtClean="0">
                <a:solidFill>
                  <a:schemeClr val="tx1"/>
                </a:solidFill>
                <a:latin typeface="Calibri" panose="020F0502020204030204" pitchFamily="34" charset="0"/>
              </a:rPr>
              <a:t>Ideal for </a:t>
            </a:r>
            <a:r>
              <a:rPr lang="en-US" sz="1200" b="1" i="1" dirty="0">
                <a:solidFill>
                  <a:schemeClr val="tx1"/>
                </a:solidFill>
                <a:latin typeface="Calibri" panose="020F0502020204030204" pitchFamily="34" charset="0"/>
              </a:rPr>
              <a:t>running a </a:t>
            </a:r>
            <a:r>
              <a:rPr lang="en-US" sz="1200" b="1" i="1" dirty="0" smtClean="0">
                <a:solidFill>
                  <a:schemeClr val="tx1"/>
                </a:solidFill>
                <a:latin typeface="Calibri" panose="020F0502020204030204" pitchFamily="34" charset="0"/>
              </a:rPr>
              <a:t>*</a:t>
            </a:r>
            <a:r>
              <a:rPr lang="en-US" sz="1200" b="1" i="1" dirty="0">
                <a:solidFill>
                  <a:schemeClr val="tx1"/>
                </a:solidFill>
                <a:latin typeface="Calibri" panose="020F0502020204030204" pitchFamily="34" charset="0"/>
              </a:rPr>
              <a:t>free* robust tool that </a:t>
            </a:r>
            <a:r>
              <a:rPr lang="en-US" sz="1200" b="1" i="1" dirty="0" smtClean="0">
                <a:solidFill>
                  <a:schemeClr val="tx1"/>
                </a:solidFill>
                <a:latin typeface="Calibri" panose="020F0502020204030204" pitchFamily="34" charset="0"/>
              </a:rPr>
              <a:t>may require </a:t>
            </a:r>
            <a:r>
              <a:rPr lang="en-US" sz="1200" b="1" i="1" dirty="0">
                <a:solidFill>
                  <a:schemeClr val="tx1"/>
                </a:solidFill>
                <a:latin typeface="Calibri" panose="020F0502020204030204" pitchFamily="34" charset="0"/>
              </a:rPr>
              <a:t>a developer and </a:t>
            </a:r>
            <a:r>
              <a:rPr lang="en-US" sz="1200" b="1" i="1" dirty="0" smtClean="0">
                <a:solidFill>
                  <a:schemeClr val="tx1"/>
                </a:solidFill>
                <a:latin typeface="Calibri" panose="020F0502020204030204" pitchFamily="34" charset="0"/>
              </a:rPr>
              <a:t>server administrator.</a:t>
            </a:r>
          </a:p>
        </p:txBody>
      </p:sp>
      <p:sp>
        <p:nvSpPr>
          <p:cNvPr id="35" name="Rectangle 34"/>
          <p:cNvSpPr/>
          <p:nvPr/>
        </p:nvSpPr>
        <p:spPr>
          <a:xfrm>
            <a:off x="4193458" y="4340815"/>
            <a:ext cx="2133600" cy="646331"/>
          </a:xfrm>
          <a:prstGeom prst="rect">
            <a:avLst/>
          </a:prstGeom>
          <a:noFill/>
          <a:ln w="12700">
            <a:solidFill>
              <a:schemeClr val="tx1"/>
            </a:solidFill>
          </a:ln>
        </p:spPr>
        <p:txBody>
          <a:bodyPr wrap="square">
            <a:spAutoFit/>
          </a:bodyPr>
          <a:lstStyle/>
          <a:p>
            <a:pPr algn="ctr"/>
            <a:r>
              <a:rPr lang="en-US" sz="1200" b="1" i="1" dirty="0">
                <a:solidFill>
                  <a:schemeClr val="tx1"/>
                </a:solidFill>
                <a:latin typeface="Calibri" panose="020F0502020204030204" pitchFamily="34" charset="0"/>
              </a:rPr>
              <a:t>You can purchase a reasonably-priced, hosted soup-to-nuts solution.</a:t>
            </a:r>
          </a:p>
        </p:txBody>
      </p:sp>
      <p:cxnSp>
        <p:nvCxnSpPr>
          <p:cNvPr id="36" name="Straight Arrow Connector 35"/>
          <p:cNvCxnSpPr/>
          <p:nvPr/>
        </p:nvCxnSpPr>
        <p:spPr>
          <a:xfrm flipH="1" flipV="1">
            <a:off x="3372465" y="4251357"/>
            <a:ext cx="820993" cy="445912"/>
          </a:xfrm>
          <a:prstGeom prst="straightConnector1">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3" idx="1"/>
          </p:cNvCxnSpPr>
          <p:nvPr/>
        </p:nvCxnSpPr>
        <p:spPr>
          <a:xfrm flipH="1">
            <a:off x="5466473" y="3331899"/>
            <a:ext cx="1051614" cy="200340"/>
          </a:xfrm>
          <a:prstGeom prst="straightConnector1">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393749"/>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23"/>
          <p:cNvSpPr txBox="1">
            <a:spLocks/>
          </p:cNvSpPr>
          <p:nvPr/>
        </p:nvSpPr>
        <p:spPr>
          <a:xfrm>
            <a:off x="127000" y="8640"/>
            <a:ext cx="7772400" cy="720383"/>
          </a:xfrm>
          <a:prstGeom prst="rect">
            <a:avLst/>
          </a:prstGeom>
          <a:effectLst/>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dirty="0" smtClean="0">
                <a:solidFill>
                  <a:srgbClr val="C00000"/>
                </a:solidFill>
                <a:latin typeface="Calibri"/>
              </a:rPr>
              <a:t>The POWRR Approach</a:t>
            </a:r>
            <a:endParaRPr lang="en" dirty="0">
              <a:solidFill>
                <a:srgbClr val="C00000"/>
              </a:solidFill>
              <a:latin typeface="Calibri"/>
            </a:endParaRPr>
          </a:p>
        </p:txBody>
      </p:sp>
      <p:cxnSp>
        <p:nvCxnSpPr>
          <p:cNvPr id="19" name="Straight Connector 18"/>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32" name="Picture 8" descr="http://www.photos-public-domain.com/wp-content/uploads/2010/12/dog_nose_through_fe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2748" y="160117"/>
            <a:ext cx="2100236" cy="1398821"/>
          </a:xfrm>
          <a:prstGeom prst="rect">
            <a:avLst/>
          </a:prstGeom>
          <a:noFill/>
          <a:ln>
            <a:solidFill>
              <a:schemeClr val="tx2">
                <a:lumMod val="2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Picture 2" descr="http://wallpapers55.com/wp-content/uploads/2013/11/shaggy-dog-runn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4278" y="1710415"/>
            <a:ext cx="5336458" cy="3001758"/>
          </a:xfrm>
          <a:prstGeom prst="rect">
            <a:avLst/>
          </a:prstGeom>
          <a:noFill/>
          <a:ln>
            <a:solidFill>
              <a:schemeClr val="tx2">
                <a:lumMod val="2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074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23"/>
          <p:cNvSpPr txBox="1">
            <a:spLocks/>
          </p:cNvSpPr>
          <p:nvPr/>
        </p:nvSpPr>
        <p:spPr>
          <a:xfrm>
            <a:off x="281858" y="-82578"/>
            <a:ext cx="7772400" cy="720383"/>
          </a:xfrm>
          <a:prstGeom prst="rect">
            <a:avLst/>
          </a:prstGeom>
          <a:effectLst/>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dirty="0" smtClean="0">
                <a:solidFill>
                  <a:srgbClr val="C00000"/>
                </a:solidFill>
                <a:latin typeface="Calibri"/>
              </a:rPr>
              <a:t>Sharing Circles </a:t>
            </a:r>
            <a:endParaRPr lang="en" dirty="0">
              <a:solidFill>
                <a:srgbClr val="C00000"/>
              </a:solidFill>
              <a:latin typeface="Calibri"/>
            </a:endParaRPr>
          </a:p>
        </p:txBody>
      </p:sp>
      <p:cxnSp>
        <p:nvCxnSpPr>
          <p:cNvPr id="19" name="Straight Connector 18"/>
          <p:cNvCxnSpPr/>
          <p:nvPr/>
        </p:nvCxnSpPr>
        <p:spPr>
          <a:xfrm>
            <a:off x="0" y="532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78840" y="637805"/>
            <a:ext cx="8006080" cy="2554545"/>
          </a:xfrm>
          <a:prstGeom prst="rect">
            <a:avLst/>
          </a:prstGeom>
          <a:noFill/>
        </p:spPr>
        <p:txBody>
          <a:bodyPr wrap="square" rtlCol="0">
            <a:spAutoFit/>
          </a:bodyPr>
          <a:lstStyle/>
          <a:p>
            <a:r>
              <a:rPr lang="en-US" sz="1600" b="1" dirty="0" smtClean="0">
                <a:latin typeface="Calibri" panose="020F0502020204030204" pitchFamily="34" charset="0"/>
              </a:rPr>
              <a:t>Intros: 	</a:t>
            </a:r>
            <a:r>
              <a:rPr lang="en-US" sz="1600" dirty="0" smtClean="0">
                <a:latin typeface="Calibri" panose="020F0502020204030204" pitchFamily="34" charset="0"/>
              </a:rPr>
              <a:t>Name, Institution, Position</a:t>
            </a:r>
            <a:endParaRPr lang="en-US" sz="1600" dirty="0">
              <a:latin typeface="Calibri" panose="020F0502020204030204" pitchFamily="34" charset="0"/>
            </a:endParaRPr>
          </a:p>
          <a:p>
            <a:endParaRPr lang="en-US" sz="1600" b="1" dirty="0">
              <a:latin typeface="Calibri" panose="020F0502020204030204" pitchFamily="34" charset="0"/>
            </a:endParaRPr>
          </a:p>
          <a:p>
            <a:r>
              <a:rPr lang="en-US" sz="1600" b="1" dirty="0" smtClean="0">
                <a:latin typeface="Calibri" panose="020F0502020204030204" pitchFamily="34" charset="0"/>
              </a:rPr>
              <a:t>Dig In: 	</a:t>
            </a:r>
            <a:r>
              <a:rPr lang="en-US" sz="1600" dirty="0" smtClean="0">
                <a:latin typeface="Calibri" panose="020F0502020204030204" pitchFamily="34" charset="0"/>
              </a:rPr>
              <a:t>What brought you to the POWRR Institute?</a:t>
            </a:r>
          </a:p>
          <a:p>
            <a:r>
              <a:rPr lang="en-US" sz="1600" dirty="0">
                <a:latin typeface="Calibri" panose="020F0502020204030204" pitchFamily="34" charset="0"/>
              </a:rPr>
              <a:t>	</a:t>
            </a:r>
            <a:r>
              <a:rPr lang="en-US" sz="1600" dirty="0" smtClean="0">
                <a:latin typeface="Calibri" panose="020F0502020204030204" pitchFamily="34" charset="0"/>
              </a:rPr>
              <a:t>What are the biggest challenges you’ve faced thus far?</a:t>
            </a:r>
          </a:p>
          <a:p>
            <a:r>
              <a:rPr lang="en-US" sz="1600" dirty="0">
                <a:latin typeface="Calibri" panose="020F0502020204030204" pitchFamily="34" charset="0"/>
              </a:rPr>
              <a:t>	</a:t>
            </a:r>
            <a:r>
              <a:rPr lang="en-US" sz="1600" dirty="0" smtClean="0">
                <a:latin typeface="Calibri" panose="020F0502020204030204" pitchFamily="34" charset="0"/>
              </a:rPr>
              <a:t>Just let it all out! </a:t>
            </a:r>
            <a:r>
              <a:rPr lang="en-US" sz="1600" b="1" dirty="0" smtClean="0">
                <a:latin typeface="Calibri" panose="020F0502020204030204" pitchFamily="34" charset="0"/>
              </a:rPr>
              <a:t>	</a:t>
            </a:r>
            <a:br>
              <a:rPr lang="en-US" sz="1600" b="1" dirty="0" smtClean="0">
                <a:latin typeface="Calibri" panose="020F0502020204030204" pitchFamily="34" charset="0"/>
              </a:rPr>
            </a:br>
            <a:endParaRPr lang="en-US" sz="1600" b="1" dirty="0" smtClean="0">
              <a:latin typeface="Calibri" panose="020F0502020204030204" pitchFamily="34" charset="0"/>
            </a:endParaRPr>
          </a:p>
          <a:p>
            <a:r>
              <a:rPr lang="en-US" sz="1600" b="1" dirty="0" smtClean="0">
                <a:latin typeface="Calibri" panose="020F0502020204030204" pitchFamily="34" charset="0"/>
              </a:rPr>
              <a:t>Discuss:	</a:t>
            </a:r>
            <a:r>
              <a:rPr lang="en-US" sz="1600" dirty="0" smtClean="0">
                <a:latin typeface="Calibri" panose="020F0502020204030204" pitchFamily="34" charset="0"/>
              </a:rPr>
              <a:t>How can we make the most out of this opportunity?</a:t>
            </a:r>
          </a:p>
          <a:p>
            <a:r>
              <a:rPr lang="en-US" sz="1600" dirty="0">
                <a:latin typeface="Calibri" panose="020F0502020204030204" pitchFamily="34" charset="0"/>
              </a:rPr>
              <a:t>	</a:t>
            </a:r>
            <a:r>
              <a:rPr lang="en-US" sz="1600" dirty="0" smtClean="0">
                <a:latin typeface="Calibri" panose="020F0502020204030204" pitchFamily="34" charset="0"/>
              </a:rPr>
              <a:t>What are some of the “sweet spots” we may have?</a:t>
            </a:r>
          </a:p>
          <a:p>
            <a:r>
              <a:rPr lang="en-US" sz="1600" dirty="0" smtClean="0">
                <a:latin typeface="Calibri" panose="020F0502020204030204" pitchFamily="34" charset="0"/>
              </a:rPr>
              <a:t>	What do we think will be served at lunch?</a:t>
            </a:r>
          </a:p>
          <a:p>
            <a:r>
              <a:rPr lang="en-US" sz="1600" b="1" dirty="0">
                <a:latin typeface="Calibri" panose="020F0502020204030204" pitchFamily="34" charset="0"/>
              </a:rPr>
              <a:t>	</a:t>
            </a:r>
            <a:endParaRPr lang="en-US" sz="1600" b="1" dirty="0" smtClean="0">
              <a:latin typeface="Calibri" panose="020F0502020204030204" pitchFamily="34" charset="0"/>
            </a:endParaRPr>
          </a:p>
        </p:txBody>
      </p:sp>
      <p:sp>
        <p:nvSpPr>
          <p:cNvPr id="7" name="Shape 23"/>
          <p:cNvSpPr txBox="1">
            <a:spLocks/>
          </p:cNvSpPr>
          <p:nvPr/>
        </p:nvSpPr>
        <p:spPr>
          <a:xfrm>
            <a:off x="878840" y="3021407"/>
            <a:ext cx="8006080" cy="1516180"/>
          </a:xfrm>
          <a:prstGeom prst="rect">
            <a:avLst/>
          </a:prstGeom>
          <a:effectLst/>
        </p:spPr>
        <p:txBody>
          <a:bodyPr lIns="91425" tIns="91425" rIns="91425" bIns="91425" anchor="t"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sz="1600" dirty="0" smtClean="0">
                <a:solidFill>
                  <a:srgbClr val="C00000"/>
                </a:solidFill>
                <a:latin typeface="Calibri"/>
              </a:rPr>
              <a:t>Rules of Engagement:</a:t>
            </a:r>
            <a:br>
              <a:rPr lang="en" sz="1600" dirty="0" smtClean="0">
                <a:solidFill>
                  <a:srgbClr val="C00000"/>
                </a:solidFill>
                <a:latin typeface="Calibri"/>
              </a:rPr>
            </a:br>
            <a:r>
              <a:rPr lang="en" sz="1600" dirty="0" smtClean="0">
                <a:solidFill>
                  <a:srgbClr val="C00000"/>
                </a:solidFill>
                <a:latin typeface="Calibri"/>
              </a:rPr>
              <a:t>	</a:t>
            </a:r>
            <a:r>
              <a:rPr lang="en" sz="1600" b="0" dirty="0" smtClean="0">
                <a:solidFill>
                  <a:srgbClr val="C00000"/>
                </a:solidFill>
                <a:latin typeface="Calibri"/>
              </a:rPr>
              <a:t>Each participant will not exceed 5 minutes “digging in” </a:t>
            </a:r>
          </a:p>
          <a:p>
            <a:r>
              <a:rPr lang="en" sz="1600" b="0" dirty="0">
                <a:solidFill>
                  <a:srgbClr val="C00000"/>
                </a:solidFill>
                <a:latin typeface="Calibri"/>
              </a:rPr>
              <a:t>	</a:t>
            </a:r>
            <a:r>
              <a:rPr lang="en" sz="1600" b="0" dirty="0" smtClean="0">
                <a:solidFill>
                  <a:srgbClr val="C00000"/>
                </a:solidFill>
                <a:latin typeface="Calibri"/>
              </a:rPr>
              <a:t>No interrupting… jot down your thoughts and share during the discussion</a:t>
            </a:r>
            <a:r>
              <a:rPr lang="en" sz="1600" b="0" dirty="0">
                <a:solidFill>
                  <a:srgbClr val="C00000"/>
                </a:solidFill>
                <a:latin typeface="Calibri"/>
              </a:rPr>
              <a:t/>
            </a:r>
            <a:br>
              <a:rPr lang="en" sz="1600" b="0" dirty="0">
                <a:solidFill>
                  <a:srgbClr val="C00000"/>
                </a:solidFill>
                <a:latin typeface="Calibri"/>
              </a:rPr>
            </a:br>
            <a:r>
              <a:rPr lang="en" sz="1600" b="0" dirty="0" smtClean="0">
                <a:solidFill>
                  <a:srgbClr val="C00000"/>
                </a:solidFill>
                <a:latin typeface="Calibri"/>
              </a:rPr>
              <a:t>	Be an active listener</a:t>
            </a:r>
            <a:endParaRPr lang="en" sz="2400" dirty="0">
              <a:solidFill>
                <a:srgbClr val="C00000"/>
              </a:solidFill>
              <a:latin typeface="Calibri"/>
            </a:endParaRPr>
          </a:p>
        </p:txBody>
      </p:sp>
      <p:sp>
        <p:nvSpPr>
          <p:cNvPr id="8" name="Shape 23"/>
          <p:cNvSpPr txBox="1">
            <a:spLocks/>
          </p:cNvSpPr>
          <p:nvPr/>
        </p:nvSpPr>
        <p:spPr>
          <a:xfrm>
            <a:off x="345440" y="4423117"/>
            <a:ext cx="7772400" cy="720383"/>
          </a:xfrm>
          <a:prstGeom prst="rect">
            <a:avLst/>
          </a:prstGeom>
          <a:effectLst/>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dirty="0" smtClean="0">
                <a:solidFill>
                  <a:srgbClr val="C00000"/>
                </a:solidFill>
                <a:latin typeface="Calibri"/>
              </a:rPr>
              <a:t>Break: 10:15 – 10:30 </a:t>
            </a:r>
            <a:endParaRPr lang="en" dirty="0">
              <a:solidFill>
                <a:srgbClr val="C00000"/>
              </a:solidFill>
              <a:latin typeface="Calibri"/>
            </a:endParaRPr>
          </a:p>
        </p:txBody>
      </p:sp>
      <p:cxnSp>
        <p:nvCxnSpPr>
          <p:cNvPr id="9" name="Straight Connector 8"/>
          <p:cNvCxnSpPr/>
          <p:nvPr/>
        </p:nvCxnSpPr>
        <p:spPr>
          <a:xfrm>
            <a:off x="0" y="4548416"/>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1248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smtClean="0">
                <a:solidFill>
                  <a:srgbClr val="C00000"/>
                </a:solidFill>
                <a:latin typeface="Calibri"/>
              </a:rPr>
              <a:t>Welcome to the POWRR Institute!</a:t>
            </a:r>
            <a:endParaRPr lang="en" sz="3600" dirty="0">
              <a:solidFill>
                <a:srgbClr val="C00000"/>
              </a:solidFill>
              <a:latin typeface="Calibri"/>
            </a:endParaRPr>
          </a:p>
        </p:txBody>
      </p:sp>
      <p:sp>
        <p:nvSpPr>
          <p:cNvPr id="4" name="Shape 24"/>
          <p:cNvSpPr txBox="1">
            <a:spLocks/>
          </p:cNvSpPr>
          <p:nvPr/>
        </p:nvSpPr>
        <p:spPr>
          <a:xfrm>
            <a:off x="685800" y="1716063"/>
            <a:ext cx="7772400" cy="60960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endParaRPr lang="en-US" sz="1600">
              <a:latin typeface="Calibri"/>
            </a:endParaRPr>
          </a:p>
        </p:txBody>
      </p:sp>
      <p:sp>
        <p:nvSpPr>
          <p:cNvPr id="8" name="Shape 23"/>
          <p:cNvSpPr txBox="1">
            <a:spLocks/>
          </p:cNvSpPr>
          <p:nvPr/>
        </p:nvSpPr>
        <p:spPr>
          <a:xfrm>
            <a:off x="6797040" y="4588668"/>
            <a:ext cx="2095488" cy="481671"/>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L="0" marR="0" indent="304800" algn="ctr" rtl="0">
              <a:lnSpc>
                <a:spcPct val="100000"/>
              </a:lnSpc>
              <a:spcBef>
                <a:spcPts val="0"/>
              </a:spcBef>
              <a:spcAft>
                <a:spcPts val="0"/>
              </a:spcAft>
              <a:buClr>
                <a:schemeClr val="dk1"/>
              </a:buClr>
              <a:buSzPct val="100000"/>
              <a:buNone/>
              <a:defRPr sz="4800" b="1" i="0" u="none" strike="noStrike" cap="none" baseline="0">
                <a:solidFill>
                  <a:schemeClr val="dk1"/>
                </a:solidFill>
                <a:latin typeface="Arial"/>
                <a:ea typeface="Arial"/>
                <a:cs typeface="Arial"/>
                <a:sym typeface="Arial"/>
              </a:defRPr>
            </a:lvl1pPr>
            <a:lvl2pPr marL="0" marR="0" indent="304800" algn="ctr" rtl="0">
              <a:lnSpc>
                <a:spcPct val="100000"/>
              </a:lnSpc>
              <a:spcBef>
                <a:spcPts val="0"/>
              </a:spcBef>
              <a:spcAft>
                <a:spcPts val="0"/>
              </a:spcAft>
              <a:buClr>
                <a:schemeClr val="dk1"/>
              </a:buClr>
              <a:buSzPct val="100000"/>
              <a:buNone/>
              <a:defRPr sz="4800" b="1" i="0" u="none" strike="noStrike" cap="none" baseline="0">
                <a:solidFill>
                  <a:schemeClr val="dk1"/>
                </a:solidFill>
                <a:latin typeface="Arial"/>
                <a:ea typeface="Arial"/>
                <a:cs typeface="Arial"/>
                <a:sym typeface="Arial"/>
              </a:defRPr>
            </a:lvl2pPr>
            <a:lvl3pPr marL="0" indent="304800" algn="ctr">
              <a:buClr>
                <a:schemeClr val="dk1"/>
              </a:buClr>
              <a:buSzPct val="100000"/>
              <a:buNone/>
              <a:defRPr sz="4800" b="1">
                <a:solidFill>
                  <a:schemeClr val="dk1"/>
                </a:solidFill>
              </a:defRPr>
            </a:lvl3pPr>
            <a:lvl4pPr marL="0" indent="304800" algn="ctr">
              <a:buClr>
                <a:schemeClr val="dk1"/>
              </a:buClr>
              <a:buSzPct val="100000"/>
              <a:buNone/>
              <a:defRPr sz="4800" b="1">
                <a:solidFill>
                  <a:schemeClr val="dk1"/>
                </a:solidFill>
              </a:defRPr>
            </a:lvl4pPr>
            <a:lvl5pPr marL="0" indent="304800" algn="ctr">
              <a:buClr>
                <a:schemeClr val="dk1"/>
              </a:buClr>
              <a:buSzPct val="100000"/>
              <a:buNone/>
              <a:defRPr sz="4800" b="1">
                <a:solidFill>
                  <a:schemeClr val="dk1"/>
                </a:solidFill>
              </a:defRPr>
            </a:lvl5pPr>
            <a:lvl6pPr marL="0" indent="304800" algn="ctr">
              <a:buClr>
                <a:schemeClr val="dk1"/>
              </a:buClr>
              <a:buSzPct val="100000"/>
              <a:buNone/>
              <a:defRPr sz="4800" b="1">
                <a:solidFill>
                  <a:schemeClr val="dk1"/>
                </a:solidFill>
              </a:defRPr>
            </a:lvl6pPr>
            <a:lvl7pPr marL="0" indent="304800" algn="ctr">
              <a:buClr>
                <a:schemeClr val="dk1"/>
              </a:buClr>
              <a:buSzPct val="100000"/>
              <a:buNone/>
              <a:defRPr sz="4800" b="1">
                <a:solidFill>
                  <a:schemeClr val="dk1"/>
                </a:solidFill>
              </a:defRPr>
            </a:lvl7pPr>
            <a:lvl8pPr marL="0" indent="304800" algn="ctr">
              <a:buClr>
                <a:schemeClr val="dk1"/>
              </a:buClr>
              <a:buSzPct val="100000"/>
              <a:buNone/>
              <a:defRPr sz="4800" b="1">
                <a:solidFill>
                  <a:schemeClr val="dk1"/>
                </a:solidFill>
              </a:defRPr>
            </a:lvl8pPr>
            <a:lvl9pPr marL="0" indent="304800" algn="ctr">
              <a:buClr>
                <a:schemeClr val="dk1"/>
              </a:buClr>
              <a:buSzPct val="100000"/>
              <a:buNone/>
              <a:defRPr sz="4800" b="1">
                <a:solidFill>
                  <a:schemeClr val="dk1"/>
                </a:solidFill>
              </a:defRPr>
            </a:lvl9pPr>
          </a:lstStyle>
          <a:p>
            <a:r>
              <a:rPr lang="en" sz="1800" dirty="0" smtClean="0">
                <a:solidFill>
                  <a:schemeClr val="tx1"/>
                </a:solidFill>
                <a:latin typeface="Calibri"/>
              </a:rPr>
              <a:t>@digitalPOWRR</a:t>
            </a:r>
            <a:endParaRPr lang="en" sz="1800" dirty="0">
              <a:solidFill>
                <a:schemeClr val="tx1"/>
              </a:solidFill>
              <a:latin typeface="Calibri"/>
            </a:endParaRPr>
          </a:p>
        </p:txBody>
      </p:sp>
      <p:sp>
        <p:nvSpPr>
          <p:cNvPr id="10" name="TextBox 9"/>
          <p:cNvSpPr txBox="1"/>
          <p:nvPr/>
        </p:nvSpPr>
        <p:spPr>
          <a:xfrm>
            <a:off x="1066800" y="895350"/>
            <a:ext cx="7467600" cy="3693319"/>
          </a:xfrm>
          <a:prstGeom prst="rect">
            <a:avLst/>
          </a:prstGeom>
          <a:noFill/>
        </p:spPr>
        <p:txBody>
          <a:bodyPr wrap="square" rtlCol="0" anchor="t">
            <a:spAutoFit/>
          </a:bodyPr>
          <a:lstStyle/>
          <a:p>
            <a:r>
              <a:rPr lang="en-US" sz="1800" b="1" dirty="0" smtClean="0">
                <a:solidFill>
                  <a:schemeClr val="tx1"/>
                </a:solidFill>
                <a:latin typeface="Calibri" panose="020F0502020204030204" pitchFamily="34" charset="0"/>
              </a:rPr>
              <a:t>Logistics</a:t>
            </a:r>
            <a:br>
              <a:rPr lang="en-US" sz="1800" b="1" dirty="0" smtClean="0">
                <a:solidFill>
                  <a:schemeClr val="tx1"/>
                </a:solidFill>
                <a:latin typeface="Calibri" panose="020F0502020204030204" pitchFamily="34" charset="0"/>
              </a:rPr>
            </a:br>
            <a:endParaRPr lang="en-US" sz="1800" b="1" dirty="0" smtClean="0">
              <a:solidFill>
                <a:schemeClr val="tx1"/>
              </a:solidFill>
              <a:latin typeface="Calibri" panose="020F0502020204030204" pitchFamily="34" charset="0"/>
            </a:endParaRPr>
          </a:p>
          <a:p>
            <a:r>
              <a:rPr lang="en-US" sz="1800" b="1" dirty="0" smtClean="0">
                <a:solidFill>
                  <a:schemeClr val="tx1"/>
                </a:solidFill>
                <a:latin typeface="Calibri" panose="020F0502020204030204" pitchFamily="34" charset="0"/>
              </a:rPr>
              <a:t>Cohort Model &amp; Instructor Introductions</a:t>
            </a:r>
          </a:p>
          <a:p>
            <a:r>
              <a:rPr lang="en-US" sz="1800" b="1" dirty="0" smtClean="0">
                <a:solidFill>
                  <a:schemeClr val="tx1"/>
                </a:solidFill>
                <a:latin typeface="Calibri" panose="020F0502020204030204" pitchFamily="34" charset="0"/>
              </a:rPr>
              <a:t/>
            </a:r>
            <a:br>
              <a:rPr lang="en-US" sz="1800" b="1" dirty="0" smtClean="0">
                <a:solidFill>
                  <a:schemeClr val="tx1"/>
                </a:solidFill>
                <a:latin typeface="Calibri" panose="020F0502020204030204" pitchFamily="34" charset="0"/>
              </a:rPr>
            </a:br>
            <a:r>
              <a:rPr lang="en-US" sz="1800" b="1" dirty="0" smtClean="0">
                <a:solidFill>
                  <a:schemeClr val="tx1"/>
                </a:solidFill>
                <a:latin typeface="Calibri" panose="020F0502020204030204" pitchFamily="34" charset="0"/>
              </a:rPr>
              <a:t>POWRR Plan</a:t>
            </a:r>
          </a:p>
          <a:p>
            <a:r>
              <a:rPr lang="en-US" sz="1800" b="1" dirty="0" smtClean="0">
                <a:solidFill>
                  <a:schemeClr val="tx1"/>
                </a:solidFill>
                <a:latin typeface="Calibri" panose="020F0502020204030204" pitchFamily="34" charset="0"/>
              </a:rPr>
              <a:t/>
            </a:r>
            <a:br>
              <a:rPr lang="en-US" sz="1800" b="1" dirty="0" smtClean="0">
                <a:solidFill>
                  <a:schemeClr val="tx1"/>
                </a:solidFill>
                <a:latin typeface="Calibri" panose="020F0502020204030204" pitchFamily="34" charset="0"/>
              </a:rPr>
            </a:br>
            <a:r>
              <a:rPr lang="en-US" sz="1800" b="1" dirty="0" smtClean="0">
                <a:solidFill>
                  <a:schemeClr val="tx1"/>
                </a:solidFill>
                <a:latin typeface="Calibri" panose="020F0502020204030204" pitchFamily="34" charset="0"/>
              </a:rPr>
              <a:t>Agenda Review</a:t>
            </a:r>
          </a:p>
          <a:p>
            <a:endParaRPr lang="en-US" sz="1800" b="1" dirty="0">
              <a:solidFill>
                <a:schemeClr val="tx1"/>
              </a:solidFill>
              <a:latin typeface="Calibri" panose="020F0502020204030204" pitchFamily="34" charset="0"/>
            </a:endParaRPr>
          </a:p>
          <a:p>
            <a:r>
              <a:rPr lang="en-US" sz="1800" b="1" dirty="0" smtClean="0">
                <a:solidFill>
                  <a:schemeClr val="tx1"/>
                </a:solidFill>
                <a:latin typeface="Calibri" panose="020F0502020204030204" pitchFamily="34" charset="0"/>
              </a:rPr>
              <a:t/>
            </a:r>
            <a:br>
              <a:rPr lang="en-US" sz="1800" b="1" dirty="0" smtClean="0">
                <a:solidFill>
                  <a:schemeClr val="tx1"/>
                </a:solidFill>
                <a:latin typeface="Calibri" panose="020F0502020204030204" pitchFamily="34" charset="0"/>
              </a:rPr>
            </a:br>
            <a:r>
              <a:rPr lang="en-US" sz="1800" b="1" dirty="0" smtClean="0">
                <a:solidFill>
                  <a:schemeClr val="tx1"/>
                </a:solidFill>
                <a:latin typeface="Calibri" panose="020F0502020204030204" pitchFamily="34" charset="0"/>
              </a:rPr>
              <a:t/>
            </a:r>
            <a:br>
              <a:rPr lang="en-US" sz="1800" b="1" dirty="0" smtClean="0">
                <a:solidFill>
                  <a:schemeClr val="tx1"/>
                </a:solidFill>
                <a:latin typeface="Calibri" panose="020F0502020204030204" pitchFamily="34" charset="0"/>
              </a:rPr>
            </a:br>
            <a:r>
              <a:rPr lang="en-US" sz="1800" b="1" dirty="0" smtClean="0">
                <a:solidFill>
                  <a:srgbClr val="C00000"/>
                </a:solidFill>
                <a:latin typeface="Calibri" panose="020F0502020204030204" pitchFamily="34" charset="0"/>
              </a:rPr>
              <a:t>POWRR Approach to the Digital Curation and Preservation Lifecycle</a:t>
            </a:r>
          </a:p>
          <a:p>
            <a:endParaRPr lang="en-US" sz="1800" b="1" dirty="0">
              <a:solidFill>
                <a:schemeClr val="tx1"/>
              </a:solidFill>
              <a:latin typeface="Calibri" panose="020F0502020204030204" pitchFamily="34" charset="0"/>
            </a:endParaRPr>
          </a:p>
          <a:p>
            <a:endParaRPr lang="en" sz="1800" b="1" dirty="0">
              <a:solidFill>
                <a:schemeClr val="tx1"/>
              </a:solidFill>
              <a:latin typeface="Calibri" panose="020F0502020204030204" pitchFamily="34" charset="0"/>
            </a:endParaRP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790688"/>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3389" y="11163"/>
            <a:ext cx="7772400" cy="720383"/>
          </a:xfrm>
          <a:prstGeom prst="rect">
            <a:avLst/>
          </a:prstGeom>
          <a:effectLst/>
        </p:spPr>
        <p:txBody>
          <a:bodyPr lIns="91425" tIns="91425" rIns="91425" bIns="91425" anchor="b" anchorCtr="0">
            <a:noAutofit/>
          </a:bodyPr>
          <a:lstStyle/>
          <a:p>
            <a:pPr algn="l"/>
            <a:r>
              <a:rPr lang="en" sz="3600" dirty="0" smtClean="0">
                <a:solidFill>
                  <a:srgbClr val="C00000"/>
                </a:solidFill>
                <a:latin typeface="Calibri"/>
              </a:rPr>
              <a:t>But first…..</a:t>
            </a:r>
            <a:endParaRPr lang="en" sz="3600" dirty="0">
              <a:solidFill>
                <a:srgbClr val="C00000"/>
              </a:solidFill>
              <a:latin typeface="Calibri"/>
            </a:endParaRPr>
          </a:p>
        </p:txBody>
      </p:sp>
      <p:sp>
        <p:nvSpPr>
          <p:cNvPr id="4" name="Shape 24"/>
          <p:cNvSpPr txBox="1">
            <a:spLocks/>
          </p:cNvSpPr>
          <p:nvPr/>
        </p:nvSpPr>
        <p:spPr>
          <a:xfrm>
            <a:off x="685800" y="1716063"/>
            <a:ext cx="7772400" cy="60960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endParaRPr lang="en-US" sz="1600">
              <a:latin typeface="Calibri"/>
            </a:endParaRPr>
          </a:p>
        </p:txBody>
      </p:sp>
      <p:sp>
        <p:nvSpPr>
          <p:cNvPr id="10" name="TextBox 9"/>
          <p:cNvSpPr txBox="1"/>
          <p:nvPr/>
        </p:nvSpPr>
        <p:spPr>
          <a:xfrm>
            <a:off x="748748" y="2119851"/>
            <a:ext cx="7467600" cy="646331"/>
          </a:xfrm>
          <a:prstGeom prst="rect">
            <a:avLst/>
          </a:prstGeom>
          <a:noFill/>
        </p:spPr>
        <p:txBody>
          <a:bodyPr wrap="square" rtlCol="0" anchor="t">
            <a:spAutoFit/>
          </a:bodyPr>
          <a:lstStyle/>
          <a:p>
            <a:endParaRPr lang="en-US" sz="1800" b="1" dirty="0">
              <a:solidFill>
                <a:schemeClr val="tx1"/>
              </a:solidFill>
              <a:latin typeface="Calibri" panose="020F0502020204030204" pitchFamily="34" charset="0"/>
            </a:endParaRPr>
          </a:p>
          <a:p>
            <a:endParaRPr lang="en" sz="1800" b="1" dirty="0">
              <a:solidFill>
                <a:schemeClr val="tx1"/>
              </a:solidFill>
              <a:latin typeface="Calibri" panose="020F0502020204030204" pitchFamily="34" charset="0"/>
            </a:endParaRP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ghostbusters experi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894" y="1110808"/>
            <a:ext cx="7489679" cy="31187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490109" y="4267700"/>
            <a:ext cx="5331350" cy="430887"/>
          </a:xfrm>
          <a:prstGeom prst="rect">
            <a:avLst/>
          </a:prstGeom>
        </p:spPr>
        <p:txBody>
          <a:bodyPr wrap="square">
            <a:spAutoFit/>
          </a:bodyPr>
          <a:lstStyle/>
          <a:p>
            <a:r>
              <a:rPr lang="en-US" sz="1100" dirty="0">
                <a:solidFill>
                  <a:srgbClr val="545454"/>
                </a:solidFill>
                <a:latin typeface="Calibri" panose="020F0502020204030204" pitchFamily="34" charset="0"/>
              </a:rPr>
              <a:t>Murray, B., </a:t>
            </a:r>
            <a:r>
              <a:rPr lang="en-US" sz="1100" dirty="0" err="1">
                <a:solidFill>
                  <a:srgbClr val="545454"/>
                </a:solidFill>
                <a:latin typeface="Calibri" panose="020F0502020204030204" pitchFamily="34" charset="0"/>
              </a:rPr>
              <a:t>Aykroyd</a:t>
            </a:r>
            <a:r>
              <a:rPr lang="en-US" sz="1100" dirty="0">
                <a:solidFill>
                  <a:srgbClr val="545454"/>
                </a:solidFill>
                <a:latin typeface="Calibri" panose="020F0502020204030204" pitchFamily="34" charset="0"/>
              </a:rPr>
              <a:t>, D., Weaver, S., </a:t>
            </a:r>
            <a:r>
              <a:rPr lang="en-US" sz="1100" dirty="0" err="1">
                <a:solidFill>
                  <a:srgbClr val="545454"/>
                </a:solidFill>
                <a:latin typeface="Calibri" panose="020F0502020204030204" pitchFamily="34" charset="0"/>
              </a:rPr>
              <a:t>Ramis</a:t>
            </a:r>
            <a:r>
              <a:rPr lang="en-US" sz="1100" dirty="0">
                <a:solidFill>
                  <a:srgbClr val="545454"/>
                </a:solidFill>
                <a:latin typeface="Calibri" panose="020F0502020204030204" pitchFamily="34" charset="0"/>
              </a:rPr>
              <a:t>, H., </a:t>
            </a:r>
            <a:r>
              <a:rPr lang="en-US" sz="1100" dirty="0" err="1">
                <a:solidFill>
                  <a:srgbClr val="545454"/>
                </a:solidFill>
                <a:latin typeface="Calibri" panose="020F0502020204030204" pitchFamily="34" charset="0"/>
              </a:rPr>
              <a:t>Moranis</a:t>
            </a:r>
            <a:r>
              <a:rPr lang="en-US" sz="1100" dirty="0">
                <a:solidFill>
                  <a:srgbClr val="545454"/>
                </a:solidFill>
                <a:latin typeface="Calibri" panose="020F0502020204030204" pitchFamily="34" charset="0"/>
              </a:rPr>
              <a:t>, R., Columbia Pictures Industries., &amp; RCA/Columbia Pictures Home Video (Firm). (1984). </a:t>
            </a:r>
            <a:r>
              <a:rPr lang="en-US" sz="1100" b="1" dirty="0">
                <a:solidFill>
                  <a:srgbClr val="6A6A6A"/>
                </a:solidFill>
                <a:latin typeface="Calibri" panose="020F0502020204030204" pitchFamily="34" charset="0"/>
              </a:rPr>
              <a:t>Ghostbusters</a:t>
            </a:r>
            <a:endParaRPr lang="en-US" sz="1100" dirty="0">
              <a:latin typeface="Calibri" panose="020F0502020204030204" pitchFamily="34" charset="0"/>
            </a:endParaRPr>
          </a:p>
        </p:txBody>
      </p:sp>
    </p:spTree>
    <p:extLst>
      <p:ext uri="{BB962C8B-B14F-4D97-AF65-F5344CB8AC3E}">
        <p14:creationId xmlns:p14="http://schemas.microsoft.com/office/powerpoint/2010/main" val="1217793971"/>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smtClean="0">
                <a:solidFill>
                  <a:srgbClr val="C00000"/>
                </a:solidFill>
                <a:latin typeface="Calibri"/>
              </a:rPr>
              <a:t>Logistics</a:t>
            </a:r>
            <a:endParaRPr lang="en" sz="3600" dirty="0">
              <a:solidFill>
                <a:srgbClr val="C00000"/>
              </a:solidFill>
              <a:latin typeface="Calibri"/>
            </a:endParaRPr>
          </a:p>
        </p:txBody>
      </p:sp>
      <p:sp>
        <p:nvSpPr>
          <p:cNvPr id="10" name="TextBox 9"/>
          <p:cNvSpPr txBox="1"/>
          <p:nvPr/>
        </p:nvSpPr>
        <p:spPr>
          <a:xfrm>
            <a:off x="191729" y="1003917"/>
            <a:ext cx="8952271" cy="3477875"/>
          </a:xfrm>
          <a:prstGeom prst="rect">
            <a:avLst/>
          </a:prstGeom>
          <a:noFill/>
        </p:spPr>
        <p:txBody>
          <a:bodyPr wrap="square" rtlCol="0" anchor="t">
            <a:spAutoFit/>
          </a:bodyPr>
          <a:lstStyle/>
          <a:p>
            <a:r>
              <a:rPr lang="en-US" sz="2000" b="1" dirty="0" smtClean="0">
                <a:latin typeface="Calibri" panose="020F0502020204030204" pitchFamily="34" charset="0"/>
              </a:rPr>
              <a:t>Wi-Fi </a:t>
            </a:r>
            <a:r>
              <a:rPr lang="en-US" sz="2000" b="1" dirty="0">
                <a:latin typeface="Calibri" panose="020F0502020204030204" pitchFamily="34" charset="0"/>
              </a:rPr>
              <a:t>username is “</a:t>
            </a:r>
            <a:r>
              <a:rPr lang="en-US" sz="2000" b="1" dirty="0" err="1">
                <a:latin typeface="Calibri" panose="020F0502020204030204" pitchFamily="34" charset="0"/>
              </a:rPr>
              <a:t>NIUguest</a:t>
            </a:r>
            <a:r>
              <a:rPr lang="en-US" sz="2000" b="1" dirty="0">
                <a:latin typeface="Calibri" panose="020F0502020204030204" pitchFamily="34" charset="0"/>
              </a:rPr>
              <a:t>” – no password </a:t>
            </a:r>
            <a:r>
              <a:rPr lang="en-US" sz="2000" b="1" dirty="0" smtClean="0">
                <a:latin typeface="Calibri" panose="020F0502020204030204" pitchFamily="34" charset="0"/>
              </a:rPr>
              <a:t>needed</a:t>
            </a:r>
          </a:p>
          <a:p>
            <a:endParaRPr lang="en-US" sz="2000" b="1" dirty="0" smtClean="0">
              <a:solidFill>
                <a:schemeClr val="tx1"/>
              </a:solidFill>
              <a:latin typeface="Calibri" panose="020F0502020204030204" pitchFamily="34" charset="0"/>
            </a:endParaRPr>
          </a:p>
          <a:p>
            <a:r>
              <a:rPr lang="en-US" sz="2000" b="1" dirty="0" smtClean="0">
                <a:solidFill>
                  <a:schemeClr val="tx1"/>
                </a:solidFill>
                <a:latin typeface="Calibri" panose="020F0502020204030204" pitchFamily="34" charset="0"/>
              </a:rPr>
              <a:t>Accessibility</a:t>
            </a:r>
          </a:p>
          <a:p>
            <a:endParaRPr lang="en-US" sz="2000" b="1" dirty="0" smtClean="0">
              <a:solidFill>
                <a:schemeClr val="tx1"/>
              </a:solidFill>
              <a:latin typeface="Calibri" panose="020F0502020204030204" pitchFamily="34" charset="0"/>
            </a:endParaRPr>
          </a:p>
          <a:p>
            <a:r>
              <a:rPr lang="en-US" sz="2000" b="1" dirty="0" smtClean="0">
                <a:solidFill>
                  <a:schemeClr val="tx1"/>
                </a:solidFill>
                <a:latin typeface="Calibri" panose="020F0502020204030204" pitchFamily="34" charset="0"/>
              </a:rPr>
              <a:t>Facilities</a:t>
            </a:r>
          </a:p>
          <a:p>
            <a:endParaRPr lang="en-US" sz="2000" b="1" dirty="0">
              <a:solidFill>
                <a:schemeClr val="tx1"/>
              </a:solidFill>
              <a:latin typeface="Calibri" panose="020F0502020204030204" pitchFamily="34" charset="0"/>
            </a:endParaRPr>
          </a:p>
          <a:p>
            <a:r>
              <a:rPr lang="en-US" sz="2000" b="1" dirty="0" smtClean="0">
                <a:solidFill>
                  <a:schemeClr val="tx1"/>
                </a:solidFill>
                <a:latin typeface="Calibri" panose="020F0502020204030204" pitchFamily="34" charset="0"/>
              </a:rPr>
              <a:t>Breaks &amp; Noms</a:t>
            </a:r>
          </a:p>
          <a:p>
            <a:endParaRPr lang="en-US" sz="2000" b="1" dirty="0">
              <a:solidFill>
                <a:schemeClr val="tx1"/>
              </a:solidFill>
              <a:latin typeface="Calibri" panose="020F0502020204030204" pitchFamily="34" charset="0"/>
            </a:endParaRPr>
          </a:p>
          <a:p>
            <a:r>
              <a:rPr lang="en-US" sz="2000" b="1" dirty="0" smtClean="0">
                <a:solidFill>
                  <a:schemeClr val="tx1"/>
                </a:solidFill>
                <a:latin typeface="Calibri" panose="020F0502020204030204" pitchFamily="34" charset="0"/>
              </a:rPr>
              <a:t>Evaluations</a:t>
            </a:r>
          </a:p>
          <a:p>
            <a:endParaRPr lang="en-US" sz="2000" b="1" dirty="0" smtClean="0">
              <a:solidFill>
                <a:schemeClr val="tx1"/>
              </a:solidFill>
              <a:latin typeface="Calibri" panose="020F0502020204030204" pitchFamily="34" charset="0"/>
            </a:endParaRPr>
          </a:p>
          <a:p>
            <a:r>
              <a:rPr lang="en-US" sz="2000" b="1" dirty="0" smtClean="0">
                <a:solidFill>
                  <a:schemeClr val="tx1"/>
                </a:solidFill>
                <a:latin typeface="Calibri" panose="020F0502020204030204" pitchFamily="34" charset="0"/>
              </a:rPr>
              <a:t>Technology</a:t>
            </a:r>
            <a:endParaRPr lang="en-US" sz="2000" b="1" dirty="0">
              <a:solidFill>
                <a:schemeClr val="tx1"/>
              </a:solidFill>
              <a:latin typeface="Calibri" panose="020F0502020204030204" pitchFamily="34" charset="0"/>
            </a:endParaRP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109249"/>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smtClean="0">
                <a:solidFill>
                  <a:srgbClr val="C00000"/>
                </a:solidFill>
                <a:latin typeface="Calibri"/>
              </a:rPr>
              <a:t>Cohorts &amp; Instructors</a:t>
            </a:r>
            <a:endParaRPr lang="en" sz="3600" dirty="0">
              <a:solidFill>
                <a:srgbClr val="C00000"/>
              </a:solidFill>
              <a:latin typeface="Calibri"/>
            </a:endParaRPr>
          </a:p>
        </p:txBody>
      </p:sp>
      <p:sp>
        <p:nvSpPr>
          <p:cNvPr id="10" name="TextBox 9"/>
          <p:cNvSpPr txBox="1"/>
          <p:nvPr/>
        </p:nvSpPr>
        <p:spPr>
          <a:xfrm>
            <a:off x="1148736" y="933719"/>
            <a:ext cx="2962182" cy="1754326"/>
          </a:xfrm>
          <a:prstGeom prst="rect">
            <a:avLst/>
          </a:prstGeom>
          <a:noFill/>
        </p:spPr>
        <p:txBody>
          <a:bodyPr wrap="square" rtlCol="0" anchor="t">
            <a:spAutoFit/>
          </a:bodyPr>
          <a:lstStyle/>
          <a:p>
            <a:pPr>
              <a:lnSpc>
                <a:spcPct val="150000"/>
              </a:lnSpc>
            </a:pPr>
            <a:r>
              <a:rPr lang="en-US" sz="2400" b="1" dirty="0">
                <a:latin typeface="Calibri" panose="020F0502020204030204" pitchFamily="34" charset="0"/>
              </a:rPr>
              <a:t>Jaime </a:t>
            </a:r>
            <a:r>
              <a:rPr lang="en-US" sz="2400" b="1" dirty="0" smtClean="0">
                <a:latin typeface="Calibri" panose="020F0502020204030204" pitchFamily="34" charset="0"/>
              </a:rPr>
              <a:t>Schumacher</a:t>
            </a:r>
            <a:r>
              <a:rPr lang="en-US" sz="2400" dirty="0">
                <a:latin typeface="Calibri" panose="020F0502020204030204" pitchFamily="34" charset="0"/>
              </a:rPr>
              <a:t/>
            </a:r>
            <a:br>
              <a:rPr lang="en-US" sz="2400" dirty="0">
                <a:latin typeface="Calibri" panose="020F0502020204030204" pitchFamily="34" charset="0"/>
              </a:rPr>
            </a:br>
            <a:r>
              <a:rPr lang="en-US" sz="2400" b="1" dirty="0" smtClean="0">
                <a:latin typeface="Calibri" panose="020F0502020204030204" pitchFamily="34" charset="0"/>
              </a:rPr>
              <a:t>Martin </a:t>
            </a:r>
            <a:r>
              <a:rPr lang="en-US" sz="2400" b="1" dirty="0">
                <a:latin typeface="Calibri" panose="020F0502020204030204" pitchFamily="34" charset="0"/>
              </a:rPr>
              <a:t>Kong </a:t>
            </a:r>
            <a:endParaRPr lang="en-US" sz="2400" b="1" dirty="0" smtClean="0">
              <a:latin typeface="Calibri" panose="020F0502020204030204" pitchFamily="34" charset="0"/>
            </a:endParaRPr>
          </a:p>
          <a:p>
            <a:pPr>
              <a:lnSpc>
                <a:spcPct val="150000"/>
              </a:lnSpc>
            </a:pPr>
            <a:r>
              <a:rPr lang="en-US" sz="2400" b="1" dirty="0">
                <a:latin typeface="Calibri" panose="020F0502020204030204" pitchFamily="34" charset="0"/>
              </a:rPr>
              <a:t>Dorothea Salo </a:t>
            </a:r>
            <a:endParaRPr lang="en-US" sz="2400" b="1" dirty="0" smtClean="0">
              <a:latin typeface="Calibri" panose="020F0502020204030204" pitchFamily="34" charset="0"/>
            </a:endParaRP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Picture 2" descr="http://handbook.dpconline.org/images/collaboration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955" y="3019742"/>
            <a:ext cx="2868562" cy="154231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019532" y="4562061"/>
            <a:ext cx="2455608" cy="369332"/>
          </a:xfrm>
          <a:prstGeom prst="rect">
            <a:avLst/>
          </a:prstGeom>
        </p:spPr>
        <p:txBody>
          <a:bodyPr wrap="square">
            <a:spAutoFit/>
          </a:bodyPr>
          <a:lstStyle/>
          <a:p>
            <a:pPr algn="ctr"/>
            <a:r>
              <a:rPr lang="en-US" sz="900" i="1" dirty="0">
                <a:solidFill>
                  <a:srgbClr val="222222"/>
                </a:solidFill>
                <a:latin typeface="Calibri" panose="020F0502020204030204" pitchFamily="34" charset="0"/>
              </a:rPr>
              <a:t>Illustrations by </a:t>
            </a:r>
            <a:r>
              <a:rPr lang="en-US" sz="900" i="1" dirty="0" err="1">
                <a:solidFill>
                  <a:srgbClr val="222222"/>
                </a:solidFill>
                <a:latin typeface="Calibri" panose="020F0502020204030204" pitchFamily="34" charset="0"/>
              </a:rPr>
              <a:t>Jørgen</a:t>
            </a:r>
            <a:r>
              <a:rPr lang="en-US" sz="900" i="1" dirty="0">
                <a:solidFill>
                  <a:srgbClr val="222222"/>
                </a:solidFill>
                <a:latin typeface="Calibri" panose="020F0502020204030204" pitchFamily="34" charset="0"/>
              </a:rPr>
              <a:t> Stamp digitalbevaring.dk </a:t>
            </a:r>
            <a:br>
              <a:rPr lang="en-US" sz="900" i="1" dirty="0">
                <a:solidFill>
                  <a:srgbClr val="222222"/>
                </a:solidFill>
                <a:latin typeface="Calibri" panose="020F0502020204030204" pitchFamily="34" charset="0"/>
              </a:rPr>
            </a:br>
            <a:r>
              <a:rPr lang="en-US" sz="900" i="1" dirty="0">
                <a:solidFill>
                  <a:srgbClr val="222222"/>
                </a:solidFill>
                <a:latin typeface="Calibri" panose="020F0502020204030204" pitchFamily="34" charset="0"/>
              </a:rPr>
              <a:t>CC BY 2.5 Denmark</a:t>
            </a:r>
            <a:endParaRPr lang="en-US" sz="900" i="1" dirty="0">
              <a:latin typeface="Calibri" panose="020F0502020204030204" pitchFamily="34" charset="0"/>
            </a:endParaRPr>
          </a:p>
        </p:txBody>
      </p:sp>
      <p:sp>
        <p:nvSpPr>
          <p:cNvPr id="2" name="Rectangle 1"/>
          <p:cNvSpPr/>
          <p:nvPr/>
        </p:nvSpPr>
        <p:spPr>
          <a:xfrm>
            <a:off x="5098845" y="933719"/>
            <a:ext cx="3447846" cy="1754326"/>
          </a:xfrm>
          <a:prstGeom prst="rect">
            <a:avLst/>
          </a:prstGeom>
        </p:spPr>
        <p:txBody>
          <a:bodyPr wrap="square">
            <a:spAutoFit/>
          </a:bodyPr>
          <a:lstStyle/>
          <a:p>
            <a:pPr>
              <a:lnSpc>
                <a:spcPct val="150000"/>
              </a:lnSpc>
            </a:pPr>
            <a:r>
              <a:rPr lang="en-US" sz="2400" b="1" dirty="0">
                <a:latin typeface="Calibri" panose="020F0502020204030204" pitchFamily="34" charset="0"/>
              </a:rPr>
              <a:t>Lynne Thomas </a:t>
            </a:r>
            <a:r>
              <a:rPr lang="en-US" sz="2400" dirty="0">
                <a:latin typeface="Calibri" panose="020F0502020204030204" pitchFamily="34" charset="0"/>
              </a:rPr>
              <a:t>	</a:t>
            </a:r>
          </a:p>
          <a:p>
            <a:pPr>
              <a:lnSpc>
                <a:spcPct val="150000"/>
              </a:lnSpc>
            </a:pPr>
            <a:r>
              <a:rPr lang="en-US" sz="2400" b="1" dirty="0">
                <a:latin typeface="Calibri" panose="020F0502020204030204" pitchFamily="34" charset="0"/>
              </a:rPr>
              <a:t>Drew VandeCreek </a:t>
            </a:r>
          </a:p>
          <a:p>
            <a:pPr>
              <a:lnSpc>
                <a:spcPct val="150000"/>
              </a:lnSpc>
            </a:pPr>
            <a:r>
              <a:rPr lang="en-US" sz="2400" b="1" dirty="0">
                <a:latin typeface="Calibri" panose="020F0502020204030204" pitchFamily="34" charset="0"/>
              </a:rPr>
              <a:t>Stacey Erdman </a:t>
            </a:r>
            <a:r>
              <a:rPr lang="en-US" sz="2400" dirty="0">
                <a:latin typeface="Calibri" panose="020F0502020204030204" pitchFamily="34" charset="0"/>
              </a:rPr>
              <a:t>	</a:t>
            </a:r>
          </a:p>
        </p:txBody>
      </p:sp>
      <p:cxnSp>
        <p:nvCxnSpPr>
          <p:cNvPr id="9" name="Straight Connector 8"/>
          <p:cNvCxnSpPr/>
          <p:nvPr/>
        </p:nvCxnSpPr>
        <p:spPr>
          <a:xfrm>
            <a:off x="4247336" y="1238532"/>
            <a:ext cx="13801" cy="1271701"/>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709422"/>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smtClean="0">
                <a:solidFill>
                  <a:srgbClr val="C00000"/>
                </a:solidFill>
                <a:latin typeface="Calibri"/>
              </a:rPr>
              <a:t>Your POWRR Plan</a:t>
            </a:r>
            <a:endParaRPr lang="en" sz="3600" dirty="0">
              <a:solidFill>
                <a:srgbClr val="C00000"/>
              </a:solidFill>
              <a:latin typeface="Calibri"/>
            </a:endParaRPr>
          </a:p>
        </p:txBody>
      </p:sp>
      <p:sp>
        <p:nvSpPr>
          <p:cNvPr id="4" name="Shape 24"/>
          <p:cNvSpPr txBox="1">
            <a:spLocks/>
          </p:cNvSpPr>
          <p:nvPr/>
        </p:nvSpPr>
        <p:spPr>
          <a:xfrm>
            <a:off x="685800" y="1716063"/>
            <a:ext cx="7772400" cy="60960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endParaRPr lang="en-US" sz="1600">
              <a:latin typeface="Calibri"/>
            </a:endParaRPr>
          </a:p>
        </p:txBody>
      </p:sp>
      <p:sp>
        <p:nvSpPr>
          <p:cNvPr id="10" name="TextBox 9"/>
          <p:cNvSpPr txBox="1"/>
          <p:nvPr/>
        </p:nvSpPr>
        <p:spPr>
          <a:xfrm>
            <a:off x="427703" y="1005963"/>
            <a:ext cx="8590936" cy="3477875"/>
          </a:xfrm>
          <a:prstGeom prst="rect">
            <a:avLst/>
          </a:prstGeom>
          <a:noFill/>
        </p:spPr>
        <p:txBody>
          <a:bodyPr wrap="square" rtlCol="0" anchor="t">
            <a:spAutoFit/>
          </a:bodyPr>
          <a:lstStyle/>
          <a:p>
            <a:r>
              <a:rPr lang="en-US" sz="2000" b="1" kern="1200" dirty="0" smtClean="0">
                <a:solidFill>
                  <a:schemeClr val="tx1"/>
                </a:solidFill>
                <a:latin typeface="Calibri" panose="020F0502020204030204" pitchFamily="34" charset="0"/>
              </a:rPr>
              <a:t>Document </a:t>
            </a:r>
            <a:r>
              <a:rPr lang="en-US" sz="2000" b="1" kern="1200" dirty="0">
                <a:solidFill>
                  <a:schemeClr val="tx1"/>
                </a:solidFill>
                <a:latin typeface="Calibri" panose="020F0502020204030204" pitchFamily="34" charset="0"/>
              </a:rPr>
              <a:t>the current state of </a:t>
            </a:r>
            <a:r>
              <a:rPr lang="en-US" sz="2000" b="1" kern="1200" dirty="0" smtClean="0">
                <a:solidFill>
                  <a:schemeClr val="tx1"/>
                </a:solidFill>
                <a:latin typeface="Calibri" panose="020F0502020204030204" pitchFamily="34" charset="0"/>
              </a:rPr>
              <a:t>your </a:t>
            </a:r>
            <a:r>
              <a:rPr lang="en-US" sz="2000" b="1" kern="1200" dirty="0">
                <a:solidFill>
                  <a:schemeClr val="tx1"/>
                </a:solidFill>
                <a:latin typeface="Calibri" panose="020F0502020204030204" pitchFamily="34" charset="0"/>
              </a:rPr>
              <a:t>digital preservation activities</a:t>
            </a:r>
          </a:p>
          <a:p>
            <a:endParaRPr lang="en-US" sz="2000" b="1" kern="1200" dirty="0" smtClean="0">
              <a:solidFill>
                <a:schemeClr val="tx1"/>
              </a:solidFill>
              <a:latin typeface="Calibri" panose="020F0502020204030204" pitchFamily="34" charset="0"/>
            </a:endParaRPr>
          </a:p>
          <a:p>
            <a:r>
              <a:rPr lang="en-US" sz="2000" b="1" kern="1200" dirty="0" smtClean="0">
                <a:solidFill>
                  <a:schemeClr val="tx1"/>
                </a:solidFill>
                <a:latin typeface="Calibri" panose="020F0502020204030204" pitchFamily="34" charset="0"/>
              </a:rPr>
              <a:t>Define your </a:t>
            </a:r>
            <a:r>
              <a:rPr lang="en-US" sz="2000" b="1" kern="1200" dirty="0">
                <a:solidFill>
                  <a:schemeClr val="tx1"/>
                </a:solidFill>
                <a:latin typeface="Calibri" panose="020F0502020204030204" pitchFamily="34" charset="0"/>
              </a:rPr>
              <a:t>organization’s needs and set goals accordingly</a:t>
            </a:r>
          </a:p>
          <a:p>
            <a:endParaRPr lang="en-US" sz="2000" b="1" kern="1200" dirty="0" smtClean="0">
              <a:solidFill>
                <a:schemeClr val="tx1"/>
              </a:solidFill>
              <a:latin typeface="Calibri" panose="020F0502020204030204" pitchFamily="34" charset="0"/>
            </a:endParaRPr>
          </a:p>
          <a:p>
            <a:r>
              <a:rPr lang="en-US" sz="2000" b="1" kern="1200" dirty="0" smtClean="0">
                <a:solidFill>
                  <a:schemeClr val="tx1"/>
                </a:solidFill>
                <a:latin typeface="Calibri" panose="020F0502020204030204" pitchFamily="34" charset="0"/>
              </a:rPr>
              <a:t>Determine </a:t>
            </a:r>
            <a:r>
              <a:rPr lang="en-US" sz="2000" b="1" kern="1200" dirty="0">
                <a:solidFill>
                  <a:schemeClr val="tx1"/>
                </a:solidFill>
                <a:latin typeface="Calibri" panose="020F0502020204030204" pitchFamily="34" charset="0"/>
              </a:rPr>
              <a:t>what particular challenges and advantages will guide </a:t>
            </a:r>
            <a:r>
              <a:rPr lang="en-US" sz="2000" b="1" kern="1200" dirty="0" smtClean="0">
                <a:solidFill>
                  <a:schemeClr val="tx1"/>
                </a:solidFill>
                <a:latin typeface="Calibri" panose="020F0502020204030204" pitchFamily="34" charset="0"/>
              </a:rPr>
              <a:t>your </a:t>
            </a:r>
            <a:r>
              <a:rPr lang="en-US" sz="2000" b="1" kern="1200" dirty="0">
                <a:solidFill>
                  <a:schemeClr val="tx1"/>
                </a:solidFill>
                <a:latin typeface="Calibri" panose="020F0502020204030204" pitchFamily="34" charset="0"/>
              </a:rPr>
              <a:t>decisions</a:t>
            </a:r>
          </a:p>
          <a:p>
            <a:endParaRPr lang="en-US" sz="2000" b="1" kern="1200" dirty="0" smtClean="0">
              <a:solidFill>
                <a:schemeClr val="tx1"/>
              </a:solidFill>
              <a:latin typeface="Calibri" panose="020F0502020204030204" pitchFamily="34" charset="0"/>
            </a:endParaRPr>
          </a:p>
          <a:p>
            <a:r>
              <a:rPr lang="en-US" sz="2000" b="1" kern="1200" dirty="0" smtClean="0">
                <a:solidFill>
                  <a:schemeClr val="tx1"/>
                </a:solidFill>
                <a:latin typeface="Calibri" panose="020F0502020204030204" pitchFamily="34" charset="0"/>
              </a:rPr>
              <a:t>Document </a:t>
            </a:r>
            <a:r>
              <a:rPr lang="en-US" sz="2000" b="1" kern="1200" dirty="0">
                <a:solidFill>
                  <a:schemeClr val="tx1"/>
                </a:solidFill>
                <a:latin typeface="Calibri" panose="020F0502020204030204" pitchFamily="34" charset="0"/>
              </a:rPr>
              <a:t>the knowledge acquired during the POWRR Institute</a:t>
            </a:r>
          </a:p>
          <a:p>
            <a:endParaRPr lang="en-US" sz="2000" b="1" kern="1200" dirty="0" smtClean="0">
              <a:solidFill>
                <a:schemeClr val="tx1"/>
              </a:solidFill>
              <a:latin typeface="Calibri" panose="020F0502020204030204" pitchFamily="34" charset="0"/>
            </a:endParaRPr>
          </a:p>
          <a:p>
            <a:r>
              <a:rPr lang="en-US" sz="2000" b="1" kern="1200" dirty="0" smtClean="0">
                <a:solidFill>
                  <a:schemeClr val="tx1"/>
                </a:solidFill>
                <a:latin typeface="Calibri" panose="020F0502020204030204" pitchFamily="34" charset="0"/>
              </a:rPr>
              <a:t>Capture a pilot </a:t>
            </a:r>
            <a:r>
              <a:rPr lang="en-US" sz="2000" b="1" kern="1200" dirty="0">
                <a:solidFill>
                  <a:schemeClr val="tx1"/>
                </a:solidFill>
                <a:latin typeface="Calibri" panose="020F0502020204030204" pitchFamily="34" charset="0"/>
              </a:rPr>
              <a:t>solution model(s) and proposed workflow</a:t>
            </a:r>
          </a:p>
          <a:p>
            <a:endParaRPr lang="en-US" sz="2000" b="1" kern="1200" dirty="0" smtClean="0">
              <a:solidFill>
                <a:schemeClr val="tx1"/>
              </a:solidFill>
              <a:latin typeface="Calibri" panose="020F0502020204030204" pitchFamily="34" charset="0"/>
            </a:endParaRPr>
          </a:p>
          <a:p>
            <a:r>
              <a:rPr lang="en-US" sz="2000" b="1" kern="1200" dirty="0" smtClean="0">
                <a:solidFill>
                  <a:schemeClr val="tx1"/>
                </a:solidFill>
                <a:latin typeface="Calibri" panose="020F0502020204030204" pitchFamily="34" charset="0"/>
              </a:rPr>
              <a:t>Create </a:t>
            </a:r>
            <a:r>
              <a:rPr lang="en-US" sz="2000" b="1" kern="1200" dirty="0">
                <a:solidFill>
                  <a:schemeClr val="tx1"/>
                </a:solidFill>
                <a:latin typeface="Calibri" panose="020F0502020204030204" pitchFamily="34" charset="0"/>
              </a:rPr>
              <a:t>an action plan with goals and activities defined at 3, 6 and 12 months</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705461"/>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smtClean="0">
                <a:solidFill>
                  <a:srgbClr val="C00000"/>
                </a:solidFill>
                <a:latin typeface="Calibri"/>
              </a:rPr>
              <a:t>We’re gonna do WHAT???</a:t>
            </a:r>
            <a:endParaRPr lang="en" sz="3600" dirty="0">
              <a:solidFill>
                <a:srgbClr val="C00000"/>
              </a:solidFill>
              <a:latin typeface="Calibri"/>
            </a:endParaRPr>
          </a:p>
        </p:txBody>
      </p:sp>
      <p:sp>
        <p:nvSpPr>
          <p:cNvPr id="4" name="Shape 24"/>
          <p:cNvSpPr txBox="1">
            <a:spLocks/>
          </p:cNvSpPr>
          <p:nvPr/>
        </p:nvSpPr>
        <p:spPr>
          <a:xfrm>
            <a:off x="685800" y="1716063"/>
            <a:ext cx="7772400" cy="60960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endParaRPr lang="en-US" sz="1600">
              <a:latin typeface="Calibri"/>
            </a:endParaRPr>
          </a:p>
        </p:txBody>
      </p:sp>
      <p:sp>
        <p:nvSpPr>
          <p:cNvPr id="10" name="TextBox 9"/>
          <p:cNvSpPr txBox="1"/>
          <p:nvPr/>
        </p:nvSpPr>
        <p:spPr>
          <a:xfrm>
            <a:off x="434008" y="1213402"/>
            <a:ext cx="4026674" cy="4062651"/>
          </a:xfrm>
          <a:prstGeom prst="rect">
            <a:avLst/>
          </a:prstGeom>
          <a:noFill/>
        </p:spPr>
        <p:txBody>
          <a:bodyPr wrap="square" rtlCol="0" anchor="t">
            <a:spAutoFit/>
          </a:bodyPr>
          <a:lstStyle/>
          <a:p>
            <a:r>
              <a:rPr lang="en-US" sz="2000" b="1" dirty="0" smtClean="0">
                <a:solidFill>
                  <a:srgbClr val="C00000"/>
                </a:solidFill>
                <a:latin typeface="Calibri" panose="020F0502020204030204" pitchFamily="34" charset="0"/>
              </a:rPr>
              <a:t>Group Sessions</a:t>
            </a:r>
          </a:p>
          <a:p>
            <a:r>
              <a:rPr lang="en-US" sz="2000" b="1" dirty="0">
                <a:solidFill>
                  <a:schemeClr val="tx1"/>
                </a:solidFill>
                <a:latin typeface="Calibri" panose="020F0502020204030204" pitchFamily="34" charset="0"/>
              </a:rPr>
              <a:t>	</a:t>
            </a:r>
            <a:r>
              <a:rPr lang="en-US" sz="1800" b="1" dirty="0" smtClean="0">
                <a:solidFill>
                  <a:schemeClr val="tx1"/>
                </a:solidFill>
                <a:latin typeface="Calibri" panose="020F0502020204030204" pitchFamily="34" charset="0"/>
              </a:rPr>
              <a:t>Now</a:t>
            </a:r>
          </a:p>
          <a:p>
            <a:r>
              <a:rPr lang="en-US" sz="1800" b="1" dirty="0">
                <a:solidFill>
                  <a:schemeClr val="tx1"/>
                </a:solidFill>
                <a:latin typeface="Calibri" panose="020F0502020204030204" pitchFamily="34" charset="0"/>
              </a:rPr>
              <a:t>	</a:t>
            </a:r>
            <a:r>
              <a:rPr lang="en-US" sz="1800" b="1" dirty="0" smtClean="0">
                <a:solidFill>
                  <a:schemeClr val="tx1"/>
                </a:solidFill>
                <a:latin typeface="Calibri" panose="020F0502020204030204" pitchFamily="34" charset="0"/>
              </a:rPr>
              <a:t>Technology</a:t>
            </a:r>
          </a:p>
          <a:p>
            <a:r>
              <a:rPr lang="en-US" sz="1800" b="1" dirty="0">
                <a:solidFill>
                  <a:schemeClr val="tx1"/>
                </a:solidFill>
                <a:latin typeface="Calibri" panose="020F0502020204030204" pitchFamily="34" charset="0"/>
              </a:rPr>
              <a:t>	</a:t>
            </a:r>
            <a:r>
              <a:rPr lang="en-US" sz="1800" b="1" dirty="0" smtClean="0">
                <a:solidFill>
                  <a:schemeClr val="tx1"/>
                </a:solidFill>
                <a:latin typeface="Calibri" panose="020F0502020204030204" pitchFamily="34" charset="0"/>
              </a:rPr>
              <a:t>Guest Speaker</a:t>
            </a:r>
            <a:r>
              <a:rPr lang="en-US" sz="2000" b="1" dirty="0">
                <a:solidFill>
                  <a:schemeClr val="tx1"/>
                </a:solidFill>
                <a:latin typeface="Calibri" panose="020F0502020204030204" pitchFamily="34" charset="0"/>
              </a:rPr>
              <a:t>	</a:t>
            </a:r>
            <a:endParaRPr lang="en-US" sz="2000" b="1" dirty="0" smtClean="0">
              <a:solidFill>
                <a:schemeClr val="tx1"/>
              </a:solidFill>
              <a:latin typeface="Calibri" panose="020F0502020204030204" pitchFamily="34" charset="0"/>
            </a:endParaRPr>
          </a:p>
          <a:p>
            <a:r>
              <a:rPr lang="en-US" sz="2000" b="1" dirty="0" smtClean="0">
                <a:solidFill>
                  <a:schemeClr val="tx1"/>
                </a:solidFill>
                <a:latin typeface="Calibri" panose="020F0502020204030204" pitchFamily="34" charset="0"/>
              </a:rPr>
              <a:t/>
            </a:r>
            <a:br>
              <a:rPr lang="en-US" sz="2000" b="1" dirty="0" smtClean="0">
                <a:solidFill>
                  <a:schemeClr val="tx1"/>
                </a:solidFill>
                <a:latin typeface="Calibri" panose="020F0502020204030204" pitchFamily="34" charset="0"/>
              </a:rPr>
            </a:br>
            <a:r>
              <a:rPr lang="en-US" sz="2000" b="1" dirty="0">
                <a:solidFill>
                  <a:srgbClr val="C00000"/>
                </a:solidFill>
                <a:latin typeface="Calibri" panose="020F0502020204030204" pitchFamily="34" charset="0"/>
              </a:rPr>
              <a:t>Cohort Stuff</a:t>
            </a:r>
          </a:p>
          <a:p>
            <a:r>
              <a:rPr lang="en-US" sz="2000" b="1" dirty="0">
                <a:solidFill>
                  <a:schemeClr val="tx1"/>
                </a:solidFill>
                <a:latin typeface="Calibri" panose="020F0502020204030204" pitchFamily="34" charset="0"/>
              </a:rPr>
              <a:t>	</a:t>
            </a:r>
            <a:r>
              <a:rPr lang="en-US" sz="1800" b="1" dirty="0">
                <a:solidFill>
                  <a:schemeClr val="tx1"/>
                </a:solidFill>
                <a:latin typeface="Calibri" panose="020F0502020204030204" pitchFamily="34" charset="0"/>
              </a:rPr>
              <a:t>Sharing Circles</a:t>
            </a:r>
          </a:p>
          <a:p>
            <a:r>
              <a:rPr lang="en-US" sz="1800" b="1" dirty="0">
                <a:solidFill>
                  <a:schemeClr val="tx1"/>
                </a:solidFill>
                <a:latin typeface="Calibri" panose="020F0502020204030204" pitchFamily="34" charset="0"/>
              </a:rPr>
              <a:t>	Discussion</a:t>
            </a:r>
          </a:p>
          <a:p>
            <a:endParaRPr lang="en-US" sz="2000" b="1" dirty="0">
              <a:solidFill>
                <a:schemeClr val="tx1"/>
              </a:solidFill>
              <a:latin typeface="Calibri" panose="020F0502020204030204" pitchFamily="34" charset="0"/>
            </a:endParaRPr>
          </a:p>
          <a:p>
            <a:r>
              <a:rPr lang="en-US" sz="2000" b="1" dirty="0" smtClean="0">
                <a:solidFill>
                  <a:srgbClr val="C00000"/>
                </a:solidFill>
                <a:latin typeface="Calibri" panose="020F0502020204030204" pitchFamily="34" charset="0"/>
              </a:rPr>
              <a:t>Individual Consultations</a:t>
            </a:r>
            <a:endParaRPr lang="en-US" sz="2000" b="1" dirty="0">
              <a:solidFill>
                <a:srgbClr val="C00000"/>
              </a:solidFill>
              <a:latin typeface="Calibri" panose="020F0502020204030204" pitchFamily="34" charset="0"/>
            </a:endParaRPr>
          </a:p>
          <a:p>
            <a:endParaRPr lang="en-US" sz="2000" b="1" dirty="0" smtClean="0">
              <a:solidFill>
                <a:schemeClr val="tx1"/>
              </a:solidFill>
              <a:latin typeface="Calibri" panose="020F0502020204030204" pitchFamily="34" charset="0"/>
            </a:endParaRPr>
          </a:p>
          <a:p>
            <a:endParaRPr lang="en-US" sz="1800" b="1" dirty="0" smtClean="0">
              <a:solidFill>
                <a:schemeClr val="tx1"/>
              </a:solidFill>
              <a:latin typeface="Calibri" panose="020F0502020204030204" pitchFamily="34" charset="0"/>
            </a:endParaRPr>
          </a:p>
          <a:p>
            <a:r>
              <a:rPr lang="en-US" sz="2000" b="1" dirty="0">
                <a:solidFill>
                  <a:schemeClr val="tx1"/>
                </a:solidFill>
                <a:latin typeface="Calibri" panose="020F0502020204030204" pitchFamily="34" charset="0"/>
              </a:rPr>
              <a:t>	</a:t>
            </a:r>
            <a:endParaRPr lang="en-US" sz="1800" b="1" dirty="0" smtClean="0">
              <a:solidFill>
                <a:schemeClr val="tx1"/>
              </a:solidFill>
              <a:latin typeface="Calibri" panose="020F0502020204030204" pitchFamily="34" charset="0"/>
            </a:endParaRP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712474" y="1213402"/>
            <a:ext cx="4293840" cy="2923877"/>
          </a:xfrm>
          <a:prstGeom prst="rect">
            <a:avLst/>
          </a:prstGeom>
          <a:noFill/>
        </p:spPr>
        <p:txBody>
          <a:bodyPr wrap="square" rtlCol="0" anchor="t">
            <a:spAutoFit/>
          </a:bodyPr>
          <a:lstStyle/>
          <a:p>
            <a:r>
              <a:rPr lang="en-US" sz="2000" b="1" dirty="0" smtClean="0">
                <a:solidFill>
                  <a:srgbClr val="C00000"/>
                </a:solidFill>
                <a:latin typeface="Calibri" panose="020F0502020204030204" pitchFamily="34" charset="0"/>
              </a:rPr>
              <a:t>Modules</a:t>
            </a:r>
            <a:endParaRPr lang="en-US" sz="2000" b="1" dirty="0">
              <a:solidFill>
                <a:srgbClr val="C00000"/>
              </a:solidFill>
              <a:latin typeface="Calibri" panose="020F0502020204030204" pitchFamily="34" charset="0"/>
            </a:endParaRPr>
          </a:p>
          <a:p>
            <a:r>
              <a:rPr lang="en-US" sz="2000" b="1" dirty="0">
                <a:solidFill>
                  <a:schemeClr val="tx1"/>
                </a:solidFill>
                <a:latin typeface="Calibri" panose="020F0502020204030204" pitchFamily="34" charset="0"/>
              </a:rPr>
              <a:t>	</a:t>
            </a:r>
            <a:r>
              <a:rPr lang="en-US" sz="1800" b="1" dirty="0">
                <a:solidFill>
                  <a:schemeClr val="tx1"/>
                </a:solidFill>
                <a:latin typeface="Calibri" panose="020F0502020204030204" pitchFamily="34" charset="0"/>
              </a:rPr>
              <a:t>Case Study</a:t>
            </a:r>
          </a:p>
          <a:p>
            <a:r>
              <a:rPr lang="en-US" sz="1800" b="1" dirty="0">
                <a:solidFill>
                  <a:schemeClr val="tx1"/>
                </a:solidFill>
                <a:latin typeface="Calibri" panose="020F0502020204030204" pitchFamily="34" charset="0"/>
              </a:rPr>
              <a:t>	Walk The Workflow</a:t>
            </a:r>
          </a:p>
          <a:p>
            <a:r>
              <a:rPr lang="en-US" sz="1800" b="1" dirty="0">
                <a:solidFill>
                  <a:schemeClr val="tx1"/>
                </a:solidFill>
                <a:latin typeface="Calibri" panose="020F0502020204030204" pitchFamily="34" charset="0"/>
              </a:rPr>
              <a:t>	Storage </a:t>
            </a:r>
            <a:r>
              <a:rPr lang="en-US" sz="1800" b="1" dirty="0" smtClean="0">
                <a:solidFill>
                  <a:schemeClr val="tx1"/>
                </a:solidFill>
                <a:latin typeface="Calibri" panose="020F0502020204030204" pitchFamily="34" charset="0"/>
              </a:rPr>
              <a:t>101</a:t>
            </a:r>
            <a:br>
              <a:rPr lang="en-US" sz="1800" b="1" dirty="0" smtClean="0">
                <a:solidFill>
                  <a:schemeClr val="tx1"/>
                </a:solidFill>
                <a:latin typeface="Calibri" panose="020F0502020204030204" pitchFamily="34" charset="0"/>
              </a:rPr>
            </a:br>
            <a:endParaRPr lang="en-US" sz="1800" b="1" dirty="0" smtClean="0">
              <a:solidFill>
                <a:schemeClr val="tx1"/>
              </a:solidFill>
              <a:latin typeface="Calibri" panose="020F0502020204030204" pitchFamily="34" charset="0"/>
            </a:endParaRPr>
          </a:p>
          <a:p>
            <a:r>
              <a:rPr lang="en-US" sz="1800" b="1" dirty="0" smtClean="0">
                <a:solidFill>
                  <a:srgbClr val="C00000"/>
                </a:solidFill>
                <a:latin typeface="Calibri" panose="020F0502020204030204" pitchFamily="34" charset="0"/>
              </a:rPr>
              <a:t>Choose Your </a:t>
            </a:r>
            <a:r>
              <a:rPr lang="en-US" sz="1800" b="1" dirty="0">
                <a:solidFill>
                  <a:srgbClr val="C00000"/>
                </a:solidFill>
                <a:latin typeface="Calibri" panose="020F0502020204030204" pitchFamily="34" charset="0"/>
              </a:rPr>
              <a:t>O</a:t>
            </a:r>
            <a:r>
              <a:rPr lang="en-US" sz="1800" b="1" dirty="0" smtClean="0">
                <a:solidFill>
                  <a:srgbClr val="C00000"/>
                </a:solidFill>
                <a:latin typeface="Calibri" panose="020F0502020204030204" pitchFamily="34" charset="0"/>
              </a:rPr>
              <a:t>wn </a:t>
            </a:r>
            <a:r>
              <a:rPr lang="en-US" sz="1800" b="1" dirty="0">
                <a:solidFill>
                  <a:srgbClr val="C00000"/>
                </a:solidFill>
                <a:latin typeface="Calibri" panose="020F0502020204030204" pitchFamily="34" charset="0"/>
              </a:rPr>
              <a:t>A</a:t>
            </a:r>
            <a:r>
              <a:rPr lang="en-US" sz="1800" b="1" dirty="0" smtClean="0">
                <a:solidFill>
                  <a:srgbClr val="C00000"/>
                </a:solidFill>
                <a:latin typeface="Calibri" panose="020F0502020204030204" pitchFamily="34" charset="0"/>
              </a:rPr>
              <a:t>dventure</a:t>
            </a:r>
          </a:p>
          <a:p>
            <a:r>
              <a:rPr lang="en-US" sz="1800" b="1" dirty="0">
                <a:solidFill>
                  <a:schemeClr val="tx1"/>
                </a:solidFill>
                <a:latin typeface="Calibri" panose="020F0502020204030204" pitchFamily="34" charset="0"/>
              </a:rPr>
              <a:t>	</a:t>
            </a:r>
            <a:r>
              <a:rPr lang="en-US" sz="1800" b="1" dirty="0" smtClean="0">
                <a:solidFill>
                  <a:schemeClr val="tx1"/>
                </a:solidFill>
                <a:latin typeface="Calibri" panose="020F0502020204030204" pitchFamily="34" charset="0"/>
              </a:rPr>
              <a:t>Tech </a:t>
            </a:r>
            <a:r>
              <a:rPr lang="en-US" sz="1800" b="1" dirty="0">
                <a:solidFill>
                  <a:schemeClr val="tx1"/>
                </a:solidFill>
                <a:latin typeface="Calibri" panose="020F0502020204030204" pitchFamily="34" charset="0"/>
              </a:rPr>
              <a:t>Skills </a:t>
            </a:r>
            <a:r>
              <a:rPr lang="en-US" sz="1800" b="1" dirty="0" smtClean="0">
                <a:solidFill>
                  <a:schemeClr val="tx1"/>
                </a:solidFill>
                <a:latin typeface="Calibri" panose="020F0502020204030204" pitchFamily="34" charset="0"/>
              </a:rPr>
              <a:t>201</a:t>
            </a:r>
          </a:p>
          <a:p>
            <a:r>
              <a:rPr lang="en-US" sz="1800" b="1" dirty="0">
                <a:solidFill>
                  <a:schemeClr val="tx1"/>
                </a:solidFill>
                <a:latin typeface="Calibri" panose="020F0502020204030204" pitchFamily="34" charset="0"/>
              </a:rPr>
              <a:t>	</a:t>
            </a:r>
            <a:r>
              <a:rPr lang="en-US" sz="1800" b="1" dirty="0" smtClean="0">
                <a:solidFill>
                  <a:schemeClr val="tx1"/>
                </a:solidFill>
                <a:latin typeface="Calibri" panose="020F0502020204030204" pitchFamily="34" charset="0"/>
              </a:rPr>
              <a:t>PROUD</a:t>
            </a:r>
          </a:p>
          <a:p>
            <a:r>
              <a:rPr lang="en-US" sz="1800" b="1" dirty="0">
                <a:solidFill>
                  <a:schemeClr val="tx1"/>
                </a:solidFill>
                <a:latin typeface="Calibri" panose="020F0502020204030204" pitchFamily="34" charset="0"/>
              </a:rPr>
              <a:t>	</a:t>
            </a:r>
            <a:r>
              <a:rPr lang="en-US" sz="1800" b="1" dirty="0" smtClean="0">
                <a:solidFill>
                  <a:schemeClr val="tx1"/>
                </a:solidFill>
                <a:latin typeface="Calibri" panose="020F0502020204030204" pitchFamily="34" charset="0"/>
              </a:rPr>
              <a:t>Web Archiving 			Archivematica </a:t>
            </a:r>
            <a:r>
              <a:rPr lang="en-US" sz="1800" b="1" dirty="0">
                <a:solidFill>
                  <a:schemeClr val="tx1"/>
                </a:solidFill>
                <a:latin typeface="Calibri" panose="020F0502020204030204" pitchFamily="34" charset="0"/>
              </a:rPr>
              <a:t>	</a:t>
            </a:r>
            <a:endParaRPr lang="en-US" sz="1600" b="1" dirty="0" smtClean="0">
              <a:solidFill>
                <a:schemeClr val="tx1"/>
              </a:solidFill>
              <a:latin typeface="Calibri" panose="020F0502020204030204" pitchFamily="34" charset="0"/>
            </a:endParaRPr>
          </a:p>
        </p:txBody>
      </p:sp>
      <p:cxnSp>
        <p:nvCxnSpPr>
          <p:cNvPr id="7" name="Straight Connector 6"/>
          <p:cNvCxnSpPr/>
          <p:nvPr/>
        </p:nvCxnSpPr>
        <p:spPr>
          <a:xfrm>
            <a:off x="4167367" y="1213402"/>
            <a:ext cx="15903" cy="305644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0612531"/>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smtClean="0">
                <a:solidFill>
                  <a:srgbClr val="C00000"/>
                </a:solidFill>
                <a:latin typeface="Calibri"/>
              </a:rPr>
              <a:t>QUESTIONS?</a:t>
            </a:r>
            <a:endParaRPr lang="en" sz="3600" dirty="0">
              <a:solidFill>
                <a:srgbClr val="C00000"/>
              </a:solidFill>
              <a:latin typeface="Calibri"/>
            </a:endParaRPr>
          </a:p>
        </p:txBody>
      </p:sp>
      <p:sp>
        <p:nvSpPr>
          <p:cNvPr id="4" name="Shape 24"/>
          <p:cNvSpPr txBox="1">
            <a:spLocks/>
          </p:cNvSpPr>
          <p:nvPr/>
        </p:nvSpPr>
        <p:spPr>
          <a:xfrm>
            <a:off x="685800" y="1716063"/>
            <a:ext cx="7772400" cy="60960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endParaRPr lang="en-US" sz="1600">
              <a:latin typeface="Calibri"/>
            </a:endParaRPr>
          </a:p>
        </p:txBody>
      </p:sp>
      <p:sp>
        <p:nvSpPr>
          <p:cNvPr id="10" name="TextBox 9"/>
          <p:cNvSpPr txBox="1"/>
          <p:nvPr/>
        </p:nvSpPr>
        <p:spPr>
          <a:xfrm>
            <a:off x="7165258" y="4545576"/>
            <a:ext cx="1860755" cy="369332"/>
          </a:xfrm>
          <a:prstGeom prst="rect">
            <a:avLst/>
          </a:prstGeom>
          <a:noFill/>
        </p:spPr>
        <p:txBody>
          <a:bodyPr wrap="square" rtlCol="0" anchor="t">
            <a:spAutoFit/>
          </a:bodyPr>
          <a:lstStyle/>
          <a:p>
            <a:r>
              <a:rPr lang="en-US" sz="1800" b="1" dirty="0" smtClean="0">
                <a:solidFill>
                  <a:schemeClr val="tx1"/>
                </a:solidFill>
                <a:latin typeface="Calibri" panose="020F0502020204030204" pitchFamily="34" charset="0"/>
              </a:rPr>
              <a:t>@</a:t>
            </a:r>
            <a:r>
              <a:rPr lang="en-US" sz="1800" b="1" dirty="0" err="1" smtClean="0">
                <a:solidFill>
                  <a:schemeClr val="tx1"/>
                </a:solidFill>
                <a:latin typeface="Calibri" panose="020F0502020204030204" pitchFamily="34" charset="0"/>
              </a:rPr>
              <a:t>digitalPOWRR</a:t>
            </a:r>
            <a:endParaRPr lang="en-US" sz="1800" b="1" dirty="0" smtClean="0">
              <a:solidFill>
                <a:schemeClr val="tx1"/>
              </a:solidFill>
              <a:latin typeface="Calibri" panose="020F0502020204030204" pitchFamily="34" charset="0"/>
            </a:endParaRP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8988631"/>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436787" y="2103889"/>
            <a:ext cx="7772400" cy="1159856"/>
          </a:xfrm>
          <a:prstGeom prst="rect">
            <a:avLst/>
          </a:prstGeom>
          <a:effectLst>
            <a:outerShdw blurRad="50800" dist="38100" dir="2700000" algn="tl" rotWithShape="0">
              <a:prstClr val="black">
                <a:alpha val="40000"/>
              </a:prstClr>
            </a:outerShdw>
          </a:effectLst>
        </p:spPr>
        <p:txBody>
          <a:bodyPr lIns="91425" tIns="91425" rIns="91425" bIns="91425" anchor="b" anchorCtr="0">
            <a:noAutofit/>
          </a:bodyPr>
          <a:lstStyle/>
          <a:p>
            <a:r>
              <a:rPr lang="en" sz="4000" dirty="0" smtClean="0">
                <a:solidFill>
                  <a:srgbClr val="C00000"/>
                </a:solidFill>
                <a:latin typeface="Calibri"/>
              </a:rPr>
              <a:t>The POWRR Approach</a:t>
            </a:r>
            <a:br>
              <a:rPr lang="en" sz="4000" dirty="0" smtClean="0">
                <a:solidFill>
                  <a:srgbClr val="C00000"/>
                </a:solidFill>
                <a:latin typeface="Calibri"/>
              </a:rPr>
            </a:br>
            <a:r>
              <a:rPr lang="en" sz="2800" dirty="0" smtClean="0">
                <a:solidFill>
                  <a:srgbClr val="C00000"/>
                </a:solidFill>
                <a:latin typeface="Calibri"/>
              </a:rPr>
              <a:t>to the Digital Curation &amp; Preservation Lifecycle</a:t>
            </a:r>
            <a:endParaRPr lang="en" sz="2800" dirty="0">
              <a:solidFill>
                <a:srgbClr val="C00000"/>
              </a:solidFill>
              <a:latin typeface="Calibri"/>
            </a:endParaRPr>
          </a:p>
        </p:txBody>
      </p:sp>
      <p:sp>
        <p:nvSpPr>
          <p:cNvPr id="4" name="Shape 24"/>
          <p:cNvSpPr txBox="1">
            <a:spLocks/>
          </p:cNvSpPr>
          <p:nvPr/>
        </p:nvSpPr>
        <p:spPr>
          <a:xfrm>
            <a:off x="685800" y="1716063"/>
            <a:ext cx="7772400" cy="60960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endParaRPr lang="en-US" sz="1600">
              <a:latin typeface="Calibri"/>
            </a:endParaRPr>
          </a:p>
        </p:txBody>
      </p:sp>
      <p:pic>
        <p:nvPicPr>
          <p:cNvPr id="5" name="image00.jpg">
            <a:hlinkClick r:id="rId3"/>
          </p:cNvPr>
          <p:cNvPicPr/>
          <p:nvPr/>
        </p:nvPicPr>
        <p:blipFill>
          <a:blip r:embed="rId4" cstate="print"/>
          <a:srcRect/>
          <a:stretch>
            <a:fillRect/>
          </a:stretch>
        </p:blipFill>
        <p:spPr>
          <a:xfrm>
            <a:off x="1066800" y="420013"/>
            <a:ext cx="7010400" cy="1275869"/>
          </a:xfrm>
          <a:prstGeom prst="rect">
            <a:avLst/>
          </a:prstGeom>
          <a:ln/>
          <a:effectLst>
            <a:outerShdw blurRad="50800" dist="38100" dir="2700000" algn="tl" rotWithShape="0">
              <a:prstClr val="black">
                <a:alpha val="40000"/>
              </a:prstClr>
            </a:outerShdw>
          </a:effectLst>
        </p:spPr>
      </p:pic>
      <p:pic>
        <p:nvPicPr>
          <p:cNvPr id="7" name="Picture 6" descr="BMRC_ProfileLogo.jpg"/>
          <p:cNvPicPr>
            <a:picLocks noChangeAspect="1"/>
          </p:cNvPicPr>
          <p:nvPr/>
        </p:nvPicPr>
        <p:blipFill>
          <a:blip r:embed="rId5"/>
          <a:stretch>
            <a:fillRect/>
          </a:stretch>
        </p:blipFill>
        <p:spPr>
          <a:xfrm>
            <a:off x="273197" y="4300935"/>
            <a:ext cx="1600315" cy="727024"/>
          </a:xfrm>
          <a:prstGeom prst="rect">
            <a:avLst/>
          </a:prstGeom>
        </p:spPr>
      </p:pic>
      <p:sp>
        <p:nvSpPr>
          <p:cNvPr id="10" name="TextBox 9"/>
          <p:cNvSpPr txBox="1"/>
          <p:nvPr/>
        </p:nvSpPr>
        <p:spPr>
          <a:xfrm>
            <a:off x="7146822" y="4479781"/>
            <a:ext cx="1860755" cy="369332"/>
          </a:xfrm>
          <a:prstGeom prst="rect">
            <a:avLst/>
          </a:prstGeom>
          <a:noFill/>
        </p:spPr>
        <p:txBody>
          <a:bodyPr wrap="square" rtlCol="0" anchor="t">
            <a:spAutoFit/>
          </a:bodyPr>
          <a:lstStyle/>
          <a:p>
            <a:r>
              <a:rPr lang="en-US" sz="1800" b="1" dirty="0" smtClean="0">
                <a:solidFill>
                  <a:schemeClr val="tx1"/>
                </a:solidFill>
                <a:latin typeface="Calibri" panose="020F0502020204030204" pitchFamily="34" charset="0"/>
              </a:rPr>
              <a:t>@</a:t>
            </a:r>
            <a:r>
              <a:rPr lang="en-US" sz="1800" b="1" dirty="0" err="1" smtClean="0">
                <a:solidFill>
                  <a:schemeClr val="tx1"/>
                </a:solidFill>
                <a:latin typeface="Calibri" panose="020F0502020204030204" pitchFamily="34" charset="0"/>
              </a:rPr>
              <a:t>digitalPOWRR</a:t>
            </a:r>
            <a:endParaRPr lang="en-US" sz="1800" b="1" dirty="0" smtClean="0">
              <a:solidFill>
                <a:schemeClr val="tx1"/>
              </a:solidFill>
              <a:latin typeface="Calibri" panose="020F0502020204030204" pitchFamily="34" charset="0"/>
            </a:endParaRPr>
          </a:p>
        </p:txBody>
      </p:sp>
    </p:spTree>
    <p:extLst>
      <p:ext uri="{BB962C8B-B14F-4D97-AF65-F5344CB8AC3E}">
        <p14:creationId xmlns:p14="http://schemas.microsoft.com/office/powerpoint/2010/main" val="1652385291"/>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5c70f9b-8ec7-44e8-b131-d6f2f821bcef">
      <UserInfo>
        <DisplayName>Stacey Erdman</DisplayName>
        <AccountId>15</AccountId>
        <AccountType/>
      </UserInfo>
      <UserInfo>
        <DisplayName>Jaime Schumacher</DisplayName>
        <AccountId>12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E16824E1AD64545BFD170BFA930F605" ma:contentTypeVersion="4" ma:contentTypeDescription="Create a new document." ma:contentTypeScope="" ma:versionID="b4c2364c4c5de570a44242335dc50a32">
  <xsd:schema xmlns:xsd="http://www.w3.org/2001/XMLSchema" xmlns:xs="http://www.w3.org/2001/XMLSchema" xmlns:p="http://schemas.microsoft.com/office/2006/metadata/properties" xmlns:ns2="45c70f9b-8ec7-44e8-b131-d6f2f821bcef" targetNamespace="http://schemas.microsoft.com/office/2006/metadata/properties" ma:root="true" ma:fieldsID="32744e19141a99d9521d254477dcce4c" ns2:_="">
    <xsd:import namespace="45c70f9b-8ec7-44e8-b131-d6f2f821bcef"/>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c70f9b-8ec7-44e8-b131-d6f2f821bce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2FFD9C-CEAF-4B1A-A1BD-348BC11C4397}">
  <ds:schemaRefs>
    <ds:schemaRef ds:uri="http://purl.org/dc/terms/"/>
    <ds:schemaRef ds:uri="http://purl.org/dc/dcmitype/"/>
    <ds:schemaRef ds:uri="http://www.w3.org/XML/1998/namespace"/>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45c70f9b-8ec7-44e8-b131-d6f2f821bcef"/>
  </ds:schemaRefs>
</ds:datastoreItem>
</file>

<file path=customXml/itemProps2.xml><?xml version="1.0" encoding="utf-8"?>
<ds:datastoreItem xmlns:ds="http://schemas.openxmlformats.org/officeDocument/2006/customXml" ds:itemID="{F5B67816-89EC-49BC-9C01-7D22579F7B24}">
  <ds:schemaRefs>
    <ds:schemaRef ds:uri="http://schemas.microsoft.com/sharepoint/v3/contenttype/forms"/>
  </ds:schemaRefs>
</ds:datastoreItem>
</file>

<file path=customXml/itemProps3.xml><?xml version="1.0" encoding="utf-8"?>
<ds:datastoreItem xmlns:ds="http://schemas.openxmlformats.org/officeDocument/2006/customXml" ds:itemID="{9B5247AE-DDB9-45CE-83D1-49992AC825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c70f9b-8ec7-44e8-b131-d6f2f821bc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971</TotalTime>
  <Words>1437</Words>
  <Application>Microsoft Office PowerPoint</Application>
  <PresentationFormat>On-screen Show (16:9)</PresentationFormat>
  <Paragraphs>232</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simple-light</vt:lpstr>
      <vt:lpstr>Welcome to the POWRR Institute!</vt:lpstr>
      <vt:lpstr>Welcome to the POWRR Institute!</vt:lpstr>
      <vt:lpstr>But first…..</vt:lpstr>
      <vt:lpstr>Logistics</vt:lpstr>
      <vt:lpstr>Cohorts &amp; Instructors</vt:lpstr>
      <vt:lpstr>Your POWRR Plan</vt:lpstr>
      <vt:lpstr>We’re gonna do WHAT???</vt:lpstr>
      <vt:lpstr>QUESTIONS?</vt:lpstr>
      <vt:lpstr>The POWRR Approach to the Digital Curation &amp; Preservation Lifecycle</vt:lpstr>
      <vt:lpstr>PowerPoint Presentation</vt:lpstr>
      <vt:lpstr>PowerPoint Presentation</vt:lpstr>
      <vt:lpstr>The POWRR Approach</vt:lpstr>
      <vt:lpstr>The POWRR Approach</vt:lpstr>
      <vt:lpstr>PowerPoint Presentation</vt:lpstr>
      <vt:lpstr>The POWRR Approach</vt:lpstr>
      <vt:lpstr>PowerPoint Presentation</vt:lpstr>
      <vt:lpstr>Discover Your Advantages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Digital Preservation on a Shoestring</dc:title>
  <dc:creator>Jaime Schumacher</dc:creator>
  <cp:lastModifiedBy>Jaime Schumacher</cp:lastModifiedBy>
  <cp:revision>58</cp:revision>
  <dcterms:modified xsi:type="dcterms:W3CDTF">2017-11-19T19:25:52Z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0x010100BE16824E1AD64545BFD170BFA930F605</vt:lpwstr>
  </property>
</Properties>
</file>