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274" r:id="rId6"/>
    <p:sldId id="277" r:id="rId7"/>
    <p:sldId id="291" r:id="rId8"/>
    <p:sldId id="279" r:id="rId9"/>
    <p:sldId id="280" r:id="rId10"/>
    <p:sldId id="282" r:id="rId11"/>
    <p:sldId id="292" r:id="rId12"/>
    <p:sldId id="294" r:id="rId13"/>
    <p:sldId id="295" r:id="rId14"/>
    <p:sldId id="290" r:id="rId15"/>
    <p:sldId id="296" r:id="rId16"/>
    <p:sldId id="297" r:id="rId17"/>
    <p:sldId id="293" r:id="rId18"/>
    <p:sldId id="287" r:id="rId19"/>
    <p:sldId id="283" r:id="rId20"/>
    <p:sldId id="288" r:id="rId21"/>
    <p:sldId id="278" r:id="rId22"/>
    <p:sldId id="28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8000"/>
    <a:srgbClr val="007C6F"/>
    <a:srgbClr val="54A485"/>
    <a:srgbClr val="BED12B"/>
    <a:srgbClr val="FCB108"/>
    <a:srgbClr val="8769AE"/>
    <a:srgbClr val="008C7F"/>
    <a:srgbClr val="CDF1FF"/>
    <a:srgbClr val="009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33" autoAdjust="0"/>
  </p:normalViewPr>
  <p:slideViewPr>
    <p:cSldViewPr>
      <p:cViewPr varScale="1">
        <p:scale>
          <a:sx n="50" d="100"/>
          <a:sy n="50" d="100"/>
        </p:scale>
        <p:origin x="1743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72B6-83D4-4957-92BA-853E110C2CCA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EC54-FFA3-47D0-AA8C-B205A3D85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8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4E827-C2E7-4C57-B938-F537D7458CF9}" type="datetimeFigureOut">
              <a:rPr lang="en-GB" smtClean="0"/>
              <a:t>31/10/2016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A61F-B615-42A8-9062-3F965E278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2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dpconline.org/index.php?title=Risks" TargetMode="External"/><Relationship Id="rId7" Type="http://schemas.openxmlformats.org/officeDocument/2006/relationships/hyperlink" Target="http://wiki.dpconline.org/index.php?title=Cost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iki.dpconline.org/index.php?title=How_do_I_make_the_case_for_what_I_want_to_do?#How_do_I_scope_my_business_case.3F" TargetMode="External"/><Relationship Id="rId5" Type="http://schemas.openxmlformats.org/officeDocument/2006/relationships/hyperlink" Target="http://wiki.dpconline.org/index.php?title=Stakeholder_analysis" TargetMode="External"/><Relationship Id="rId4" Type="http://schemas.openxmlformats.org/officeDocument/2006/relationships/hyperlink" Target="http://wiki.dpconline.org/index.php?title=Institutional_readiness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dpconline.org/index.php?title=Case_Studi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iki.dpconline.org/index.php?title=Case_studie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A61F-B615-42A8-9062-3F965E278F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7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Financial Analysis – Funding, Costs, Return on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A61F-B615-42A8-9062-3F965E278F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7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1) Preparation</a:t>
            </a:r>
          </a:p>
          <a:p>
            <a:r>
              <a:rPr lang="en-GB" dirty="0"/>
              <a:t>Is the timing right? </a:t>
            </a:r>
          </a:p>
          <a:p>
            <a:r>
              <a:rPr lang="en-GB" dirty="0"/>
              <a:t>Do the research: </a:t>
            </a:r>
          </a:p>
          <a:p>
            <a:pPr lvl="1"/>
            <a:r>
              <a:rPr lang="en-GB" dirty="0"/>
              <a:t>Understand organisational issues: missions</a:t>
            </a:r>
            <a:r>
              <a:rPr lang="en-GB" baseline="0" dirty="0"/>
              <a:t> and strategy as well as requirements for business cases</a:t>
            </a:r>
            <a:endParaRPr lang="en-GB" dirty="0"/>
          </a:p>
          <a:p>
            <a:r>
              <a:rPr lang="en-GB" b="1" dirty="0"/>
              <a:t>2) Audit your organisation's readiness</a:t>
            </a:r>
          </a:p>
          <a:p>
            <a:r>
              <a:rPr lang="en-GB" dirty="0"/>
              <a:t>Conduct a </a:t>
            </a:r>
            <a:r>
              <a:rPr lang="en-GB" dirty="0">
                <a:hlinkClick r:id="rId3" tooltip="Risks"/>
              </a:rPr>
              <a:t>risk assessment</a:t>
            </a:r>
            <a:r>
              <a:rPr lang="en-GB" dirty="0"/>
              <a:t> at the organisational level.</a:t>
            </a:r>
          </a:p>
          <a:p>
            <a:r>
              <a:rPr lang="en-GB" dirty="0"/>
              <a:t>Assess your </a:t>
            </a:r>
            <a:r>
              <a:rPr lang="en-GB" dirty="0">
                <a:hlinkClick r:id="rId4" tooltip="Institutional readiness"/>
              </a:rPr>
              <a:t>Institutional readiness</a:t>
            </a:r>
            <a:r>
              <a:rPr lang="en-GB" baseline="0" dirty="0"/>
              <a:t> – maturity modelling	</a:t>
            </a:r>
            <a:endParaRPr lang="en-GB" dirty="0"/>
          </a:p>
          <a:p>
            <a:r>
              <a:rPr lang="en-GB" b="1" dirty="0"/>
              <a:t>3) Assess where you are and what you need</a:t>
            </a:r>
          </a:p>
          <a:p>
            <a:r>
              <a:rPr lang="en-GB" dirty="0"/>
              <a:t>Depending on the scope and granularity of your activity you may want to: </a:t>
            </a:r>
          </a:p>
          <a:p>
            <a:pPr lvl="1"/>
            <a:r>
              <a:rPr lang="en-GB" dirty="0"/>
              <a:t>Audit your digital collections.</a:t>
            </a:r>
          </a:p>
          <a:p>
            <a:pPr lvl="1"/>
            <a:r>
              <a:rPr lang="en-GB" dirty="0"/>
              <a:t>Assess your organisation for digital preservation risks in more detail.</a:t>
            </a:r>
          </a:p>
          <a:p>
            <a:r>
              <a:rPr lang="en-GB" dirty="0"/>
              <a:t>Decide on the main focus of your business case</a:t>
            </a:r>
          </a:p>
          <a:p>
            <a:r>
              <a:rPr lang="en-GB" b="1" dirty="0"/>
              <a:t>4) Think hard about your audience</a:t>
            </a:r>
          </a:p>
          <a:p>
            <a:r>
              <a:rPr lang="en-GB" dirty="0"/>
              <a:t>Who are your key </a:t>
            </a:r>
            <a:r>
              <a:rPr lang="en-GB" dirty="0">
                <a:hlinkClick r:id="rId5" tooltip="Stakeholder analysis"/>
              </a:rPr>
              <a:t>stakeholders</a:t>
            </a:r>
            <a:r>
              <a:rPr lang="en-GB" dirty="0"/>
              <a:t>?</a:t>
            </a:r>
          </a:p>
          <a:p>
            <a:r>
              <a:rPr lang="en-GB" dirty="0"/>
              <a:t>Your business case must be carefully targeted at your intended audience.</a:t>
            </a:r>
          </a:p>
          <a:p>
            <a:r>
              <a:rPr lang="en-GB" dirty="0"/>
              <a:t>Think about what language to use</a:t>
            </a:r>
          </a:p>
          <a:p>
            <a:r>
              <a:rPr lang="en-GB" b="1" dirty="0"/>
              <a:t>5) Work out your objectives for your digital preservation activity</a:t>
            </a:r>
          </a:p>
          <a:p>
            <a:r>
              <a:rPr lang="en-GB" dirty="0"/>
              <a:t>Describe what you want to achieve with the business case and what kind of activity you need to reach that goal.</a:t>
            </a:r>
          </a:p>
          <a:p>
            <a:r>
              <a:rPr lang="en-GB" dirty="0"/>
              <a:t>Define your </a:t>
            </a:r>
            <a:r>
              <a:rPr lang="en-GB" dirty="0">
                <a:hlinkClick r:id="rId6" tooltip="How do I make the case for what I want to do?"/>
              </a:rPr>
              <a:t>scope</a:t>
            </a:r>
            <a:r>
              <a:rPr lang="en-GB" dirty="0"/>
              <a:t>.</a:t>
            </a:r>
          </a:p>
          <a:p>
            <a:r>
              <a:rPr lang="en-GB" dirty="0"/>
              <a:t>Provide a brief plan of what will happen and when.</a:t>
            </a:r>
          </a:p>
          <a:p>
            <a:r>
              <a:rPr lang="en-GB" dirty="0"/>
              <a:t>Identify </a:t>
            </a:r>
            <a:r>
              <a:rPr lang="en-GB" dirty="0">
                <a:hlinkClick r:id="rId7" tooltip="Costs"/>
              </a:rPr>
              <a:t>costs</a:t>
            </a:r>
            <a:r>
              <a:rPr lang="en-GB" dirty="0"/>
              <a:t> and describe the resources needed (</a:t>
            </a:r>
            <a:r>
              <a:rPr lang="en-GB" dirty="0" err="1"/>
              <a:t>eg</a:t>
            </a:r>
            <a:r>
              <a:rPr lang="en-GB" dirty="0"/>
              <a:t>. for staff/infrastructure).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A61F-B615-42A8-9062-3F965E278F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6) Benefits</a:t>
            </a:r>
          </a:p>
          <a:p>
            <a:r>
              <a:rPr lang="en-GB" dirty="0"/>
              <a:t>Get a generic list of digital preservation benefits</a:t>
            </a:r>
            <a:r>
              <a:rPr lang="en-GB" baseline="0" dirty="0"/>
              <a:t> as well as m</a:t>
            </a:r>
            <a:r>
              <a:rPr lang="en-GB" dirty="0"/>
              <a:t>aking a list of benefits for your digital content/collection.</a:t>
            </a:r>
          </a:p>
          <a:p>
            <a:r>
              <a:rPr lang="en-GB" dirty="0"/>
              <a:t>Map those benefits to your organisation's strategy (prioritise benefits/work out what will appeal to your sponsor).</a:t>
            </a:r>
          </a:p>
          <a:p>
            <a:r>
              <a:rPr lang="en-GB" b="1" dirty="0"/>
              <a:t>7) What else is required in your organisation's business case template?</a:t>
            </a:r>
          </a:p>
          <a:p>
            <a:r>
              <a:rPr lang="en-GB" dirty="0"/>
              <a:t>Benefits, risks and costs are core - what else do you need to cover in your organisation's business case template? </a:t>
            </a:r>
          </a:p>
          <a:p>
            <a:pPr lvl="1"/>
            <a:r>
              <a:rPr lang="en-GB" dirty="0"/>
              <a:t>Cost benefit analysis or options appraisal.</a:t>
            </a:r>
          </a:p>
          <a:p>
            <a:pPr lvl="1"/>
            <a:r>
              <a:rPr lang="en-GB" dirty="0"/>
              <a:t>Further detail about what you want to do (implementation plan / project plan).</a:t>
            </a:r>
          </a:p>
          <a:p>
            <a:pPr lvl="1"/>
            <a:r>
              <a:rPr lang="en-GB" dirty="0"/>
              <a:t>Return on investment</a:t>
            </a:r>
          </a:p>
          <a:p>
            <a:pPr lvl="1"/>
            <a:r>
              <a:rPr lang="en-GB" dirty="0"/>
              <a:t>Where funding will come from</a:t>
            </a:r>
          </a:p>
          <a:p>
            <a:r>
              <a:rPr lang="en-GB" b="1" dirty="0"/>
              <a:t>8) Validate and refine your business case</a:t>
            </a:r>
          </a:p>
          <a:p>
            <a:r>
              <a:rPr lang="en-GB" dirty="0"/>
              <a:t>Think about what else you need to do to ensure that your business case is complete.</a:t>
            </a:r>
          </a:p>
          <a:p>
            <a:r>
              <a:rPr lang="en-GB" dirty="0"/>
              <a:t>Review your business case carefully, and seek advice and comment from others.</a:t>
            </a:r>
          </a:p>
          <a:p>
            <a:r>
              <a:rPr lang="en-GB" dirty="0"/>
              <a:t>Identify weaknesses in your business case. </a:t>
            </a:r>
          </a:p>
          <a:p>
            <a:r>
              <a:rPr lang="en-GB" dirty="0"/>
              <a:t>Compare and contrast your case with others in order to identify missing detail or areas for improvement (see </a:t>
            </a:r>
            <a:r>
              <a:rPr lang="en-GB" dirty="0">
                <a:hlinkClick r:id="rId3" tooltip="Case Studies"/>
              </a:rPr>
              <a:t>Case Studies</a:t>
            </a:r>
            <a:r>
              <a:rPr lang="en-GB" dirty="0"/>
              <a:t>).</a:t>
            </a:r>
          </a:p>
          <a:p>
            <a:r>
              <a:rPr lang="en-GB" b="1" dirty="0"/>
              <a:t>9) Deliver your business case with maximum impact</a:t>
            </a:r>
          </a:p>
          <a:p>
            <a:r>
              <a:rPr lang="en-GB" dirty="0"/>
              <a:t>Find out how your business case will be evaluated and consider ways to increase it's chances of success. </a:t>
            </a:r>
          </a:p>
          <a:p>
            <a:pPr lvl="1"/>
            <a:r>
              <a:rPr lang="en-GB" dirty="0"/>
              <a:t>Who is you main sponsor/advocate?</a:t>
            </a:r>
          </a:p>
          <a:p>
            <a:r>
              <a:rPr lang="en-GB" dirty="0"/>
              <a:t>Create an Elevator Pitch, so you have the right language ready to make your case to potential advocates in your organisation. </a:t>
            </a:r>
          </a:p>
          <a:p>
            <a:r>
              <a:rPr lang="en-GB" dirty="0"/>
              <a:t>Persistence may well be required. </a:t>
            </a:r>
          </a:p>
          <a:p>
            <a:r>
              <a:rPr lang="en-GB" dirty="0"/>
              <a:t>You may need to re-submit your case at a later date and/or adapt it to the feedback you get on delivering it first time around.</a:t>
            </a:r>
          </a:p>
          <a:p>
            <a:r>
              <a:rPr lang="en-GB" b="1" dirty="0"/>
              <a:t>10) Share</a:t>
            </a:r>
          </a:p>
          <a:p>
            <a:r>
              <a:rPr lang="en-GB" dirty="0"/>
              <a:t>Consider removing sensitive details from your business case, and then sharing it </a:t>
            </a:r>
            <a:r>
              <a:rPr lang="en-GB" dirty="0">
                <a:hlinkClick r:id="rId4" tooltip="Case studies"/>
              </a:rPr>
              <a:t>here</a:t>
            </a:r>
            <a:r>
              <a:rPr lang="en-GB" dirty="0"/>
              <a:t> for others to learn from.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A61F-B615-42A8-9062-3F965E278F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4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Case studies incl.</a:t>
            </a:r>
            <a:r>
              <a:rPr lang="en-GB" baseline="0" dirty="0"/>
              <a:t> example </a:t>
            </a:r>
            <a:r>
              <a:rPr lang="en-GB" baseline="0"/>
              <a:t>elevator pitches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A61F-B615-42A8-9062-3F965E278F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4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164532" cy="4989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8219256" cy="45693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27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268760"/>
            <a:ext cx="6297488" cy="48574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pc_400x88dp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429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786563" y="63579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>
                <a:latin typeface="Calibri" pitchFamily="34" charset="0"/>
              </a:rPr>
              <a:t>www.dpconline.org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F7BB-FA20-4BCF-93A3-FBBC8B704D64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6596-01C5-46BA-8AA7-0E05CD195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00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814F-84D9-4795-AB05-D02CA6A36849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21AE-447E-4B47-909A-750EBD90D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93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2E79-6636-415A-AD71-95E03C143D5C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AA81-D446-4C7E-8E58-30CBBBDF4E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132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C065-A0D6-4A61-8851-74FAE7B42B8B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0E73-C207-4C2F-B91C-1C153100ED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261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2BB7-B776-4BFF-A565-A26588334E89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83EB-5133-4EF3-BD71-9CEB3B9FDC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104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FB6B-4ED3-4761-B63C-1185B98769AF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EB9B-6519-4F75-A1A1-73B2491504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355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pc_400x88dp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429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786563" y="63579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>
                <a:latin typeface="Calibri" pitchFamily="34" charset="0"/>
              </a:rPr>
              <a:t>www.dpconline.org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557C-BB22-4E47-B337-37A05A053E89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17E0-FC06-4AC9-BDA0-39BB240103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6312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E123-4D5F-4FE8-9B31-640B2E0963FE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B5A1-06AD-4184-B782-8465994B14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120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1" cy="1152128"/>
          </a:xfrm>
          <a:prstGeom prst="rect">
            <a:avLst/>
          </a:prstGeo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04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A829-2A61-468D-983E-5378CC8C1B5D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7EE4-8FCF-487B-8742-CE9735A4F5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8411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F63F-1379-4441-AD8E-3AA34CF2315F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11E4-D3D4-4723-AB0D-DF94A116FA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435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8283-67AD-461F-8FD1-9022CED1A1B1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E49B-C711-44AF-8FFE-B2250F95D5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55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87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164532" cy="4989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164532" cy="4989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0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164532" cy="4989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32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456384" cy="10180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466728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7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085184"/>
            <a:ext cx="72008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1052736"/>
            <a:ext cx="5414392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616" y="5661248"/>
            <a:ext cx="7200800" cy="51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3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628800"/>
            <a:ext cx="833185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215057"/>
            <a:ext cx="5436096" cy="62670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@sdaythomson 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www.dpconline.org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6382161"/>
            <a:ext cx="3740629" cy="349702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sara.thomson@dpconline.org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38" y="20688"/>
            <a:ext cx="1698262" cy="1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007C6F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EB2EB-36EE-4447-94E7-A43C2A7BAD0F}" type="datetimeFigureOut">
              <a:rPr lang="en-US"/>
              <a:pPr>
                <a:defRPr/>
              </a:pPr>
              <a:t>10/31/2016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0A2212-7E45-478C-8E05-61084FCB8E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318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dpconline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dpconline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dpconline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sitoryaudit.e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grie.com/krd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urationexchange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sitoryaudit.e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dpconline.org/index.php?title=Digital_Preservation_Business_Case_Toolki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dpconline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0528" y="3227182"/>
            <a:ext cx="9649072" cy="3630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-180528" y="-1"/>
            <a:ext cx="9649072" cy="3626199"/>
          </a:xfrm>
          <a:prstGeom prst="rect">
            <a:avLst/>
          </a:prstGeom>
          <a:solidFill>
            <a:srgbClr val="54A485"/>
          </a:solidFill>
          <a:ln>
            <a:solidFill>
              <a:srgbClr val="54A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45" y="3880563"/>
            <a:ext cx="2821326" cy="2723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052736"/>
            <a:ext cx="84969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4800" dirty="0">
                <a:solidFill>
                  <a:schemeClr val="bg1"/>
                </a:solidFill>
              </a:rPr>
              <a:t>Making a Case for </a:t>
            </a:r>
          </a:p>
          <a:p>
            <a:pPr algn="ctr">
              <a:spcAft>
                <a:spcPts val="1200"/>
              </a:spcAft>
            </a:pPr>
            <a:r>
              <a:rPr lang="en-GB" sz="4800" dirty="0">
                <a:solidFill>
                  <a:schemeClr val="bg1"/>
                </a:solidFill>
              </a:rPr>
              <a:t>Digital Preservation</a:t>
            </a:r>
          </a:p>
        </p:txBody>
      </p:sp>
    </p:spTree>
    <p:extLst>
      <p:ext uri="{BB962C8B-B14F-4D97-AF65-F5344CB8AC3E}">
        <p14:creationId xmlns:p14="http://schemas.microsoft.com/office/powerpoint/2010/main" val="380663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Key step in gaining (financial) support and resources for programme/project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Generally include sections on: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Objectives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Stakeholders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Financial Analysis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Benefits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Risks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05436"/>
            <a:ext cx="3581805" cy="3581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6464369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Illustration: Digital Preservation Business Case Toolkit </a:t>
            </a:r>
            <a:r>
              <a:rPr lang="en-GB" sz="1200" dirty="0">
                <a:hlinkClick r:id="rId4"/>
              </a:rPr>
              <a:t>http://wiki.dpconline.org/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5164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Business Case (1)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91" y="3394680"/>
            <a:ext cx="2095684" cy="32849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dirty="0"/>
              <a:t>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Audit your organisation’s readiness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Assess where you are and what you need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Think hard about your audience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Work out your objectives</a:t>
            </a:r>
          </a:p>
          <a:p>
            <a:pPr marL="914400" lvl="1" indent="-514350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466442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Illustration: Digital Preservation Business Case Toolkit </a:t>
            </a:r>
            <a:r>
              <a:rPr lang="en-GB" sz="1200" dirty="0">
                <a:hlinkClick r:id="rId4"/>
              </a:rPr>
              <a:t>http://wiki.dpconline.org/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815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Business Case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84" y="4612092"/>
            <a:ext cx="3509796" cy="2129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GB" sz="3600" dirty="0"/>
              <a:t>Identify Benefits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3600" dirty="0"/>
              <a:t>Prepare content for the business case template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3600" dirty="0"/>
              <a:t>Validate and refine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3600" dirty="0"/>
              <a:t>Deliver your business with maximum impact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3600" dirty="0"/>
              <a:t>Share!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08" y="6392361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Illustration: Digital Preservation Business Case Toolkit </a:t>
            </a:r>
            <a:r>
              <a:rPr lang="en-GB" sz="1200" dirty="0">
                <a:hlinkClick r:id="rId4"/>
              </a:rPr>
              <a:t>http://wiki.dpconline.org/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181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48880"/>
            <a:ext cx="560762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Part Three: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Some Tools to Help….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0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150" t="20634" r="11413" b="23571"/>
          <a:stretch/>
        </p:blipFill>
        <p:spPr>
          <a:xfrm>
            <a:off x="1799691" y="1556792"/>
            <a:ext cx="5544616" cy="4682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Risks: DRAMBORA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6136" y="6323590"/>
            <a:ext cx="323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http://www.repositoryaudit.eu/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24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Benefits: KRDS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29180" r="34296" b="15674"/>
          <a:stretch/>
        </p:blipFill>
        <p:spPr bwMode="auto">
          <a:xfrm>
            <a:off x="1259632" y="1429479"/>
            <a:ext cx="6482920" cy="47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6205244"/>
            <a:ext cx="3653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hlinkClick r:id="rId3"/>
              </a:rPr>
              <a:t>http://www.beagrie.com/krds/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61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57349" y="6270428"/>
            <a:ext cx="3986651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+mn-lt"/>
                <a:hlinkClick r:id="rId2"/>
              </a:rPr>
              <a:t>http://www.curationexchange.org/</a:t>
            </a:r>
            <a:r>
              <a:rPr lang="en-GB" sz="2000" dirty="0">
                <a:latin typeface="+mn-lt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Curation Costs Exchange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413" t="9401" r="13775" b="16401"/>
          <a:stretch/>
        </p:blipFill>
        <p:spPr>
          <a:xfrm>
            <a:off x="544987" y="1628800"/>
            <a:ext cx="813146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2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Cost of Doing Nothing….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88" t="10356" r="12988" b="4483"/>
          <a:stretch/>
        </p:blipFill>
        <p:spPr>
          <a:xfrm>
            <a:off x="683568" y="1606416"/>
            <a:ext cx="7760120" cy="4788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8144" y="6403549"/>
            <a:ext cx="323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http://www.repositoryaudit.eu/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54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over 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250704" cy="45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228" y="1700808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Step by Step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Business Case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Common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Case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Additional Resources…..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endParaRPr lang="en-GB" sz="3200" dirty="0"/>
          </a:p>
          <a:p>
            <a:r>
              <a:rPr lang="en-GB" dirty="0">
                <a:hlinkClick r:id="rId4"/>
              </a:rPr>
              <a:t>http://wiki.dpconline.org/index.php?title=Digital_Preservation_Business_Case_Toolkit</a:t>
            </a:r>
            <a:r>
              <a:rPr lang="en-GB" dirty="0"/>
              <a:t> </a:t>
            </a:r>
            <a:endParaRPr lang="en-GB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Case Toolkit</a:t>
            </a:r>
          </a:p>
        </p:txBody>
      </p:sp>
    </p:spTree>
    <p:extLst>
      <p:ext uri="{BB962C8B-B14F-4D97-AF65-F5344CB8AC3E}">
        <p14:creationId xmlns:p14="http://schemas.microsoft.com/office/powerpoint/2010/main" val="233810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Exercise: 2 Min. Elevator Pitch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GB" altLang="en-US" dirty="0"/>
              <a:t>Some questions to consider: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/>
              <a:t>To whom you are pitching?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/>
              <a:t>What is the value of the collection?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/>
              <a:t>What problems do you face with the collection?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/>
              <a:t>What work needs to happen?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/>
              <a:t>How long it will take?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/>
              <a:t>What benefits will flow from the work?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/>
              <a:t>How does it relate to strategic objectives?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/>
              <a:t>What will success look like?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>
              <a:spcBef>
                <a:spcPct val="0"/>
              </a:spcBef>
              <a:buNone/>
            </a:pPr>
            <a:r>
              <a:rPr lang="en-GB" altLang="en-US" dirty="0"/>
              <a:t>2 minutes (approx. 200 words)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0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14" y="2276872"/>
            <a:ext cx="4396575" cy="37444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7040"/>
            <a:ext cx="8331854" cy="4824536"/>
          </a:xfrm>
        </p:spPr>
        <p:txBody>
          <a:bodyPr/>
          <a:lstStyle/>
          <a:p>
            <a:r>
              <a:rPr lang="en-GB" dirty="0"/>
              <a:t>Why do we do digital preservation?</a:t>
            </a:r>
          </a:p>
          <a:p>
            <a:r>
              <a:rPr lang="en-GB" dirty="0"/>
              <a:t>Building a business case</a:t>
            </a:r>
          </a:p>
          <a:p>
            <a:r>
              <a:rPr lang="en-GB" dirty="0"/>
              <a:t>Some tools to help with:</a:t>
            </a:r>
          </a:p>
          <a:p>
            <a:pPr lvl="1"/>
            <a:r>
              <a:rPr lang="en-GB" dirty="0"/>
              <a:t>Risks</a:t>
            </a:r>
          </a:p>
          <a:p>
            <a:pPr lvl="1"/>
            <a:r>
              <a:rPr lang="en-GB" dirty="0"/>
              <a:t>Benefits</a:t>
            </a:r>
          </a:p>
          <a:p>
            <a:pPr lvl="1"/>
            <a:r>
              <a:rPr lang="en-GB" dirty="0"/>
              <a:t>Costs</a:t>
            </a:r>
          </a:p>
          <a:p>
            <a:pPr lvl="1"/>
            <a:r>
              <a:rPr lang="en-GB" dirty="0"/>
              <a:t>Business case best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638132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Illustration: Digital Preservation Business Case Toolkit </a:t>
            </a:r>
            <a:r>
              <a:rPr lang="en-GB" sz="1200" dirty="0">
                <a:hlinkClick r:id="rId3"/>
              </a:rPr>
              <a:t>http://wiki.dpconline.org/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2377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48880"/>
            <a:ext cx="750558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Part One: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Why Do Digital</a:t>
            </a:r>
            <a:r>
              <a:rPr kumimoji="0" lang="en-GB" sz="4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 Preservation?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5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3200" dirty="0"/>
              <a:t>‘’The answer will </a:t>
            </a:r>
            <a:r>
              <a:rPr lang="en-GB" sz="3200" b="1" dirty="0"/>
              <a:t>not to be found in the bits and bytes </a:t>
            </a:r>
            <a:r>
              <a:rPr lang="en-GB" sz="3200" dirty="0"/>
              <a:t>that you look after: it will be found at the place where those bits and bytes impact on the </a:t>
            </a:r>
            <a:r>
              <a:rPr lang="en-GB" sz="3200" b="1" dirty="0"/>
              <a:t>health and purpose of the organisation</a:t>
            </a:r>
            <a:r>
              <a:rPr lang="en-GB" sz="3200" dirty="0"/>
              <a:t> and its capacity to deliver meaningful services in the real world.</a:t>
            </a:r>
          </a:p>
          <a:p>
            <a:pPr algn="r">
              <a:spcBef>
                <a:spcPct val="20000"/>
              </a:spcBef>
            </a:pPr>
            <a:r>
              <a:rPr lang="en-GB" sz="2800" i="1" dirty="0"/>
              <a:t>William Kilbride, 2015</a:t>
            </a:r>
          </a:p>
          <a:p>
            <a:pPr algn="r">
              <a:spcBef>
                <a:spcPct val="20000"/>
              </a:spcBef>
            </a:pPr>
            <a:endParaRPr lang="en-GB" sz="3200" dirty="0"/>
          </a:p>
          <a:p>
            <a:pPr>
              <a:spcBef>
                <a:spcPct val="20000"/>
              </a:spcBef>
            </a:pPr>
            <a:endParaRPr lang="en-GB" sz="20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Preserve?</a:t>
            </a:r>
          </a:p>
        </p:txBody>
      </p:sp>
    </p:spTree>
    <p:extLst>
      <p:ext uri="{BB962C8B-B14F-4D97-AF65-F5344CB8AC3E}">
        <p14:creationId xmlns:p14="http://schemas.microsoft.com/office/powerpoint/2010/main" val="26265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214133" y="1700808"/>
            <a:ext cx="468052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1. Transparency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Data Protection, Freedom of Information…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2. Safety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Detection, disaster, recovery, audit…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3. Knowledge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Scientific value, access to heritage…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4. Wealth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Efficient business, management of IP…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5. Health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Research, safe innovation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6. Environmental improvement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Evidence-based policy development…</a:t>
            </a:r>
          </a:p>
        </p:txBody>
      </p:sp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4716016" y="1628800"/>
            <a:ext cx="453548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1. Legal compliance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Sarbanes-Oxley, Data Protection…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2. Regulatory compliance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Power generation, aviation...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3. Legal protection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Patents, </a:t>
            </a:r>
            <a:r>
              <a:rPr lang="en-GB" altLang="en-US" sz="2200" dirty="0" err="1"/>
              <a:t>mis</a:t>
            </a:r>
            <a:r>
              <a:rPr lang="en-GB" altLang="en-US" sz="2200" dirty="0"/>
              <a:t>-selling, detection…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4. Unanticipated exploitation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 err="1"/>
              <a:t>Petro</a:t>
            </a:r>
            <a:r>
              <a:rPr lang="en-GB" altLang="en-US" sz="2200" dirty="0"/>
              <a:t>-chemical, pharmaceuticals….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5. Business continuity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Product recall, disaster recovery…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/>
              <a:t>6. Business 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/>
              <a:t>The right information to the right people at the right time in a format they can use…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16824" cy="1152128"/>
          </a:xfrm>
        </p:spPr>
        <p:txBody>
          <a:bodyPr/>
          <a:lstStyle/>
          <a:p>
            <a:r>
              <a:rPr lang="en-GB" altLang="en-US" sz="3600" dirty="0"/>
              <a:t>We Do Preservation Because We Want: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32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3528" y="692696"/>
            <a:ext cx="8463285" cy="598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Digital preservation is not just about ‘the bits’: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Digital preservation is not just about ‘access’: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Digital preservation is not just about ‘………’: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/>
              <a:t>it’s about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FF0000"/>
                </a:solidFill>
              </a:rPr>
              <a:t>people and opportunity</a:t>
            </a:r>
          </a:p>
        </p:txBody>
      </p:sp>
      <p:sp>
        <p:nvSpPr>
          <p:cNvPr id="3" name="Explosion 2 2"/>
          <p:cNvSpPr/>
          <p:nvPr/>
        </p:nvSpPr>
        <p:spPr>
          <a:xfrm rot="1885794">
            <a:off x="5732215" y="2005806"/>
            <a:ext cx="3379276" cy="2697163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/>
              <a:t>Make the case here!</a:t>
            </a:r>
          </a:p>
        </p:txBody>
      </p:sp>
    </p:spTree>
    <p:extLst>
      <p:ext uri="{BB962C8B-B14F-4D97-AF65-F5344CB8AC3E}">
        <p14:creationId xmlns:p14="http://schemas.microsoft.com/office/powerpoint/2010/main" val="19060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48880"/>
            <a:ext cx="731802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Part Two: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Developing a </a:t>
            </a:r>
            <a:r>
              <a:rPr kumimoji="0" lang="en-GB" sz="4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Business Case?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8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Is Digital Preservation Expensive?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5400" dirty="0">
                <a:latin typeface="Calibri" pitchFamily="34" charset="0"/>
              </a:rPr>
              <a:t>No!</a:t>
            </a:r>
          </a:p>
          <a:p>
            <a:r>
              <a:rPr lang="en-GB" sz="3600" dirty="0">
                <a:latin typeface="Calibri" pitchFamily="34" charset="0"/>
              </a:rPr>
              <a:t>But it is an unfunded mandate</a:t>
            </a:r>
          </a:p>
          <a:p>
            <a:r>
              <a:rPr lang="en-GB" sz="3600" dirty="0">
                <a:latin typeface="Calibri" pitchFamily="34" charset="0"/>
              </a:rPr>
              <a:t>Don’t throw money at it</a:t>
            </a:r>
          </a:p>
          <a:p>
            <a:r>
              <a:rPr lang="en-GB" sz="3600" dirty="0">
                <a:latin typeface="Calibri" pitchFamily="34" charset="0"/>
              </a:rPr>
              <a:t>Get the mandate properly incorporated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Comparison…..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22" y="2163188"/>
            <a:ext cx="4421149" cy="274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823649" y="4912528"/>
            <a:ext cx="2581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Setup:</a:t>
            </a:r>
          </a:p>
          <a:p>
            <a:r>
              <a:rPr lang="en-GB" sz="2400" dirty="0">
                <a:latin typeface="Calibri" pitchFamily="34" charset="0"/>
              </a:rPr>
              <a:t>Tens of thousands?</a:t>
            </a:r>
          </a:p>
        </p:txBody>
      </p:sp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5109899" y="4974267"/>
            <a:ext cx="22524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Setup:</a:t>
            </a:r>
          </a:p>
          <a:p>
            <a:r>
              <a:rPr lang="en-GB" sz="2400" dirty="0">
                <a:latin typeface="Calibri" pitchFamily="34" charset="0"/>
              </a:rPr>
              <a:t>Tens of millions?</a:t>
            </a:r>
            <a:endParaRPr lang="en-GB" b="1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4063" t="5624" r="8006" b="6250"/>
          <a:stretch>
            <a:fillRect/>
          </a:stretch>
        </p:blipFill>
        <p:spPr bwMode="auto">
          <a:xfrm>
            <a:off x="251520" y="2062338"/>
            <a:ext cx="4031519" cy="285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05792"/>
      </p:ext>
    </p:extLst>
  </p:cSld>
  <p:clrMapOvr>
    <a:masterClrMapping/>
  </p:clrMapOvr>
</p:sld>
</file>

<file path=ppt/theme/theme1.xml><?xml version="1.0" encoding="utf-8"?>
<a:theme xmlns:a="http://schemas.openxmlformats.org/drawingml/2006/main" name="DPCShar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A12ADEB0E794F9A53CB1E6BDEBEF9" ma:contentTypeVersion="2" ma:contentTypeDescription="Create a new document." ma:contentTypeScope="" ma:versionID="df1670300e2094e5568754751430e275">
  <xsd:schema xmlns:xsd="http://www.w3.org/2001/XMLSchema" xmlns:xs="http://www.w3.org/2001/XMLSchema" xmlns:p="http://schemas.microsoft.com/office/2006/metadata/properties" xmlns:ns2="e3cce8e0-2e05-4967-9afc-6d8fd6e34cbf" targetNamespace="http://schemas.microsoft.com/office/2006/metadata/properties" ma:root="true" ma:fieldsID="c0701c6b972f6ba10837a4da62786978" ns2:_="">
    <xsd:import namespace="e3cce8e0-2e05-4967-9afc-6d8fd6e34c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ce8e0-2e05-4967-9afc-6d8fd6e34c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3A0957-BBA9-4769-88F3-68754597922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3cce8e0-2e05-4967-9afc-6d8fd6e34cb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C5C670-3B58-4CEA-8274-1C194AFF9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ce8e0-2e05-4967-9afc-6d8fd6e34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8A6C92-E0B7-42FC-9B0B-C9C14F5A89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DPCSaraDay</Template>
  <TotalTime>2242</TotalTime>
  <Words>932</Words>
  <Application>Microsoft Office PowerPoint</Application>
  <PresentationFormat>On-screen Show (4:3)</PresentationFormat>
  <Paragraphs>165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DPCSharon</vt:lpstr>
      <vt:lpstr>Office Theme</vt:lpstr>
      <vt:lpstr>PowerPoint Presentation</vt:lpstr>
      <vt:lpstr>In This Session</vt:lpstr>
      <vt:lpstr>PowerPoint Presentation</vt:lpstr>
      <vt:lpstr>Why Preserve?</vt:lpstr>
      <vt:lpstr>We Do Preservation Because We Want:</vt:lpstr>
      <vt:lpstr>PowerPoint Presentation</vt:lpstr>
      <vt:lpstr>PowerPoint Presentation</vt:lpstr>
      <vt:lpstr>Is Digital Preservation Expensive?</vt:lpstr>
      <vt:lpstr>A Comparison…..</vt:lpstr>
      <vt:lpstr>Business Cases</vt:lpstr>
      <vt:lpstr>Developing a Business Case (1)</vt:lpstr>
      <vt:lpstr>Developing a Business Case (2)</vt:lpstr>
      <vt:lpstr>PowerPoint Presentation</vt:lpstr>
      <vt:lpstr>Risks: DRAMBORA</vt:lpstr>
      <vt:lpstr>Identifying Benefits: KRDS</vt:lpstr>
      <vt:lpstr>Curation Costs Exchange</vt:lpstr>
      <vt:lpstr>The Cost of Doing Nothing….</vt:lpstr>
      <vt:lpstr>Business Case Toolkit</vt:lpstr>
      <vt:lpstr>Exercise: 2 Min. Elevator Pitch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Thomson</dc:creator>
  <cp:lastModifiedBy>Sharon McMeekin</cp:lastModifiedBy>
  <cp:revision>202</cp:revision>
  <dcterms:created xsi:type="dcterms:W3CDTF">2015-04-20T13:42:01Z</dcterms:created>
  <dcterms:modified xsi:type="dcterms:W3CDTF">2016-10-31T21:41:56Z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0x010100749A12ADEB0E794F9A53CB1E6BDEBEF9</vt:lpwstr>
  </property>
</Properties>
</file>