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9469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1E96B2"/>
    <a:srgbClr val="6B92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54" autoAdjust="0"/>
  </p:normalViewPr>
  <p:slideViewPr>
    <p:cSldViewPr>
      <p:cViewPr>
        <p:scale>
          <a:sx n="100" d="100"/>
          <a:sy n="100" d="100"/>
        </p:scale>
        <p:origin x="-702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5108014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9250" y="669925"/>
            <a:ext cx="2139950" cy="54562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7813" y="669925"/>
            <a:ext cx="6269037" cy="54562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7813" y="669925"/>
            <a:ext cx="8561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2pPr>
      <a:lvl3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3pPr>
      <a:lvl4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4pPr>
      <a:lvl5pPr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5pPr>
      <a:lvl6pPr marL="4572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6pPr>
      <a:lvl7pPr marL="9144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7pPr>
      <a:lvl8pPr marL="13716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8pPr>
      <a:lvl9pPr marL="1828800" algn="ctr" rtl="0" eaLnBrk="1" fontAlgn="base" hangingPunct="1">
        <a:lnSpc>
          <a:spcPct val="89000"/>
        </a:lnSpc>
        <a:spcBef>
          <a:spcPct val="0"/>
        </a:spcBef>
        <a:spcAft>
          <a:spcPct val="0"/>
        </a:spcAft>
        <a:defRPr sz="2400">
          <a:solidFill>
            <a:srgbClr val="000000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40000"/>
        </a:spcBef>
        <a:spcAft>
          <a:spcPct val="0"/>
        </a:spcAft>
        <a:defRPr b="1" i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40000"/>
        </a:spcBef>
        <a:spcAft>
          <a:spcPct val="0"/>
        </a:spcAft>
        <a:buChar char="•"/>
        <a:defRPr sz="14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40000"/>
        </a:spcBef>
        <a:spcAft>
          <a:spcPct val="0"/>
        </a:spcAft>
        <a:defRPr sz="1400" b="1"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1613" y="549275"/>
            <a:ext cx="8561387" cy="746125"/>
          </a:xfrm>
          <a:noFill/>
          <a:ln/>
        </p:spPr>
        <p:txBody>
          <a:bodyPr anchor="t"/>
          <a:lstStyle/>
          <a:p>
            <a:r>
              <a:rPr lang="en-US" dirty="0" smtClean="0"/>
              <a:t>Digital POWRR Project Timeline</a:t>
            </a:r>
            <a:br>
              <a:rPr lang="en-US" dirty="0" smtClean="0"/>
            </a:br>
            <a:r>
              <a:rPr lang="en-US" sz="1000" dirty="0" smtClean="0"/>
              <a:t>DRAFT – </a:t>
            </a:r>
            <a:r>
              <a:rPr lang="en-US" sz="1000" dirty="0" smtClean="0"/>
              <a:t>June</a:t>
            </a:r>
            <a:r>
              <a:rPr lang="en-US" sz="1000" dirty="0" smtClean="0"/>
              <a:t> </a:t>
            </a:r>
            <a:r>
              <a:rPr lang="en-US" sz="1000" dirty="0" smtClean="0"/>
              <a:t>2013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/>
          </a:p>
        </p:txBody>
      </p:sp>
      <p:grpSp>
        <p:nvGrpSpPr>
          <p:cNvPr id="14417" name="Group 81"/>
          <p:cNvGrpSpPr>
            <a:grpSpLocks/>
          </p:cNvGrpSpPr>
          <p:nvPr/>
        </p:nvGrpSpPr>
        <p:grpSpPr bwMode="auto">
          <a:xfrm>
            <a:off x="228600" y="-152400"/>
            <a:ext cx="8689452" cy="5867400"/>
            <a:chOff x="427" y="1104"/>
            <a:chExt cx="4844" cy="5867400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427" y="1372704"/>
              <a:ext cx="704" cy="449580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lIns="136525" tIns="639763" rIns="136525" bIns="639763"/>
            <a:lstStyle/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Campus Interviews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Test Data Collection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Software Requisition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Technology Installation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Tool Grid</a:t>
              </a: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Case Study Creation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System Testing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  <a:p>
              <a:pPr>
                <a:spcBef>
                  <a:spcPct val="1250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Full Initial Draft Editing</a:t>
              </a:r>
            </a:p>
            <a:p>
              <a:pPr>
                <a:spcBef>
                  <a:spcPts val="12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IMLS Editing</a:t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/>
              </a:r>
              <a:b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</a:b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Final Report</a:t>
              </a:r>
            </a:p>
            <a:p>
              <a:pPr>
                <a:spcBef>
                  <a:spcPts val="800"/>
                </a:spcBef>
              </a:pPr>
              <a:r>
                <a:rPr lang="en-US" sz="900" dirty="0" smtClean="0">
                  <a:solidFill>
                    <a:srgbClr val="000000"/>
                  </a:solidFill>
                  <a:latin typeface="Trebuchet MS" pitchFamily="34" charset="0"/>
                </a:rPr>
                <a:t>Dissemination </a:t>
              </a:r>
              <a:endParaRPr lang="en-US" sz="900" dirty="0">
                <a:solidFill>
                  <a:srgbClr val="000000"/>
                </a:solidFill>
                <a:latin typeface="Trebuchet MS" pitchFamily="34" charset="0"/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>
              <a:off x="1089" y="1372704"/>
              <a:ext cx="4178" cy="4483100"/>
            </a:xfrm>
            <a:prstGeom prst="rect">
              <a:avLst/>
            </a:prstGeom>
            <a:solidFill>
              <a:srgbClr val="FFFFFF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1" name="Rectangle 5"/>
            <p:cNvSpPr>
              <a:spLocks noChangeArrowheads="1"/>
            </p:cNvSpPr>
            <p:nvPr/>
          </p:nvSpPr>
          <p:spPr bwMode="auto">
            <a:xfrm>
              <a:off x="1076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2" name="Rectangle 6"/>
            <p:cNvSpPr>
              <a:spLocks noChangeArrowheads="1"/>
            </p:cNvSpPr>
            <p:nvPr/>
          </p:nvSpPr>
          <p:spPr bwMode="auto">
            <a:xfrm>
              <a:off x="1362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3" name="Rectangle 7"/>
            <p:cNvSpPr>
              <a:spLocks noChangeArrowheads="1"/>
            </p:cNvSpPr>
            <p:nvPr/>
          </p:nvSpPr>
          <p:spPr bwMode="auto">
            <a:xfrm>
              <a:off x="162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4" name="Rectangle 8"/>
            <p:cNvSpPr>
              <a:spLocks noChangeArrowheads="1"/>
            </p:cNvSpPr>
            <p:nvPr/>
          </p:nvSpPr>
          <p:spPr bwMode="auto">
            <a:xfrm>
              <a:off x="18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5" name="Rectangle 9"/>
            <p:cNvSpPr>
              <a:spLocks noChangeArrowheads="1"/>
            </p:cNvSpPr>
            <p:nvPr/>
          </p:nvSpPr>
          <p:spPr bwMode="auto">
            <a:xfrm>
              <a:off x="213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243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2678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Jul/Aug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8" name="Rectangle 12"/>
            <p:cNvSpPr>
              <a:spLocks noChangeArrowheads="1"/>
            </p:cNvSpPr>
            <p:nvPr/>
          </p:nvSpPr>
          <p:spPr bwMode="auto">
            <a:xfrm>
              <a:off x="294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Sep/Oct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49" name="Rectangle 13"/>
            <p:cNvSpPr>
              <a:spLocks noChangeArrowheads="1"/>
            </p:cNvSpPr>
            <p:nvPr/>
          </p:nvSpPr>
          <p:spPr bwMode="auto">
            <a:xfrm>
              <a:off x="320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Nov/Dec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0" name="Rectangle 14"/>
            <p:cNvSpPr>
              <a:spLocks noChangeArrowheads="1"/>
            </p:cNvSpPr>
            <p:nvPr/>
          </p:nvSpPr>
          <p:spPr bwMode="auto">
            <a:xfrm>
              <a:off x="3485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Jan/Feb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1" name="Rectangle 15"/>
            <p:cNvSpPr>
              <a:spLocks noChangeArrowheads="1"/>
            </p:cNvSpPr>
            <p:nvPr/>
          </p:nvSpPr>
          <p:spPr bwMode="auto">
            <a:xfrm>
              <a:off x="3783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Mar/Apr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2" name="Rectangle 16"/>
            <p:cNvSpPr>
              <a:spLocks noChangeArrowheads="1"/>
            </p:cNvSpPr>
            <p:nvPr/>
          </p:nvSpPr>
          <p:spPr bwMode="auto">
            <a:xfrm>
              <a:off x="4080" y="1377950"/>
              <a:ext cx="328" cy="368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/>
              <a:r>
                <a:rPr lang="en-US" sz="800" b="1" dirty="0" smtClean="0">
                  <a:solidFill>
                    <a:srgbClr val="6B92B5"/>
                  </a:solidFill>
                  <a:latin typeface="Trebuchet MS" pitchFamily="34" charset="0"/>
                </a:rPr>
                <a:t>May/Jun</a:t>
              </a:r>
              <a:endParaRPr lang="en-US" sz="800" b="1" dirty="0">
                <a:solidFill>
                  <a:srgbClr val="6B92B5"/>
                </a:solidFill>
                <a:latin typeface="Trebuchet MS" pitchFamily="34" charset="0"/>
              </a:endParaRPr>
            </a:p>
          </p:txBody>
        </p:sp>
        <p:sp>
          <p:nvSpPr>
            <p:cNvPr id="14354" name="Line 18"/>
            <p:cNvSpPr>
              <a:spLocks noChangeShapeType="1"/>
            </p:cNvSpPr>
            <p:nvPr/>
          </p:nvSpPr>
          <p:spPr bwMode="auto">
            <a:xfrm>
              <a:off x="1659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5" name="Line 19"/>
            <p:cNvSpPr>
              <a:spLocks noChangeShapeType="1"/>
            </p:cNvSpPr>
            <p:nvPr/>
          </p:nvSpPr>
          <p:spPr bwMode="auto">
            <a:xfrm>
              <a:off x="1914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6" name="Line 20"/>
            <p:cNvSpPr>
              <a:spLocks noChangeShapeType="1"/>
            </p:cNvSpPr>
            <p:nvPr/>
          </p:nvSpPr>
          <p:spPr bwMode="auto">
            <a:xfrm>
              <a:off x="242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7" name="Line 21"/>
            <p:cNvSpPr>
              <a:spLocks noChangeShapeType="1"/>
            </p:cNvSpPr>
            <p:nvPr/>
          </p:nvSpPr>
          <p:spPr bwMode="auto">
            <a:xfrm>
              <a:off x="272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8" name="Line 22"/>
            <p:cNvSpPr>
              <a:spLocks noChangeShapeType="1"/>
            </p:cNvSpPr>
            <p:nvPr/>
          </p:nvSpPr>
          <p:spPr bwMode="auto">
            <a:xfrm>
              <a:off x="2976" y="1372704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59" name="Line 23"/>
            <p:cNvSpPr>
              <a:spLocks noChangeShapeType="1"/>
            </p:cNvSpPr>
            <p:nvPr/>
          </p:nvSpPr>
          <p:spPr bwMode="auto">
            <a:xfrm>
              <a:off x="323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0" name="Line 24"/>
            <p:cNvSpPr>
              <a:spLocks noChangeShapeType="1"/>
            </p:cNvSpPr>
            <p:nvPr/>
          </p:nvSpPr>
          <p:spPr bwMode="auto">
            <a:xfrm>
              <a:off x="3783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25"/>
            <p:cNvSpPr>
              <a:spLocks noChangeShapeType="1"/>
            </p:cNvSpPr>
            <p:nvPr/>
          </p:nvSpPr>
          <p:spPr bwMode="auto">
            <a:xfrm>
              <a:off x="4080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2" name="Line 26"/>
            <p:cNvSpPr>
              <a:spLocks noChangeShapeType="1"/>
            </p:cNvSpPr>
            <p:nvPr/>
          </p:nvSpPr>
          <p:spPr bwMode="auto">
            <a:xfrm>
              <a:off x="4377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3" name="Line 27"/>
            <p:cNvSpPr>
              <a:spLocks noChangeShapeType="1"/>
            </p:cNvSpPr>
            <p:nvPr/>
          </p:nvSpPr>
          <p:spPr bwMode="auto">
            <a:xfrm>
              <a:off x="4675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64" name="Line 28"/>
            <p:cNvSpPr>
              <a:spLocks noChangeShapeType="1"/>
            </p:cNvSpPr>
            <p:nvPr/>
          </p:nvSpPr>
          <p:spPr bwMode="auto">
            <a:xfrm>
              <a:off x="4981" y="1371600"/>
              <a:ext cx="0" cy="4495800"/>
            </a:xfrm>
            <a:prstGeom prst="line">
              <a:avLst/>
            </a:prstGeom>
            <a:noFill/>
            <a:ln w="6350">
              <a:solidFill>
                <a:srgbClr val="C0C0C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392" name="Oval 56"/>
            <p:cNvSpPr>
              <a:spLocks noChangeArrowheads="1"/>
            </p:cNvSpPr>
            <p:nvPr/>
          </p:nvSpPr>
          <p:spPr bwMode="auto">
            <a:xfrm>
              <a:off x="1393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6" name="Oval 60">
              <a:hlinkClick r:id="rId2" action="ppaction://hlinksldjump" tooltip="Completed by March 15th"/>
            </p:cNvPr>
            <p:cNvSpPr>
              <a:spLocks noChangeArrowheads="1"/>
            </p:cNvSpPr>
            <p:nvPr/>
          </p:nvSpPr>
          <p:spPr bwMode="auto">
            <a:xfrm>
              <a:off x="2211" y="20585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397" name="AutoShape 61"/>
            <p:cNvCxnSpPr>
              <a:cxnSpLocks noChangeShapeType="1"/>
              <a:stCxn id="14392" idx="6"/>
              <a:endCxn id="14396" idx="2"/>
            </p:cNvCxnSpPr>
            <p:nvPr/>
          </p:nvCxnSpPr>
          <p:spPr bwMode="auto">
            <a:xfrm>
              <a:off x="1489" y="2134704"/>
              <a:ext cx="722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06" name="Oval 70"/>
            <p:cNvSpPr>
              <a:spLocks noChangeArrowheads="1"/>
            </p:cNvSpPr>
            <p:nvPr/>
          </p:nvSpPr>
          <p:spPr bwMode="auto">
            <a:xfrm>
              <a:off x="1931" y="3277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07" name="Oval 71"/>
            <p:cNvSpPr>
              <a:spLocks noChangeArrowheads="1"/>
            </p:cNvSpPr>
            <p:nvPr/>
          </p:nvSpPr>
          <p:spPr bwMode="auto">
            <a:xfrm>
              <a:off x="2593" y="3276600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08" name="AutoShape 72"/>
            <p:cNvCxnSpPr>
              <a:cxnSpLocks noChangeShapeType="1"/>
              <a:stCxn id="14406" idx="6"/>
              <a:endCxn id="14407" idx="2"/>
            </p:cNvCxnSpPr>
            <p:nvPr/>
          </p:nvCxnSpPr>
          <p:spPr bwMode="auto">
            <a:xfrm flipV="1">
              <a:off x="2027" y="3352800"/>
              <a:ext cx="567" cy="1104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410" name="Oval 74"/>
            <p:cNvSpPr>
              <a:spLocks noChangeArrowheads="1"/>
            </p:cNvSpPr>
            <p:nvPr/>
          </p:nvSpPr>
          <p:spPr bwMode="auto">
            <a:xfrm>
              <a:off x="2636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411" name="Oval 75"/>
            <p:cNvSpPr>
              <a:spLocks noChangeArrowheads="1"/>
            </p:cNvSpPr>
            <p:nvPr/>
          </p:nvSpPr>
          <p:spPr bwMode="auto">
            <a:xfrm>
              <a:off x="3661" y="4420704"/>
              <a:ext cx="96" cy="152400"/>
            </a:xfrm>
            <a:prstGeom prst="ellipse">
              <a:avLst/>
            </a:prstGeom>
            <a:gradFill rotWithShape="1">
              <a:gsLst>
                <a:gs pos="0">
                  <a:srgbClr val="6B92B5">
                    <a:gamma/>
                    <a:tint val="0"/>
                    <a:invGamma/>
                  </a:srgbClr>
                </a:gs>
                <a:gs pos="100000">
                  <a:srgbClr val="6B92B5"/>
                </a:gs>
              </a:gsLst>
              <a:lin ang="0" scaled="1"/>
            </a:gradFill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14412" name="AutoShape 76"/>
            <p:cNvCxnSpPr>
              <a:cxnSpLocks noChangeShapeType="1"/>
              <a:stCxn id="14410" idx="6"/>
              <a:endCxn id="14411" idx="2"/>
            </p:cNvCxnSpPr>
            <p:nvPr/>
          </p:nvCxnSpPr>
          <p:spPr bwMode="auto">
            <a:xfrm>
              <a:off x="2732" y="4496904"/>
              <a:ext cx="929" cy="0"/>
            </a:xfrm>
            <a:prstGeom prst="straightConnector1">
              <a:avLst/>
            </a:prstGeom>
            <a:noFill/>
            <a:ln w="6350">
              <a:solidFill>
                <a:srgbClr val="6B92B5"/>
              </a:solidFill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353" name="Line 17"/>
            <p:cNvSpPr>
              <a:spLocks noChangeShapeType="1"/>
            </p:cNvSpPr>
            <p:nvPr/>
          </p:nvSpPr>
          <p:spPr bwMode="auto">
            <a:xfrm>
              <a:off x="1239" y="1104"/>
              <a:ext cx="4032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" name="Oval 56"/>
          <p:cNvSpPr>
            <a:spLocks noChangeArrowheads="1"/>
          </p:cNvSpPr>
          <p:nvPr/>
        </p:nvSpPr>
        <p:spPr bwMode="auto">
          <a:xfrm>
            <a:off x="20559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Oval 60"/>
          <p:cNvSpPr>
            <a:spLocks noChangeArrowheads="1"/>
          </p:cNvSpPr>
          <p:nvPr/>
        </p:nvSpPr>
        <p:spPr bwMode="auto">
          <a:xfrm>
            <a:off x="4265734" y="22098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6" name="AutoShape 61"/>
          <p:cNvCxnSpPr>
            <a:cxnSpLocks noChangeShapeType="1"/>
            <a:stCxn id="54" idx="6"/>
            <a:endCxn id="55" idx="2"/>
          </p:cNvCxnSpPr>
          <p:nvPr/>
        </p:nvCxnSpPr>
        <p:spPr bwMode="auto">
          <a:xfrm>
            <a:off x="2208334" y="2286000"/>
            <a:ext cx="2057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58" name="Oval 74"/>
          <p:cNvSpPr>
            <a:spLocks noChangeArrowheads="1"/>
          </p:cNvSpPr>
          <p:nvPr/>
        </p:nvSpPr>
        <p:spPr bwMode="auto">
          <a:xfrm>
            <a:off x="22860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Oval 75"/>
          <p:cNvSpPr>
            <a:spLocks noChangeArrowheads="1"/>
          </p:cNvSpPr>
          <p:nvPr/>
        </p:nvSpPr>
        <p:spPr bwMode="auto">
          <a:xfrm>
            <a:off x="2819400" y="2667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0" name="AutoShape 76"/>
          <p:cNvCxnSpPr>
            <a:cxnSpLocks noChangeShapeType="1"/>
            <a:stCxn id="58" idx="6"/>
            <a:endCxn id="59" idx="2"/>
          </p:cNvCxnSpPr>
          <p:nvPr/>
        </p:nvCxnSpPr>
        <p:spPr bwMode="auto">
          <a:xfrm>
            <a:off x="2438400" y="2743200"/>
            <a:ext cx="3810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61" name="Oval 70"/>
          <p:cNvSpPr>
            <a:spLocks noChangeArrowheads="1"/>
          </p:cNvSpPr>
          <p:nvPr/>
        </p:nvSpPr>
        <p:spPr bwMode="auto">
          <a:xfrm>
            <a:off x="29718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Oval 71">
            <a:hlinkClick r:id="rId2" action="ppaction://hlinksldjump" tooltip="Completed by March 29th"/>
          </p:cNvPr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3" name="AutoShape 72"/>
          <p:cNvCxnSpPr>
            <a:cxnSpLocks noChangeShapeType="1"/>
            <a:stCxn id="61" idx="6"/>
            <a:endCxn id="62" idx="2"/>
          </p:cNvCxnSpPr>
          <p:nvPr/>
        </p:nvCxnSpPr>
        <p:spPr bwMode="auto">
          <a:xfrm>
            <a:off x="3124200" y="3505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3" name="Oval 74"/>
          <p:cNvSpPr>
            <a:spLocks noChangeArrowheads="1"/>
          </p:cNvSpPr>
          <p:nvPr/>
        </p:nvSpPr>
        <p:spPr bwMode="auto">
          <a:xfrm>
            <a:off x="59436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Oval 75"/>
          <p:cNvSpPr>
            <a:spLocks noChangeArrowheads="1"/>
          </p:cNvSpPr>
          <p:nvPr/>
        </p:nvSpPr>
        <p:spPr bwMode="auto">
          <a:xfrm>
            <a:off x="6553200" y="4572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5" name="AutoShape 76"/>
          <p:cNvCxnSpPr>
            <a:cxnSpLocks noChangeShapeType="1"/>
            <a:stCxn id="153" idx="6"/>
            <a:endCxn id="154" idx="2"/>
          </p:cNvCxnSpPr>
          <p:nvPr/>
        </p:nvCxnSpPr>
        <p:spPr bwMode="auto">
          <a:xfrm>
            <a:off x="6096000" y="4648200"/>
            <a:ext cx="4572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56" name="Oval 74"/>
          <p:cNvSpPr>
            <a:spLocks noChangeArrowheads="1"/>
          </p:cNvSpPr>
          <p:nvPr/>
        </p:nvSpPr>
        <p:spPr bwMode="auto">
          <a:xfrm>
            <a:off x="66294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" name="Oval 75"/>
          <p:cNvSpPr>
            <a:spLocks noChangeArrowheads="1"/>
          </p:cNvSpPr>
          <p:nvPr/>
        </p:nvSpPr>
        <p:spPr bwMode="auto">
          <a:xfrm>
            <a:off x="6934200" y="49530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8" name="AutoShape 76"/>
          <p:cNvCxnSpPr>
            <a:cxnSpLocks noChangeShapeType="1"/>
            <a:stCxn id="156" idx="6"/>
            <a:endCxn id="157" idx="2"/>
          </p:cNvCxnSpPr>
          <p:nvPr/>
        </p:nvCxnSpPr>
        <p:spPr bwMode="auto">
          <a:xfrm>
            <a:off x="6781800" y="5029200"/>
            <a:ext cx="1524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63" name="TextBox 162"/>
          <p:cNvSpPr txBox="1"/>
          <p:nvPr/>
        </p:nvSpPr>
        <p:spPr>
          <a:xfrm>
            <a:off x="1807414" y="5819001"/>
            <a:ext cx="157767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Advisory Board Meeting</a:t>
            </a:r>
            <a:endParaRPr lang="en-US" sz="1000" dirty="0">
              <a:latin typeface="+mj-lt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1793837" y="6154579"/>
            <a:ext cx="166584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Conference Presentation</a:t>
            </a:r>
            <a:endParaRPr lang="en-US" sz="1000" dirty="0">
              <a:latin typeface="+mj-lt"/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2133600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Oct 11th &amp; 12th @ NIU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5191126" y="1704201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6334126" y="1676400"/>
            <a:ext cx="295274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1572857" y="5791200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A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191" name="Picture 84" descr="C:\Documents and Settings\a1691665\Local Settings\Temporary Internet Files\Content.IE5\RGOJ6A6H\MC900353254[1].wmf">
            <a:hlinkClick r:id="rId2" action="ppaction://hlinksldjump" tooltip="Conference: RBMS - Attendee: Lynn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657600"/>
            <a:ext cx="152400" cy="211218"/>
          </a:xfrm>
          <a:prstGeom prst="rect">
            <a:avLst/>
          </a:prstGeom>
          <a:noFill/>
        </p:spPr>
      </p:pic>
      <p:pic>
        <p:nvPicPr>
          <p:cNvPr id="192" name="Picture 84" descr="C:\Documents and Settings\a1691665\Local Settings\Temporary Internet Files\Content.IE5\RGOJ6A6H\MC90035325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8015" y="6095999"/>
            <a:ext cx="207208" cy="287179"/>
          </a:xfrm>
          <a:prstGeom prst="rect">
            <a:avLst/>
          </a:prstGeom>
          <a:noFill/>
        </p:spPr>
      </p:pic>
      <p:pic>
        <p:nvPicPr>
          <p:cNvPr id="14421" name="Picture 85" descr="C:\Documents and Settings\a1691665\Local Settings\Temporary Internet Files\Content.IE5\QU46ZHRT\MC90001287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5202897"/>
            <a:ext cx="306266" cy="207303"/>
          </a:xfrm>
          <a:prstGeom prst="rect">
            <a:avLst/>
          </a:prstGeom>
          <a:noFill/>
        </p:spPr>
      </p:pic>
      <p:sp>
        <p:nvSpPr>
          <p:cNvPr id="69" name="Rectangle 5"/>
          <p:cNvSpPr>
            <a:spLocks noChangeArrowheads="1"/>
          </p:cNvSpPr>
          <p:nvPr/>
        </p:nvSpPr>
        <p:spPr bwMode="auto">
          <a:xfrm>
            <a:off x="1371600" y="13843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2012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70" name="Rectangle 5"/>
          <p:cNvSpPr>
            <a:spLocks noChangeArrowheads="1"/>
          </p:cNvSpPr>
          <p:nvPr/>
        </p:nvSpPr>
        <p:spPr bwMode="auto">
          <a:xfrm>
            <a:off x="57150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2014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110" name="Oval 70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Oval 71"/>
          <p:cNvSpPr>
            <a:spLocks noChangeArrowheads="1"/>
          </p:cNvSpPr>
          <p:nvPr/>
        </p:nvSpPr>
        <p:spPr bwMode="auto">
          <a:xfrm>
            <a:off x="4953000" y="38862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" name="AutoShape 72"/>
          <p:cNvCxnSpPr>
            <a:cxnSpLocks noChangeShapeType="1"/>
            <a:stCxn id="110" idx="6"/>
            <a:endCxn id="111" idx="2"/>
          </p:cNvCxnSpPr>
          <p:nvPr/>
        </p:nvCxnSpPr>
        <p:spPr bwMode="auto">
          <a:xfrm>
            <a:off x="3124200" y="3962400"/>
            <a:ext cx="1828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113" name="TextBox 112"/>
          <p:cNvSpPr txBox="1"/>
          <p:nvPr/>
        </p:nvSpPr>
        <p:spPr>
          <a:xfrm>
            <a:off x="3680124" y="5819001"/>
            <a:ext cx="1337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+mj-lt"/>
              </a:rPr>
              <a:t>Partner Face 2 Face</a:t>
            </a:r>
            <a:endParaRPr lang="en-US" sz="1000" dirty="0">
              <a:latin typeface="+mj-lt"/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505200" y="5757446"/>
            <a:ext cx="332143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6002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2590800" y="1673423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Dec 4th, 2012 @ NIU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76" name="Picture 84" descr="C:\Documents and Settings\a1691665\Local Settings\Temporary Internet Files\Content.IE5\RGOJ6A6H\MC900353254[1].wmf">
            <a:hlinkClick r:id="rId2" action="ppaction://hlinksldjump" tooltip="Conference: SAA - Attendee: Lynne &amp; Meg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657600"/>
            <a:ext cx="152400" cy="211218"/>
          </a:xfrm>
          <a:prstGeom prst="rect">
            <a:avLst/>
          </a:prstGeom>
          <a:noFill/>
        </p:spPr>
      </p:pic>
      <p:pic>
        <p:nvPicPr>
          <p:cNvPr id="79" name="Picture 84" descr="C:\Documents and Settings\a1691665\Local Settings\Temporary Internet Files\Content.IE5\RGOJ6A6H\MC900353254[1].wmf">
            <a:hlinkClick r:id="rId2" action="ppaction://hlinksldjump" tooltip="Conference: CARLI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657600"/>
            <a:ext cx="152400" cy="211218"/>
          </a:xfrm>
          <a:prstGeom prst="rect">
            <a:avLst/>
          </a:prstGeom>
          <a:noFill/>
        </p:spPr>
      </p:pic>
      <p:pic>
        <p:nvPicPr>
          <p:cNvPr id="80" name="Picture 84" descr="C:\Documents and Settings\a1691665\Local Settings\Temporary Internet Files\Content.IE5\RGOJ6A6H\MC900353254[1].wmf">
            <a:hlinkClick r:id="rId2" action="ppaction://hlinksldjump" tooltip="Conference: MAC - Attendee: Jeff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674982"/>
            <a:ext cx="152400" cy="211218"/>
          </a:xfrm>
          <a:prstGeom prst="rect">
            <a:avLst/>
          </a:prstGeom>
          <a:noFill/>
        </p:spPr>
      </p:pic>
      <p:pic>
        <p:nvPicPr>
          <p:cNvPr id="81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152400" cy="211218"/>
          </a:xfrm>
          <a:prstGeom prst="rect">
            <a:avLst/>
          </a:prstGeom>
          <a:noFill/>
        </p:spPr>
      </p:pic>
      <p:sp>
        <p:nvSpPr>
          <p:cNvPr id="82" name="Rectangle 5"/>
          <p:cNvSpPr>
            <a:spLocks noChangeArrowheads="1"/>
          </p:cNvSpPr>
          <p:nvPr/>
        </p:nvSpPr>
        <p:spPr bwMode="auto">
          <a:xfrm>
            <a:off x="2895600" y="1371600"/>
            <a:ext cx="520700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900" b="1" dirty="0" smtClean="0">
                <a:solidFill>
                  <a:srgbClr val="6B92B5"/>
                </a:solidFill>
                <a:latin typeface="Trebuchet MS" pitchFamily="34" charset="0"/>
              </a:rPr>
              <a:t>2013</a:t>
            </a:r>
            <a:endParaRPr lang="en-US" sz="9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3" name="Line 18"/>
          <p:cNvSpPr>
            <a:spLocks noChangeShapeType="1"/>
          </p:cNvSpPr>
          <p:nvPr/>
        </p:nvSpPr>
        <p:spPr bwMode="auto">
          <a:xfrm>
            <a:off x="190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4" name="Line 18"/>
          <p:cNvSpPr>
            <a:spLocks noChangeShapeType="1"/>
          </p:cNvSpPr>
          <p:nvPr/>
        </p:nvSpPr>
        <p:spPr bwMode="auto">
          <a:xfrm>
            <a:off x="57150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5" name="Line 18"/>
          <p:cNvSpPr>
            <a:spLocks noChangeShapeType="1"/>
          </p:cNvSpPr>
          <p:nvPr/>
        </p:nvSpPr>
        <p:spPr bwMode="auto">
          <a:xfrm>
            <a:off x="3352800" y="1219200"/>
            <a:ext cx="0" cy="4495800"/>
          </a:xfrm>
          <a:prstGeom prst="line">
            <a:avLst/>
          </a:prstGeom>
          <a:noFill/>
          <a:ln w="6350">
            <a:solidFill>
              <a:srgbClr val="C0C0C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7" name="Rectangle 11"/>
          <p:cNvSpPr>
            <a:spLocks noChangeArrowheads="1"/>
          </p:cNvSpPr>
          <p:nvPr/>
        </p:nvSpPr>
        <p:spPr bwMode="auto">
          <a:xfrm>
            <a:off x="7260214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Jul/Aug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8" name="Rectangle 12"/>
          <p:cNvSpPr>
            <a:spLocks noChangeArrowheads="1"/>
          </p:cNvSpPr>
          <p:nvPr/>
        </p:nvSpPr>
        <p:spPr bwMode="auto">
          <a:xfrm>
            <a:off x="78486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Sep/Oct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9" name="Rectangle 13"/>
          <p:cNvSpPr>
            <a:spLocks noChangeArrowheads="1"/>
          </p:cNvSpPr>
          <p:nvPr/>
        </p:nvSpPr>
        <p:spPr bwMode="auto">
          <a:xfrm>
            <a:off x="8382000" y="1219200"/>
            <a:ext cx="588386" cy="36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/>
            <a:r>
              <a:rPr lang="en-US" sz="800" b="1" dirty="0" smtClean="0">
                <a:solidFill>
                  <a:srgbClr val="6B92B5"/>
                </a:solidFill>
                <a:latin typeface="Trebuchet MS" pitchFamily="34" charset="0"/>
              </a:rPr>
              <a:t>Nov/Dec</a:t>
            </a:r>
            <a:endParaRPr lang="en-US" sz="800" b="1" dirty="0">
              <a:solidFill>
                <a:srgbClr val="6B92B5"/>
              </a:solidFill>
              <a:latin typeface="Trebuchet MS" pitchFamily="34" charset="0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810000" y="1676400"/>
            <a:ext cx="295273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May 15th &amp; 16th, 2013"/>
              </a:rPr>
              <a:t>A</a:t>
            </a:r>
            <a:endParaRPr lang="en-US" sz="1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pic>
        <p:nvPicPr>
          <p:cNvPr id="90" name="Picture 84" descr="C:\Documents and Settings\a1691665\Local Settings\Temporary Internet Files\Content.IE5\RGOJ6A6H\MC900353254[1].wmf">
            <a:hlinkClick r:id="rId2" action="ppaction://hlinksldjump" tooltip="Conference: ALA - Attendee: ?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674982"/>
            <a:ext cx="152400" cy="211218"/>
          </a:xfrm>
          <a:prstGeom prst="rect">
            <a:avLst/>
          </a:prstGeom>
          <a:noFill/>
        </p:spPr>
      </p:pic>
      <p:pic>
        <p:nvPicPr>
          <p:cNvPr id="91" name="Picture 84" descr="C:\Documents and Settings\a1691665\Local Settings\Temporary Internet Files\Content.IE5\RGOJ6A6H\MC900353254[1].wmf">
            <a:hlinkClick r:id="rId2" action="ppaction://hlinksldjump" tooltip="Conference: Ohio Five &amp; College of Wooster's Independent Study - Attendee: Drew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3657600"/>
            <a:ext cx="152400" cy="211218"/>
          </a:xfrm>
          <a:prstGeom prst="rect">
            <a:avLst/>
          </a:prstGeom>
          <a:noFill/>
        </p:spPr>
      </p:pic>
      <p:pic>
        <p:nvPicPr>
          <p:cNvPr id="92" name="Picture 84" descr="C:\Documents and Settings\a1691665\Local Settings\Temporary Internet Files\Content.IE5\RGOJ6A6H\MC900353254[1].wmf">
            <a:hlinkClick r:id="rId2" action="ppaction://hlinksldjump" tooltip="Conference: NEDCC's Digital Directions Conference  - Attendee: Aaisha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43400" y="3657600"/>
            <a:ext cx="152400" cy="211218"/>
          </a:xfrm>
          <a:prstGeom prst="rect">
            <a:avLst/>
          </a:prstGeom>
          <a:noFill/>
        </p:spPr>
      </p:pic>
      <p:pic>
        <p:nvPicPr>
          <p:cNvPr id="93" name="Picture 84" descr="C:\Documents and Settings\a1691665\Local Settings\Temporary Internet Files\Content.IE5\RGOJ6A6H\MC900353254[1].wmf">
            <a:hlinkClick r:id="rId2" action="ppaction://hlinksldjump" tooltip="Meeting: PASIG - Attendee: Jaim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3352800"/>
            <a:ext cx="152400" cy="211218"/>
          </a:xfrm>
          <a:prstGeom prst="rect">
            <a:avLst/>
          </a:prstGeom>
          <a:noFill/>
        </p:spPr>
      </p:pic>
      <p:sp>
        <p:nvSpPr>
          <p:cNvPr id="94" name="Oval 74"/>
          <p:cNvSpPr>
            <a:spLocks noChangeArrowheads="1"/>
          </p:cNvSpPr>
          <p:nvPr/>
        </p:nvSpPr>
        <p:spPr bwMode="auto">
          <a:xfrm>
            <a:off x="7086600" y="548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Oval 75"/>
          <p:cNvSpPr>
            <a:spLocks noChangeArrowheads="1"/>
          </p:cNvSpPr>
          <p:nvPr/>
        </p:nvSpPr>
        <p:spPr bwMode="auto">
          <a:xfrm>
            <a:off x="8686800" y="5486400"/>
            <a:ext cx="152400" cy="152400"/>
          </a:xfrm>
          <a:prstGeom prst="ellipse">
            <a:avLst/>
          </a:prstGeom>
          <a:gradFill rotWithShape="1">
            <a:gsLst>
              <a:gs pos="0">
                <a:srgbClr val="6B92B5">
                  <a:gamma/>
                  <a:tint val="0"/>
                  <a:invGamma/>
                </a:srgbClr>
              </a:gs>
              <a:gs pos="100000">
                <a:srgbClr val="6B92B5"/>
              </a:gs>
            </a:gsLst>
            <a:lin ang="0" scaled="1"/>
          </a:gradFill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6" name="AutoShape 76"/>
          <p:cNvCxnSpPr>
            <a:cxnSpLocks noChangeShapeType="1"/>
            <a:stCxn id="94" idx="6"/>
            <a:endCxn id="95" idx="2"/>
          </p:cNvCxnSpPr>
          <p:nvPr/>
        </p:nvCxnSpPr>
        <p:spPr bwMode="auto">
          <a:xfrm>
            <a:off x="7239000" y="5562600"/>
            <a:ext cx="1447800" cy="0"/>
          </a:xfrm>
          <a:prstGeom prst="straightConnector1">
            <a:avLst/>
          </a:prstGeom>
          <a:noFill/>
          <a:ln w="6350">
            <a:solidFill>
              <a:srgbClr val="6B92B5"/>
            </a:solidFill>
            <a:round/>
            <a:headEnd type="none" w="sm" len="sm"/>
            <a:tailEnd type="none" w="sm" len="sm"/>
          </a:ln>
          <a:effectLst/>
        </p:spPr>
      </p:cxnSp>
      <p:sp>
        <p:nvSpPr>
          <p:cNvPr id="97" name="Rectangle 96"/>
          <p:cNvSpPr/>
          <p:nvPr/>
        </p:nvSpPr>
        <p:spPr>
          <a:xfrm>
            <a:off x="4343400" y="1676400"/>
            <a:ext cx="304799" cy="30777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cap="all" spc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1E96B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hlinkClick r:id="rId2" action="ppaction://hlinksldjump" tooltip="July 1st - Naperville Campus - with Consultant"/>
              </a:rPr>
              <a:t>P</a:t>
            </a:r>
            <a:endParaRPr lang="en-US" sz="1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1E96B2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meline for multi-tiered twelve-month project">
  <a:themeElements>
    <a:clrScheme name="">
      <a:dk1>
        <a:srgbClr val="000000"/>
      </a:dk1>
      <a:lt1>
        <a:srgbClr val="008080"/>
      </a:lt1>
      <a:dk2>
        <a:srgbClr val="008080"/>
      </a:dk2>
      <a:lt2>
        <a:srgbClr val="004040"/>
      </a:lt2>
      <a:accent1>
        <a:srgbClr val="FFFFFF"/>
      </a:accent1>
      <a:accent2>
        <a:srgbClr val="FCFEB9"/>
      </a:accent2>
      <a:accent3>
        <a:srgbClr val="AAC0C0"/>
      </a:accent3>
      <a:accent4>
        <a:srgbClr val="000000"/>
      </a:accent4>
      <a:accent5>
        <a:srgbClr val="FFFFFF"/>
      </a:accent5>
      <a:accent6>
        <a:srgbClr val="E4E6A7"/>
      </a:accent6>
      <a:hlink>
        <a:srgbClr val="00B7A5"/>
      </a:hlink>
      <a:folHlink>
        <a:srgbClr val="618FFD"/>
      </a:folHlink>
    </a:clrScheme>
    <a:fontScheme name="Office Theme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Timeline for multi-tiered twelve-month project</Template>
  <TotalTime>559</TotalTime>
  <Words>62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Timeline for multi-tiered twelve-month project</vt:lpstr>
      <vt:lpstr>Digital POWRR Project Timeline DRAFT – June 2013 </vt:lpstr>
    </vt:vector>
  </TitlesOfParts>
  <Manager/>
  <Company>Northern Illinois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 Year 1 June 2012 – May 2013</dc:title>
  <dc:subject/>
  <dc:creator>Founder's Memorial Library</dc:creator>
  <cp:keywords/>
  <dc:description/>
  <cp:lastModifiedBy>Founders Memorial Library</cp:lastModifiedBy>
  <cp:revision>57</cp:revision>
  <dcterms:created xsi:type="dcterms:W3CDTF">2012-08-17T16:49:44Z</dcterms:created>
  <dcterms:modified xsi:type="dcterms:W3CDTF">2013-06-25T19:10:25Z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TC010427341033</vt:lpwstr>
  </property>
</Properties>
</file>