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300" r:id="rId5"/>
    <p:sldId id="285" r:id="rId6"/>
    <p:sldId id="298" r:id="rId7"/>
    <p:sldId id="282" r:id="rId8"/>
    <p:sldId id="299" r:id="rId9"/>
    <p:sldId id="284" r:id="rId10"/>
    <p:sldId id="264" r:id="rId11"/>
    <p:sldId id="265" r:id="rId12"/>
    <p:sldId id="297" r:id="rId13"/>
    <p:sldId id="301" r:id="rId14"/>
    <p:sldId id="302" r:id="rId15"/>
    <p:sldId id="303" r:id="rId16"/>
    <p:sldId id="304" r:id="rId17"/>
    <p:sldId id="305"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485"/>
    <a:srgbClr val="008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1611" autoAdjust="0"/>
  </p:normalViewPr>
  <p:slideViewPr>
    <p:cSldViewPr snapToGrid="0">
      <p:cViewPr varScale="1">
        <p:scale>
          <a:sx n="67" d="100"/>
          <a:sy n="67" d="100"/>
        </p:scale>
        <p:origin x="29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35911-C4C7-4599-A1FB-F86097358737}" type="datetimeFigureOut">
              <a:rPr lang="en-GB" smtClean="0"/>
              <a:t>04/05/2017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BF6B2-4647-4E6B-8EA3-3CCA765D1C04}" type="slidenum">
              <a:rPr lang="en-GB" smtClean="0"/>
              <a:t>‹#›</a:t>
            </a:fld>
            <a:endParaRPr lang="en-GB"/>
          </a:p>
        </p:txBody>
      </p:sp>
    </p:spTree>
    <p:extLst>
      <p:ext uri="{BB962C8B-B14F-4D97-AF65-F5344CB8AC3E}">
        <p14:creationId xmlns:p14="http://schemas.microsoft.com/office/powerpoint/2010/main" val="107451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a:t>
            </a:fld>
            <a:endParaRPr lang="en-GB"/>
          </a:p>
        </p:txBody>
      </p:sp>
    </p:spTree>
    <p:extLst>
      <p:ext uri="{BB962C8B-B14F-4D97-AF65-F5344CB8AC3E}">
        <p14:creationId xmlns:p14="http://schemas.microsoft.com/office/powerpoint/2010/main" val="3442452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a:t>
            </a:r>
            <a:r>
              <a:rPr lang="en-GB" baseline="0" dirty="0"/>
              <a:t> it is far from perfect the Open Archival Information System model is one of the keystones of Digital Preservation. In particular it provides much of the terminology used within the field. This diagram represents it’s functional model at the highest level. As well as the key functions of an OAIS that it shows (such as Ingest, Preservation and Access) it also includes various information packages. These information packages contain the digital material to be preserved along with its accompanying metadata and within OAIS these exist in 3 different forms across the lifecycle:</a:t>
            </a:r>
          </a:p>
          <a:p>
            <a:endParaRPr lang="en-GB" baseline="0" dirty="0"/>
          </a:p>
          <a:p>
            <a:pPr marL="228600" indent="-228600">
              <a:buFont typeface="+mj-lt"/>
              <a:buAutoNum type="arabicPeriod"/>
            </a:pPr>
            <a:r>
              <a:rPr lang="en-GB" baseline="0" dirty="0"/>
              <a:t>The Submission Information Package</a:t>
            </a:r>
          </a:p>
          <a:p>
            <a:pPr marL="228600" indent="-228600">
              <a:buFont typeface="+mj-lt"/>
              <a:buAutoNum type="arabicPeriod"/>
            </a:pPr>
            <a:r>
              <a:rPr lang="en-GB" baseline="0" dirty="0"/>
              <a:t>The Archive Information Package</a:t>
            </a:r>
          </a:p>
          <a:p>
            <a:pPr marL="228600" indent="-228600">
              <a:buFont typeface="+mj-lt"/>
              <a:buAutoNum type="arabicPeriod"/>
            </a:pPr>
            <a:r>
              <a:rPr lang="en-GB" baseline="0" dirty="0"/>
              <a:t>The Dissemination Information Package</a:t>
            </a:r>
          </a:p>
          <a:p>
            <a:pPr marL="228600" indent="-228600">
              <a:buFont typeface="+mj-lt"/>
              <a:buAutoNum type="arabicPeriod"/>
            </a:pPr>
            <a:endParaRPr lang="en-GB" baseline="0" dirty="0"/>
          </a:p>
          <a:p>
            <a:pPr marL="0" indent="0">
              <a:buFont typeface="+mj-lt"/>
              <a:buNone/>
            </a:pPr>
            <a:r>
              <a:rPr lang="en-GB" dirty="0"/>
              <a:t>To accompany this functional model the OAIS also describes an information model that lays</a:t>
            </a:r>
            <a:r>
              <a:rPr lang="en-GB" baseline="0" dirty="0"/>
              <a:t> out what types of metadata (specifically called Representation Information in OAIS) should be included in the information packages to facilitate preservation.</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baseline="0" dirty="0"/>
              <a:t>Full OAIS Standard: https://public.ccsds.org/pubs/650x0m2.pdf</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baseline="0" dirty="0"/>
              <a:t>Brian Lavoie’s Tech Watch Report on OAIS: http://dx.doi.org/10.7207/twr14-02</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dirty="0"/>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DDB78E62-D3D3-48C5-9E1E-7E87691EDC5A}" type="slidenum">
              <a:rPr lang="en-GB" smtClean="0"/>
              <a:t>10</a:t>
            </a:fld>
            <a:endParaRPr lang="en-GB"/>
          </a:p>
        </p:txBody>
      </p:sp>
    </p:spTree>
    <p:extLst>
      <p:ext uri="{BB962C8B-B14F-4D97-AF65-F5344CB8AC3E}">
        <p14:creationId xmlns:p14="http://schemas.microsoft.com/office/powerpoint/2010/main" val="401424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B78E62-D3D3-48C5-9E1E-7E87691EDC5A}" type="slidenum">
              <a:rPr lang="en-GB" smtClean="0"/>
              <a:t>11</a:t>
            </a:fld>
            <a:endParaRPr lang="en-GB"/>
          </a:p>
        </p:txBody>
      </p:sp>
    </p:spTree>
    <p:extLst>
      <p:ext uri="{BB962C8B-B14F-4D97-AF65-F5344CB8AC3E}">
        <p14:creationId xmlns:p14="http://schemas.microsoft.com/office/powerpoint/2010/main" val="636395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8BF6B2-4647-4E6B-8EA3-3CCA765D1C04}" type="slidenum">
              <a:rPr lang="en-GB" smtClean="0"/>
              <a:t>12</a:t>
            </a:fld>
            <a:endParaRPr lang="en-GB"/>
          </a:p>
        </p:txBody>
      </p:sp>
    </p:spTree>
    <p:extLst>
      <p:ext uri="{BB962C8B-B14F-4D97-AF65-F5344CB8AC3E}">
        <p14:creationId xmlns:p14="http://schemas.microsoft.com/office/powerpoint/2010/main" val="210440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Representation</a:t>
            </a:r>
            <a:r>
              <a:rPr lang="en-GB" baseline="0" dirty="0"/>
              <a:t> information is perhaps the most difficult part of the information model to grasp. It can be useful to consider in relation an object like a reel of film. To show this onscreen a film projector is required. The projector fulfilling the role of the representation information. In the digital world representation information can be anything from the file format to detailed information about the file and the software and operating system environment in which to access it (in some cases perhaps even the software itself).</a:t>
            </a:r>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13</a:t>
            </a:fld>
            <a:endParaRPr lang="en-GB"/>
          </a:p>
        </p:txBody>
      </p:sp>
    </p:spTree>
    <p:extLst>
      <p:ext uri="{BB962C8B-B14F-4D97-AF65-F5344CB8AC3E}">
        <p14:creationId xmlns:p14="http://schemas.microsoft.com/office/powerpoint/2010/main" val="168282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a:t>
            </a:r>
            <a:r>
              <a:rPr lang="en-GB" baseline="0" dirty="0"/>
              <a:t> diagram we produced at my previous place of work, the Royal Commission on the Ancient and Historical Monuments of Scotland. The aim was to start building what a digital preservation workflow might look like then carry-out a gap analysis comparing the current systems with the OAIS functional model. The black circles are people, systems or process that were in place and meeting standards, the tan circles are those which were in place but not sufficiently developed/meeting requirements and the white circles where things that did not currently exist. It provided a very useful, clear visual aid for presenting to managers as they could clearly see the large gaps in our current systems and processes.</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DB78E62-D3D3-48C5-9E1E-7E87691EDC5A}" type="slidenum">
              <a:rPr lang="en-GB" smtClean="0"/>
              <a:t>14</a:t>
            </a:fld>
            <a:endParaRPr lang="en-GB"/>
          </a:p>
        </p:txBody>
      </p:sp>
    </p:spTree>
    <p:extLst>
      <p:ext uri="{BB962C8B-B14F-4D97-AF65-F5344CB8AC3E}">
        <p14:creationId xmlns:p14="http://schemas.microsoft.com/office/powerpoint/2010/main" val="1650784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http://dpconline.org/handbook</a:t>
            </a:r>
          </a:p>
        </p:txBody>
      </p:sp>
      <p:sp>
        <p:nvSpPr>
          <p:cNvPr id="4" name="Slide Number Placeholder 3"/>
          <p:cNvSpPr>
            <a:spLocks noGrp="1"/>
          </p:cNvSpPr>
          <p:nvPr>
            <p:ph type="sldNum" sz="quarter" idx="10"/>
          </p:nvPr>
        </p:nvSpPr>
        <p:spPr/>
        <p:txBody>
          <a:bodyPr/>
          <a:lstStyle/>
          <a:p>
            <a:fld id="{028BF6B2-4647-4E6B-8EA3-3CCA765D1C04}" type="slidenum">
              <a:rPr lang="en-GB" smtClean="0"/>
              <a:t>18</a:t>
            </a:fld>
            <a:endParaRPr lang="en-GB"/>
          </a:p>
        </p:txBody>
      </p:sp>
    </p:spTree>
    <p:extLst>
      <p:ext uri="{BB962C8B-B14F-4D97-AF65-F5344CB8AC3E}">
        <p14:creationId xmlns:p14="http://schemas.microsoft.com/office/powerpoint/2010/main" val="369097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Traditional objects are generally quite robust</a:t>
            </a:r>
          </a:p>
          <a:p>
            <a:pPr marL="171450" indent="-171450">
              <a:buFont typeface="Arial" panose="020B0604020202020204" pitchFamily="34" charset="0"/>
              <a:buChar char="•"/>
            </a:pPr>
            <a:r>
              <a:rPr lang="en-GB" dirty="0"/>
              <a:t>They are tangible, we can hold them in our hands</a:t>
            </a:r>
          </a:p>
          <a:p>
            <a:pPr marL="171450" indent="-171450">
              <a:buFont typeface="Arial" panose="020B0604020202020204" pitchFamily="34" charset="0"/>
              <a:buChar char="•"/>
            </a:pPr>
            <a:r>
              <a:rPr lang="en-GB" dirty="0"/>
              <a:t>Are generally independently understandable (if you speak</a:t>
            </a:r>
            <a:r>
              <a:rPr lang="en-GB" baseline="0" dirty="0"/>
              <a:t> the language they are written in…..)</a:t>
            </a:r>
          </a:p>
          <a:p>
            <a:pPr marL="171450" indent="-171450">
              <a:buFont typeface="Arial" panose="020B0604020202020204" pitchFamily="34" charset="0"/>
              <a:buChar char="•"/>
            </a:pPr>
            <a:r>
              <a:rPr lang="en-GB" baseline="0" dirty="0"/>
              <a:t>We are quite experienced in understanding their worth and assigning value to such objects</a:t>
            </a:r>
            <a:endParaRPr lang="en-GB" dirty="0"/>
          </a:p>
        </p:txBody>
      </p:sp>
      <p:sp>
        <p:nvSpPr>
          <p:cNvPr id="4" name="Slide Number Placeholder 3"/>
          <p:cNvSpPr>
            <a:spLocks noGrp="1"/>
          </p:cNvSpPr>
          <p:nvPr>
            <p:ph type="sldNum" sz="quarter" idx="10"/>
          </p:nvPr>
        </p:nvSpPr>
        <p:spPr/>
        <p:txBody>
          <a:bodyPr/>
          <a:lstStyle/>
          <a:p>
            <a:fld id="{DDB78E62-D3D3-48C5-9E1E-7E87691EDC5A}" type="slidenum">
              <a:rPr lang="en-GB" smtClean="0"/>
              <a:t>2</a:t>
            </a:fld>
            <a:endParaRPr lang="en-GB"/>
          </a:p>
        </p:txBody>
      </p:sp>
    </p:spTree>
    <p:extLst>
      <p:ext uri="{BB962C8B-B14F-4D97-AF65-F5344CB8AC3E}">
        <p14:creationId xmlns:p14="http://schemas.microsoft.com/office/powerpoint/2010/main" val="27684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Digital objects are</a:t>
            </a:r>
            <a:r>
              <a:rPr lang="en-GB" baseline="0" dirty="0"/>
              <a:t> ephemeral by their very nature</a:t>
            </a:r>
          </a:p>
          <a:p>
            <a:pPr marL="171450" indent="-171450">
              <a:buFont typeface="Arial" panose="020B0604020202020204" pitchFamily="34" charset="0"/>
              <a:buChar char="•"/>
            </a:pPr>
            <a:r>
              <a:rPr lang="en-GB" baseline="0" dirty="0"/>
              <a:t>They very susceptible to obsolescence as they are entirely dependent on the media they are stored on, the accessibility of their file format and often require documentation to use and understand them</a:t>
            </a:r>
          </a:p>
          <a:p>
            <a:pPr marL="171450" indent="-171450">
              <a:buFont typeface="Arial" panose="020B0604020202020204" pitchFamily="34" charset="0"/>
              <a:buChar char="•"/>
            </a:pPr>
            <a:r>
              <a:rPr lang="en-GB" baseline="0" dirty="0"/>
              <a:t>Managing issues such as rights can also be much more difficult, from protecting copyright to ensuring personal data is protected</a:t>
            </a:r>
          </a:p>
          <a:p>
            <a:pPr marL="171450" indent="-171450">
              <a:buFont typeface="Arial" panose="020B0604020202020204" pitchFamily="34" charset="0"/>
              <a:buChar char="•"/>
            </a:pPr>
            <a:r>
              <a:rPr lang="en-GB" baseline="0" dirty="0"/>
              <a:t>They require us to gain new skills to care for them, or for us to work with new groups of colleagues with different skills groups (particularly IT specialists)</a:t>
            </a:r>
          </a:p>
          <a:p>
            <a:pPr marL="171450" indent="-171450">
              <a:buFont typeface="Arial" panose="020B0604020202020204" pitchFamily="34" charset="0"/>
              <a:buChar char="•"/>
            </a:pPr>
            <a:r>
              <a:rPr lang="en-GB" baseline="0" dirty="0"/>
              <a:t>But they do also bring a whole host of new benefits, in particular the ability to make content accessible to users.</a:t>
            </a:r>
            <a:endParaRPr lang="en-GB" dirty="0"/>
          </a:p>
        </p:txBody>
      </p:sp>
      <p:sp>
        <p:nvSpPr>
          <p:cNvPr id="4" name="Slide Number Placeholder 3"/>
          <p:cNvSpPr>
            <a:spLocks noGrp="1"/>
          </p:cNvSpPr>
          <p:nvPr>
            <p:ph type="sldNum" sz="quarter" idx="10"/>
          </p:nvPr>
        </p:nvSpPr>
        <p:spPr/>
        <p:txBody>
          <a:bodyPr/>
          <a:lstStyle/>
          <a:p>
            <a:fld id="{DDB78E62-D3D3-48C5-9E1E-7E87691EDC5A}" type="slidenum">
              <a:rPr lang="en-GB" smtClean="0"/>
              <a:t>3</a:t>
            </a:fld>
            <a:endParaRPr lang="en-GB"/>
          </a:p>
        </p:txBody>
      </p:sp>
    </p:spTree>
    <p:extLst>
      <p:ext uri="{BB962C8B-B14F-4D97-AF65-F5344CB8AC3E}">
        <p14:creationId xmlns:p14="http://schemas.microsoft.com/office/powerpoint/2010/main" val="377113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B78E62-D3D3-48C5-9E1E-7E87691EDC5A}" type="slidenum">
              <a:rPr lang="en-GB" smtClean="0"/>
              <a:t>4</a:t>
            </a:fld>
            <a:endParaRPr lang="en-GB"/>
          </a:p>
        </p:txBody>
      </p:sp>
    </p:spTree>
    <p:extLst>
      <p:ext uri="{BB962C8B-B14F-4D97-AF65-F5344CB8AC3E}">
        <p14:creationId xmlns:p14="http://schemas.microsoft.com/office/powerpoint/2010/main" val="287724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8BF6B2-4647-4E6B-8EA3-3CCA765D1C04}" type="slidenum">
              <a:rPr lang="en-GB" smtClean="0"/>
              <a:t>5</a:t>
            </a:fld>
            <a:endParaRPr lang="en-GB"/>
          </a:p>
        </p:txBody>
      </p:sp>
    </p:spTree>
    <p:extLst>
      <p:ext uri="{BB962C8B-B14F-4D97-AF65-F5344CB8AC3E}">
        <p14:creationId xmlns:p14="http://schemas.microsoft.com/office/powerpoint/2010/main" val="54208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Fancy words and acronym bingo….</a:t>
            </a:r>
          </a:p>
        </p:txBody>
      </p:sp>
      <p:sp>
        <p:nvSpPr>
          <p:cNvPr id="4" name="Slide Number Placeholder 3"/>
          <p:cNvSpPr>
            <a:spLocks noGrp="1"/>
          </p:cNvSpPr>
          <p:nvPr>
            <p:ph type="sldNum" sz="quarter" idx="10"/>
          </p:nvPr>
        </p:nvSpPr>
        <p:spPr/>
        <p:txBody>
          <a:bodyPr/>
          <a:lstStyle/>
          <a:p>
            <a:fld id="{028BF6B2-4647-4E6B-8EA3-3CCA765D1C04}" type="slidenum">
              <a:rPr lang="en-GB" smtClean="0"/>
              <a:t>6</a:t>
            </a:fld>
            <a:endParaRPr lang="en-GB"/>
          </a:p>
        </p:txBody>
      </p:sp>
    </p:spTree>
    <p:extLst>
      <p:ext uri="{BB962C8B-B14F-4D97-AF65-F5344CB8AC3E}">
        <p14:creationId xmlns:p14="http://schemas.microsoft.com/office/powerpoint/2010/main" val="169056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8BF6B2-4647-4E6B-8EA3-3CCA765D1C04}" type="slidenum">
              <a:rPr lang="en-GB" smtClean="0"/>
              <a:t>7</a:t>
            </a:fld>
            <a:endParaRPr lang="en-GB"/>
          </a:p>
        </p:txBody>
      </p:sp>
    </p:spTree>
    <p:extLst>
      <p:ext uri="{BB962C8B-B14F-4D97-AF65-F5344CB8AC3E}">
        <p14:creationId xmlns:p14="http://schemas.microsoft.com/office/powerpoint/2010/main" val="287295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8</a:t>
            </a:fld>
            <a:endParaRPr lang="en-GB"/>
          </a:p>
        </p:txBody>
      </p:sp>
    </p:spTree>
    <p:extLst>
      <p:ext uri="{BB962C8B-B14F-4D97-AF65-F5344CB8AC3E}">
        <p14:creationId xmlns:p14="http://schemas.microsoft.com/office/powerpoint/2010/main" val="230879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8BF6B2-4647-4E6B-8EA3-3CCA765D1C04}" type="slidenum">
              <a:rPr lang="en-GB" smtClean="0"/>
              <a:t>9</a:t>
            </a:fld>
            <a:endParaRPr lang="en-GB"/>
          </a:p>
        </p:txBody>
      </p:sp>
    </p:spTree>
    <p:extLst>
      <p:ext uri="{BB962C8B-B14F-4D97-AF65-F5344CB8AC3E}">
        <p14:creationId xmlns:p14="http://schemas.microsoft.com/office/powerpoint/2010/main" val="344360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66702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17231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41064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70912" y="0"/>
            <a:ext cx="1598488" cy="1542819"/>
          </a:xfrm>
          <a:prstGeom prst="rect">
            <a:avLst/>
          </a:prstGeom>
        </p:spPr>
      </p:pic>
    </p:spTree>
    <p:extLst>
      <p:ext uri="{BB962C8B-B14F-4D97-AF65-F5344CB8AC3E}">
        <p14:creationId xmlns:p14="http://schemas.microsoft.com/office/powerpoint/2010/main" val="257053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18763-5124-4125-AF8B-924805BA2B60}" type="datetimeFigureOut">
              <a:rPr lang="en-GB" smtClean="0"/>
              <a:t>04/05/2017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4066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22746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18763-5124-4125-AF8B-924805BA2B60}" type="datetimeFigureOut">
              <a:rPr lang="en-GB" smtClean="0"/>
              <a:t>04/05/2017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16204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18763-5124-4125-AF8B-924805BA2B60}" type="datetimeFigureOut">
              <a:rPr lang="en-GB" smtClean="0"/>
              <a:t>04/05/2017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145404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8763-5124-4125-AF8B-924805BA2B60}" type="datetimeFigureOut">
              <a:rPr lang="en-GB" smtClean="0"/>
              <a:t>04/05/2017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293997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51608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18763-5124-4125-AF8B-924805BA2B60}" type="datetimeFigureOut">
              <a:rPr lang="en-GB" smtClean="0"/>
              <a:t>04/05/2017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9A0-5A4F-4945-B350-852E65DC4EBB}" type="slidenum">
              <a:rPr lang="en-GB" smtClean="0"/>
              <a:t>‹#›</a:t>
            </a:fld>
            <a:endParaRPr lang="en-GB"/>
          </a:p>
        </p:txBody>
      </p:sp>
    </p:spTree>
    <p:extLst>
      <p:ext uri="{BB962C8B-B14F-4D97-AF65-F5344CB8AC3E}">
        <p14:creationId xmlns:p14="http://schemas.microsoft.com/office/powerpoint/2010/main" val="343906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18763-5124-4125-AF8B-924805BA2B60}" type="datetimeFigureOut">
              <a:rPr lang="en-GB" smtClean="0"/>
              <a:t>04/05/2017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E9A0-5A4F-4945-B350-852E65DC4EBB}" type="slidenum">
              <a:rPr lang="en-GB" smtClean="0"/>
              <a:t>‹#›</a:t>
            </a:fld>
            <a:endParaRPr lang="en-GB"/>
          </a:p>
        </p:txBody>
      </p:sp>
    </p:spTree>
    <p:extLst>
      <p:ext uri="{BB962C8B-B14F-4D97-AF65-F5344CB8AC3E}">
        <p14:creationId xmlns:p14="http://schemas.microsoft.com/office/powerpoint/2010/main" val="44901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dpworkshop.org/dpm-eng/conclusi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cc.ac.uk/resources/curation-lifecycle-mod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8924" y="3785197"/>
            <a:ext cx="3189883" cy="3078793"/>
          </a:xfrm>
          <a:prstGeom prst="rect">
            <a:avLst/>
          </a:prstGeom>
        </p:spPr>
      </p:pic>
      <p:sp>
        <p:nvSpPr>
          <p:cNvPr id="6" name="Rectangle 5"/>
          <p:cNvSpPr/>
          <p:nvPr/>
        </p:nvSpPr>
        <p:spPr>
          <a:xfrm>
            <a:off x="-28136" y="-172719"/>
            <a:ext cx="9172136" cy="3957916"/>
          </a:xfrm>
          <a:prstGeom prst="rect">
            <a:avLst/>
          </a:prstGeom>
          <a:solidFill>
            <a:srgbClr val="54A485"/>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8135" y="850306"/>
            <a:ext cx="9144000" cy="2387600"/>
          </a:xfrm>
        </p:spPr>
        <p:txBody>
          <a:bodyPr>
            <a:normAutofit fontScale="90000"/>
          </a:bodyPr>
          <a:lstStyle/>
          <a:p>
            <a:r>
              <a:rPr lang="en-US" dirty="0">
                <a:solidFill>
                  <a:schemeClr val="bg1"/>
                </a:solidFill>
              </a:rPr>
              <a:t>Introduction to </a:t>
            </a:r>
            <a:br>
              <a:rPr lang="en-US" dirty="0">
                <a:solidFill>
                  <a:schemeClr val="bg1"/>
                </a:solidFill>
              </a:rPr>
            </a:br>
            <a:r>
              <a:rPr lang="en-US" dirty="0">
                <a:solidFill>
                  <a:schemeClr val="bg1"/>
                </a:solidFill>
              </a:rPr>
              <a:t>Digital Preservation</a:t>
            </a:r>
            <a:br>
              <a:rPr lang="en-US"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4057999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59" y="365126"/>
            <a:ext cx="7886700" cy="1069746"/>
          </a:xfrm>
        </p:spPr>
        <p:txBody>
          <a:bodyPr/>
          <a:lstStyle/>
          <a:p>
            <a:r>
              <a:rPr lang="en-GB" dirty="0"/>
              <a:t>DP Models: OAIS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59" y="1434872"/>
            <a:ext cx="8074081" cy="5242655"/>
          </a:xfrm>
          <a:prstGeom prst="rect">
            <a:avLst/>
          </a:prstGeom>
        </p:spPr>
      </p:pic>
    </p:spTree>
    <p:extLst>
      <p:ext uri="{BB962C8B-B14F-4D97-AF65-F5344CB8AC3E}">
        <p14:creationId xmlns:p14="http://schemas.microsoft.com/office/powerpoint/2010/main" val="337423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17" y="216569"/>
            <a:ext cx="8238624" cy="1082841"/>
          </a:xfrm>
        </p:spPr>
        <p:txBody>
          <a:bodyPr>
            <a:normAutofit/>
          </a:bodyPr>
          <a:lstStyle/>
          <a:p>
            <a:r>
              <a:rPr lang="en-GB" sz="4000" dirty="0"/>
              <a:t>Where it starts getting really scary…</a:t>
            </a:r>
          </a:p>
        </p:txBody>
      </p:sp>
      <p:pic>
        <p:nvPicPr>
          <p:cNvPr id="4" name="Picture 1026" descr="oai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5714" r="5714" b="9412"/>
          <a:stretch>
            <a:fillRect/>
          </a:stretch>
        </p:blipFill>
        <p:spPr bwMode="auto">
          <a:xfrm>
            <a:off x="395536" y="1124744"/>
            <a:ext cx="8054305" cy="50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8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71" y="232778"/>
            <a:ext cx="7886700" cy="1325563"/>
          </a:xfrm>
        </p:spPr>
        <p:txBody>
          <a:bodyPr>
            <a:normAutofit/>
          </a:bodyPr>
          <a:lstStyle/>
          <a:p>
            <a:r>
              <a:rPr lang="en-GB" sz="4000"/>
              <a:t>I’ve Always Been More Terrified Of…</a:t>
            </a:r>
            <a:endParaRPr lang="en-GB" sz="40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00" t="24208" r="20462" b="11507"/>
          <a:stretch/>
        </p:blipFill>
        <p:spPr bwMode="auto">
          <a:xfrm>
            <a:off x="568492" y="1329742"/>
            <a:ext cx="7873917" cy="496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32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Sense of the </a:t>
            </a:r>
            <a:br>
              <a:rPr lang="en-GB" dirty="0"/>
            </a:br>
            <a:r>
              <a:rPr lang="en-GB" dirty="0"/>
              <a:t>Information Model</a:t>
            </a:r>
          </a:p>
        </p:txBody>
      </p:sp>
      <p:sp>
        <p:nvSpPr>
          <p:cNvPr id="3" name="Content Placeholder 2"/>
          <p:cNvSpPr>
            <a:spLocks noGrp="1"/>
          </p:cNvSpPr>
          <p:nvPr>
            <p:ph idx="1"/>
          </p:nvPr>
        </p:nvSpPr>
        <p:spPr/>
        <p:txBody>
          <a:bodyPr/>
          <a:lstStyle/>
          <a:p>
            <a:endParaRPr lang="en-GB" dirty="0"/>
          </a:p>
        </p:txBody>
      </p:sp>
      <p:sp>
        <p:nvSpPr>
          <p:cNvPr id="21" name="Rectangle 20"/>
          <p:cNvSpPr/>
          <p:nvPr/>
        </p:nvSpPr>
        <p:spPr>
          <a:xfrm>
            <a:off x="722854" y="2230250"/>
            <a:ext cx="1656184" cy="108012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Data Object</a:t>
            </a:r>
          </a:p>
        </p:txBody>
      </p:sp>
      <p:sp>
        <p:nvSpPr>
          <p:cNvPr id="22" name="Rectangle 21"/>
          <p:cNvSpPr/>
          <p:nvPr/>
        </p:nvSpPr>
        <p:spPr>
          <a:xfrm>
            <a:off x="3712985" y="2230250"/>
            <a:ext cx="1656184" cy="108012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Representation Information</a:t>
            </a:r>
          </a:p>
        </p:txBody>
      </p:sp>
      <p:sp>
        <p:nvSpPr>
          <p:cNvPr id="23" name="Rectangle 22"/>
          <p:cNvSpPr/>
          <p:nvPr/>
        </p:nvSpPr>
        <p:spPr>
          <a:xfrm>
            <a:off x="6743904" y="2213248"/>
            <a:ext cx="1656184" cy="108012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Information Object</a:t>
            </a:r>
          </a:p>
        </p:txBody>
      </p:sp>
      <p:sp>
        <p:nvSpPr>
          <p:cNvPr id="24" name="Rectangle 23"/>
          <p:cNvSpPr/>
          <p:nvPr/>
        </p:nvSpPr>
        <p:spPr>
          <a:xfrm>
            <a:off x="6743904" y="4293096"/>
            <a:ext cx="1656184" cy="108012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Movie</a:t>
            </a:r>
          </a:p>
        </p:txBody>
      </p:sp>
      <p:sp>
        <p:nvSpPr>
          <p:cNvPr id="25" name="Rectangle 24"/>
          <p:cNvSpPr/>
          <p:nvPr/>
        </p:nvSpPr>
        <p:spPr>
          <a:xfrm>
            <a:off x="3712985" y="4293096"/>
            <a:ext cx="1656184" cy="108012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Projector</a:t>
            </a:r>
          </a:p>
        </p:txBody>
      </p:sp>
      <p:sp>
        <p:nvSpPr>
          <p:cNvPr id="26" name="Rectangle 25"/>
          <p:cNvSpPr/>
          <p:nvPr/>
        </p:nvSpPr>
        <p:spPr>
          <a:xfrm>
            <a:off x="695232" y="4293096"/>
            <a:ext cx="1656184" cy="108012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Film Reel</a:t>
            </a:r>
          </a:p>
        </p:txBody>
      </p:sp>
      <p:cxnSp>
        <p:nvCxnSpPr>
          <p:cNvPr id="27" name="Straight Arrow Connector 26"/>
          <p:cNvCxnSpPr>
            <a:stCxn id="21" idx="3"/>
            <a:endCxn id="22" idx="1"/>
          </p:cNvCxnSpPr>
          <p:nvPr/>
        </p:nvCxnSpPr>
        <p:spPr>
          <a:xfrm>
            <a:off x="2379038" y="2770310"/>
            <a:ext cx="1333947" cy="0"/>
          </a:xfrm>
          <a:prstGeom prst="straightConnector1">
            <a:avLst/>
          </a:prstGeom>
          <a:ln w="50800">
            <a:solidFill>
              <a:srgbClr val="00827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3" idx="1"/>
          </p:cNvCxnSpPr>
          <p:nvPr/>
        </p:nvCxnSpPr>
        <p:spPr>
          <a:xfrm flipV="1">
            <a:off x="5231736" y="2753308"/>
            <a:ext cx="1512168" cy="30257"/>
          </a:xfrm>
          <a:prstGeom prst="straightConnector1">
            <a:avLst/>
          </a:prstGeom>
          <a:ln w="50800">
            <a:solidFill>
              <a:srgbClr val="00827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3"/>
            <a:endCxn id="24" idx="1"/>
          </p:cNvCxnSpPr>
          <p:nvPr/>
        </p:nvCxnSpPr>
        <p:spPr>
          <a:xfrm>
            <a:off x="5369169" y="4833156"/>
            <a:ext cx="1374735" cy="0"/>
          </a:xfrm>
          <a:prstGeom prst="straightConnector1">
            <a:avLst/>
          </a:prstGeom>
          <a:ln w="50800">
            <a:solidFill>
              <a:srgbClr val="008272"/>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3"/>
            <a:endCxn id="25" idx="1"/>
          </p:cNvCxnSpPr>
          <p:nvPr/>
        </p:nvCxnSpPr>
        <p:spPr>
          <a:xfrm>
            <a:off x="2351416" y="4833156"/>
            <a:ext cx="1361569" cy="0"/>
          </a:xfrm>
          <a:prstGeom prst="straightConnector1">
            <a:avLst/>
          </a:prstGeom>
          <a:ln w="50800">
            <a:solidFill>
              <a:srgbClr val="008272"/>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379037" y="2384138"/>
            <a:ext cx="1333947" cy="307777"/>
          </a:xfrm>
          <a:prstGeom prst="rect">
            <a:avLst/>
          </a:prstGeom>
          <a:noFill/>
        </p:spPr>
        <p:txBody>
          <a:bodyPr wrap="square" rtlCol="0">
            <a:spAutoFit/>
          </a:bodyPr>
          <a:lstStyle/>
          <a:p>
            <a:r>
              <a:rPr lang="en-GB" sz="1400" dirty="0"/>
              <a:t>Interpreted by</a:t>
            </a:r>
          </a:p>
        </p:txBody>
      </p:sp>
      <p:sp>
        <p:nvSpPr>
          <p:cNvPr id="32" name="TextBox 31"/>
          <p:cNvSpPr txBox="1"/>
          <p:nvPr/>
        </p:nvSpPr>
        <p:spPr>
          <a:xfrm>
            <a:off x="2379036" y="4437112"/>
            <a:ext cx="1333947" cy="307777"/>
          </a:xfrm>
          <a:prstGeom prst="rect">
            <a:avLst/>
          </a:prstGeom>
          <a:noFill/>
        </p:spPr>
        <p:txBody>
          <a:bodyPr wrap="square" rtlCol="0">
            <a:spAutoFit/>
          </a:bodyPr>
          <a:lstStyle/>
          <a:p>
            <a:r>
              <a:rPr lang="en-GB" sz="1400" dirty="0"/>
              <a:t>Interpreted by</a:t>
            </a:r>
          </a:p>
        </p:txBody>
      </p:sp>
      <p:sp>
        <p:nvSpPr>
          <p:cNvPr id="33" name="TextBox 32"/>
          <p:cNvSpPr txBox="1"/>
          <p:nvPr/>
        </p:nvSpPr>
        <p:spPr>
          <a:xfrm>
            <a:off x="5663784" y="2382648"/>
            <a:ext cx="648072" cy="307777"/>
          </a:xfrm>
          <a:prstGeom prst="rect">
            <a:avLst/>
          </a:prstGeom>
          <a:noFill/>
        </p:spPr>
        <p:txBody>
          <a:bodyPr wrap="square" rtlCol="0">
            <a:spAutoFit/>
          </a:bodyPr>
          <a:lstStyle/>
          <a:p>
            <a:r>
              <a:rPr lang="en-GB" sz="1400" dirty="0"/>
              <a:t>Yields</a:t>
            </a:r>
          </a:p>
        </p:txBody>
      </p:sp>
      <p:sp>
        <p:nvSpPr>
          <p:cNvPr id="34" name="TextBox 33"/>
          <p:cNvSpPr txBox="1"/>
          <p:nvPr/>
        </p:nvSpPr>
        <p:spPr>
          <a:xfrm>
            <a:off x="5732500" y="4437111"/>
            <a:ext cx="648072" cy="307777"/>
          </a:xfrm>
          <a:prstGeom prst="rect">
            <a:avLst/>
          </a:prstGeom>
          <a:noFill/>
        </p:spPr>
        <p:txBody>
          <a:bodyPr wrap="square" rtlCol="0">
            <a:spAutoFit/>
          </a:bodyPr>
          <a:lstStyle/>
          <a:p>
            <a:r>
              <a:rPr lang="en-GB" sz="1400" dirty="0"/>
              <a:t>Yields</a:t>
            </a:r>
          </a:p>
        </p:txBody>
      </p:sp>
    </p:spTree>
    <p:extLst>
      <p:ext uri="{BB962C8B-B14F-4D97-AF65-F5344CB8AC3E}">
        <p14:creationId xmlns:p14="http://schemas.microsoft.com/office/powerpoint/2010/main" val="291911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still useful….</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174" y="2132855"/>
            <a:ext cx="8560298" cy="297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66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Standards</a:t>
            </a:r>
          </a:p>
        </p:txBody>
      </p:sp>
      <p:sp>
        <p:nvSpPr>
          <p:cNvPr id="3" name="Content Placeholder 2"/>
          <p:cNvSpPr>
            <a:spLocks noGrp="1"/>
          </p:cNvSpPr>
          <p:nvPr>
            <p:ph idx="1"/>
          </p:nvPr>
        </p:nvSpPr>
        <p:spPr>
          <a:xfrm>
            <a:off x="312821" y="1825624"/>
            <a:ext cx="8566484" cy="4791743"/>
          </a:xfrm>
        </p:spPr>
        <p:txBody>
          <a:bodyPr>
            <a:normAutofit/>
          </a:bodyPr>
          <a:lstStyle/>
          <a:p>
            <a:r>
              <a:rPr lang="en-GB" sz="3600" dirty="0"/>
              <a:t>Metadata – METS and PREMIS</a:t>
            </a:r>
          </a:p>
          <a:p>
            <a:r>
              <a:rPr lang="en-GB" sz="3600" dirty="0"/>
              <a:t>Information Packages – E-ARK Project</a:t>
            </a:r>
          </a:p>
          <a:p>
            <a:r>
              <a:rPr lang="en-GB" sz="3600" dirty="0"/>
              <a:t>Audit and Certification – Data Seal of Approval, ISO 16363…</a:t>
            </a:r>
          </a:p>
          <a:p>
            <a:r>
              <a:rPr lang="en-GB" sz="3600" dirty="0"/>
              <a:t>Data Security</a:t>
            </a:r>
          </a:p>
          <a:p>
            <a:r>
              <a:rPr lang="en-GB" sz="3600" dirty="0"/>
              <a:t>File Formats</a:t>
            </a:r>
          </a:p>
          <a:p>
            <a:endParaRPr lang="en-GB" sz="3600" dirty="0"/>
          </a:p>
        </p:txBody>
      </p:sp>
    </p:spTree>
    <p:extLst>
      <p:ext uri="{BB962C8B-B14F-4D97-AF65-F5344CB8AC3E}">
        <p14:creationId xmlns:p14="http://schemas.microsoft.com/office/powerpoint/2010/main" val="2788331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Approaches to Preservation</a:t>
            </a:r>
          </a:p>
        </p:txBody>
      </p:sp>
      <p:sp>
        <p:nvSpPr>
          <p:cNvPr id="3" name="Content Placeholder 2"/>
          <p:cNvSpPr>
            <a:spLocks noGrp="1"/>
          </p:cNvSpPr>
          <p:nvPr>
            <p:ph idx="1"/>
          </p:nvPr>
        </p:nvSpPr>
        <p:spPr/>
        <p:txBody>
          <a:bodyPr>
            <a:normAutofit/>
          </a:bodyPr>
          <a:lstStyle/>
          <a:p>
            <a:r>
              <a:rPr lang="en-GB" sz="3600" dirty="0"/>
              <a:t>Migration</a:t>
            </a:r>
          </a:p>
          <a:p>
            <a:r>
              <a:rPr lang="en-GB" sz="3600" dirty="0"/>
              <a:t>Emulation</a:t>
            </a:r>
          </a:p>
          <a:p>
            <a:r>
              <a:rPr lang="en-GB" sz="3600" dirty="0"/>
              <a:t>Hardware Preservation</a:t>
            </a:r>
          </a:p>
          <a:p>
            <a:r>
              <a:rPr lang="en-GB" sz="3600" dirty="0"/>
              <a:t>Digital Archaeology</a:t>
            </a:r>
          </a:p>
          <a:p>
            <a:r>
              <a:rPr lang="en-GB" sz="3600" dirty="0"/>
              <a:t>Virtualisation</a:t>
            </a:r>
          </a:p>
          <a:p>
            <a:r>
              <a:rPr lang="en-GB" sz="3600" dirty="0"/>
              <a:t>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089" y="1825625"/>
            <a:ext cx="3337642" cy="3867060"/>
          </a:xfrm>
          <a:prstGeom prst="rect">
            <a:avLst/>
          </a:prstGeom>
        </p:spPr>
      </p:pic>
      <p:sp>
        <p:nvSpPr>
          <p:cNvPr id="7" name="TextBox 6"/>
          <p:cNvSpPr txBox="1"/>
          <p:nvPr/>
        </p:nvSpPr>
        <p:spPr>
          <a:xfrm>
            <a:off x="4036627" y="6311899"/>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409237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26" descr="oais"/>
          <p:cNvPicPr>
            <a:picLocks noChangeAspect="1" noChangeArrowheads="1"/>
          </p:cNvPicPr>
          <p:nvPr/>
        </p:nvPicPr>
        <p:blipFill>
          <a:blip r:embed="rId2" cstate="print">
            <a:extLst>
              <a:ext uri="{28A0092B-C50C-407E-A947-70E740481C1C}">
                <a14:useLocalDpi xmlns:a14="http://schemas.microsoft.com/office/drawing/2010/main" val="0"/>
              </a:ext>
            </a:extLst>
          </a:blip>
          <a:srcRect l="5714" r="5714" b="9412"/>
          <a:stretch>
            <a:fillRect/>
          </a:stretch>
        </p:blipFill>
        <p:spPr bwMode="auto">
          <a:xfrm>
            <a:off x="395536" y="1124744"/>
            <a:ext cx="8054305" cy="50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a:t>But ‘Don’t Panic’…..</a:t>
            </a:r>
          </a:p>
        </p:txBody>
      </p:sp>
      <p:sp>
        <p:nvSpPr>
          <p:cNvPr id="3" name="Content Placeholder 2"/>
          <p:cNvSpPr>
            <a:spLocks noGrp="1"/>
          </p:cNvSpPr>
          <p:nvPr>
            <p:ph idx="1"/>
          </p:nvPr>
        </p:nvSpPr>
        <p:spPr/>
        <p:txBody>
          <a:bodyPr>
            <a:normAutofit fontScale="92500" lnSpcReduction="20000"/>
          </a:bodyPr>
          <a:lstStyle/>
          <a:p>
            <a:pPr marL="0" indent="0">
              <a:buNone/>
              <a:defRPr/>
            </a:pPr>
            <a:r>
              <a:rPr lang="en-GB" sz="8800" b="1" dirty="0">
                <a:solidFill>
                  <a:srgbClr val="FF0000"/>
                </a:solidFill>
              </a:rPr>
              <a:t>You don’t need to understand or do </a:t>
            </a:r>
            <a:r>
              <a:rPr lang="en-GB" sz="8800" b="1" i="1" dirty="0">
                <a:solidFill>
                  <a:srgbClr val="FF0000"/>
                </a:solidFill>
              </a:rPr>
              <a:t>all</a:t>
            </a:r>
            <a:r>
              <a:rPr lang="en-GB" sz="8800" b="1" dirty="0">
                <a:solidFill>
                  <a:srgbClr val="FF0000"/>
                </a:solidFill>
              </a:rPr>
              <a:t> of this.</a:t>
            </a:r>
          </a:p>
          <a:p>
            <a:pPr>
              <a:defRPr/>
            </a:pPr>
            <a:endParaRPr lang="en-GB" dirty="0"/>
          </a:p>
          <a:p>
            <a:pPr>
              <a:defRPr/>
            </a:pPr>
            <a:r>
              <a:rPr lang="en-GB" sz="4300" dirty="0"/>
              <a:t>... and even if you do, it doesn’t all have to exist at the same time ...</a:t>
            </a:r>
          </a:p>
          <a:p>
            <a:endParaRPr lang="en-GB" dirty="0"/>
          </a:p>
        </p:txBody>
      </p:sp>
    </p:spTree>
    <p:extLst>
      <p:ext uri="{BB962C8B-B14F-4D97-AF65-F5344CB8AC3E}">
        <p14:creationId xmlns:p14="http://schemas.microsoft.com/office/powerpoint/2010/main" val="388013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Preservation Handbook</a:t>
            </a:r>
          </a:p>
        </p:txBody>
      </p:sp>
      <p:pic>
        <p:nvPicPr>
          <p:cNvPr id="4" name="Content Placeholder 3"/>
          <p:cNvPicPr>
            <a:picLocks noGrp="1" noChangeAspect="1"/>
          </p:cNvPicPr>
          <p:nvPr>
            <p:ph idx="1"/>
          </p:nvPr>
        </p:nvPicPr>
        <p:blipFill rotWithShape="1">
          <a:blip r:embed="rId3"/>
          <a:srcRect l="5302" t="10783" r="7896"/>
          <a:stretch/>
        </p:blipFill>
        <p:spPr>
          <a:xfrm>
            <a:off x="-5584" y="1513264"/>
            <a:ext cx="9149584" cy="4995821"/>
          </a:xfrm>
          <a:prstGeom prst="rect">
            <a:avLst/>
          </a:prstGeom>
        </p:spPr>
      </p:pic>
    </p:spTree>
    <p:extLst>
      <p:ext uri="{BB962C8B-B14F-4D97-AF65-F5344CB8AC3E}">
        <p14:creationId xmlns:p14="http://schemas.microsoft.com/office/powerpoint/2010/main" val="209546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Traditional Media</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28650" y="1825625"/>
            <a:ext cx="307768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4294967295"/>
          </p:nvPr>
        </p:nvSpPr>
        <p:spPr>
          <a:xfrm>
            <a:off x="4211051" y="1825625"/>
            <a:ext cx="4499811" cy="4599238"/>
          </a:xfrm>
        </p:spPr>
        <p:txBody>
          <a:bodyPr/>
          <a:lstStyle/>
          <a:p>
            <a:r>
              <a:rPr lang="en-GB" dirty="0"/>
              <a:t>Robust</a:t>
            </a:r>
          </a:p>
          <a:p>
            <a:r>
              <a:rPr lang="en-GB" dirty="0"/>
              <a:t>Tangible</a:t>
            </a:r>
          </a:p>
          <a:p>
            <a:r>
              <a:rPr lang="en-GB" dirty="0"/>
              <a:t>Independently understandable</a:t>
            </a:r>
          </a:p>
          <a:p>
            <a:r>
              <a:rPr lang="en-GB" dirty="0"/>
              <a:t>Well-developed approaches to preservation</a:t>
            </a:r>
          </a:p>
          <a:p>
            <a:r>
              <a:rPr lang="en-GB" dirty="0"/>
              <a:t>Experienced in assigning value</a:t>
            </a:r>
          </a:p>
        </p:txBody>
      </p:sp>
    </p:spTree>
    <p:extLst>
      <p:ext uri="{BB962C8B-B14F-4D97-AF65-F5344CB8AC3E}">
        <p14:creationId xmlns:p14="http://schemas.microsoft.com/office/powerpoint/2010/main" val="419257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193880"/>
            <a:ext cx="7886700" cy="1325563"/>
          </a:xfrm>
        </p:spPr>
        <p:txBody>
          <a:bodyPr/>
          <a:lstStyle/>
          <a:p>
            <a:r>
              <a:rPr lang="en-GB" dirty="0"/>
              <a:t>Digital Information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92700" y="1690689"/>
            <a:ext cx="3390399" cy="4543834"/>
          </a:xfrm>
        </p:spPr>
      </p:pic>
      <p:sp>
        <p:nvSpPr>
          <p:cNvPr id="4" name="Content Placeholder 3"/>
          <p:cNvSpPr>
            <a:spLocks noGrp="1"/>
          </p:cNvSpPr>
          <p:nvPr>
            <p:ph sz="half" idx="4294967295"/>
          </p:nvPr>
        </p:nvSpPr>
        <p:spPr>
          <a:xfrm>
            <a:off x="421105" y="1519443"/>
            <a:ext cx="4464050" cy="5109957"/>
          </a:xfrm>
          <a:prstGeom prst="rect">
            <a:avLst/>
          </a:prstGeom>
        </p:spPr>
        <p:txBody>
          <a:bodyPr>
            <a:normAutofit fontScale="92500" lnSpcReduction="10000"/>
          </a:bodyPr>
          <a:lstStyle/>
          <a:p>
            <a:r>
              <a:rPr lang="en-GB" dirty="0"/>
              <a:t>Ephemeral	</a:t>
            </a:r>
          </a:p>
          <a:p>
            <a:pPr lvl="1"/>
            <a:r>
              <a:rPr lang="en-GB" dirty="0"/>
              <a:t>Proliferation</a:t>
            </a:r>
          </a:p>
          <a:p>
            <a:pPr lvl="1"/>
            <a:r>
              <a:rPr lang="en-GB" dirty="0"/>
              <a:t>Rights</a:t>
            </a:r>
          </a:p>
          <a:p>
            <a:pPr lvl="1"/>
            <a:r>
              <a:rPr lang="en-GB" dirty="0"/>
              <a:t>Privacy</a:t>
            </a:r>
          </a:p>
          <a:p>
            <a:r>
              <a:rPr lang="en-GB" dirty="0"/>
              <a:t>Need tech to interpret</a:t>
            </a:r>
          </a:p>
          <a:p>
            <a:r>
              <a:rPr lang="en-GB" dirty="0"/>
              <a:t>Obsolescence</a:t>
            </a:r>
          </a:p>
          <a:p>
            <a:pPr lvl="1"/>
            <a:r>
              <a:rPr lang="en-GB" dirty="0"/>
              <a:t>Media</a:t>
            </a:r>
          </a:p>
          <a:p>
            <a:pPr lvl="1"/>
            <a:r>
              <a:rPr lang="en-GB" dirty="0"/>
              <a:t>Formats</a:t>
            </a:r>
          </a:p>
          <a:p>
            <a:pPr lvl="1"/>
            <a:r>
              <a:rPr lang="en-GB" dirty="0"/>
              <a:t>Software/Hardware</a:t>
            </a:r>
          </a:p>
          <a:p>
            <a:pPr lvl="1"/>
            <a:r>
              <a:rPr lang="en-GB" dirty="0"/>
              <a:t>Documentation</a:t>
            </a:r>
          </a:p>
          <a:p>
            <a:r>
              <a:rPr lang="en-GB" dirty="0"/>
              <a:t>New skills and solutions</a:t>
            </a:r>
          </a:p>
          <a:p>
            <a:r>
              <a:rPr lang="en-GB" dirty="0"/>
              <a:t>How to estimate value?</a:t>
            </a:r>
          </a:p>
          <a:p>
            <a:r>
              <a:rPr lang="en-GB" dirty="0"/>
              <a:t>But also new opportunities!</a:t>
            </a:r>
          </a:p>
        </p:txBody>
      </p:sp>
    </p:spTree>
    <p:extLst>
      <p:ext uri="{BB962C8B-B14F-4D97-AF65-F5344CB8AC3E}">
        <p14:creationId xmlns:p14="http://schemas.microsoft.com/office/powerpoint/2010/main" val="28874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244810"/>
            <a:ext cx="7886700" cy="1325563"/>
          </a:xfrm>
        </p:spPr>
        <p:txBody>
          <a:bodyPr/>
          <a:lstStyle/>
          <a:p>
            <a:r>
              <a:rPr lang="en-GB" dirty="0"/>
              <a:t>What’s the Problem?</a:t>
            </a:r>
          </a:p>
        </p:txBody>
      </p:sp>
      <p:sp>
        <p:nvSpPr>
          <p:cNvPr id="3" name="Content Placeholder 2"/>
          <p:cNvSpPr>
            <a:spLocks noGrp="1"/>
          </p:cNvSpPr>
          <p:nvPr>
            <p:ph idx="1"/>
          </p:nvPr>
        </p:nvSpPr>
        <p:spPr>
          <a:xfrm>
            <a:off x="215516" y="1757115"/>
            <a:ext cx="8712968" cy="4547937"/>
          </a:xfrm>
        </p:spPr>
        <p:txBody>
          <a:bodyPr>
            <a:normAutofit/>
          </a:bodyPr>
          <a:lstStyle/>
          <a:p>
            <a:pPr marL="0" indent="0">
              <a:spcBef>
                <a:spcPct val="0"/>
              </a:spcBef>
              <a:buNone/>
            </a:pPr>
            <a:r>
              <a:rPr lang="en-GB" altLang="en-US" sz="3200" dirty="0"/>
              <a:t>Digital data (images, documents etc.) have value and create opportunities</a:t>
            </a:r>
          </a:p>
          <a:p>
            <a:pPr>
              <a:spcBef>
                <a:spcPct val="0"/>
              </a:spcBef>
              <a:buNone/>
            </a:pPr>
            <a:r>
              <a:rPr lang="en-GB" altLang="en-US" sz="3200" dirty="0"/>
              <a:t>...but...</a:t>
            </a:r>
          </a:p>
          <a:p>
            <a:pPr marL="0" indent="0">
              <a:spcBef>
                <a:spcPct val="0"/>
              </a:spcBef>
              <a:buNone/>
            </a:pPr>
            <a:r>
              <a:rPr lang="en-GB" altLang="en-US" sz="3200" dirty="0"/>
              <a:t>Access depends on software, hardware and people</a:t>
            </a:r>
          </a:p>
          <a:p>
            <a:pPr marL="0" indent="0">
              <a:spcBef>
                <a:spcPct val="0"/>
              </a:spcBef>
              <a:buNone/>
            </a:pPr>
            <a:r>
              <a:rPr lang="en-GB" altLang="en-US" sz="3200" dirty="0"/>
              <a:t>…and…</a:t>
            </a:r>
          </a:p>
          <a:p>
            <a:pPr marL="0" indent="0">
              <a:spcBef>
                <a:spcPct val="0"/>
              </a:spcBef>
              <a:buNone/>
            </a:pPr>
            <a:r>
              <a:rPr lang="en-GB" altLang="en-US" sz="3200" dirty="0"/>
              <a:t>Technology and people change, creating barriers to reuse</a:t>
            </a:r>
          </a:p>
          <a:p>
            <a:pPr>
              <a:spcBef>
                <a:spcPct val="0"/>
              </a:spcBef>
              <a:buNone/>
            </a:pPr>
            <a:r>
              <a:rPr lang="en-GB" altLang="en-US" sz="3200" dirty="0"/>
              <a:t>...therefore...</a:t>
            </a:r>
          </a:p>
          <a:p>
            <a:pPr marL="0" indent="0">
              <a:spcBef>
                <a:spcPct val="0"/>
              </a:spcBef>
              <a:buNone/>
            </a:pPr>
            <a:r>
              <a:rPr lang="en-GB" altLang="en-US" sz="3200" dirty="0"/>
              <a:t>We need to actively manage data to protect and create opportunities</a:t>
            </a:r>
          </a:p>
          <a:p>
            <a:endParaRPr lang="en-GB" dirty="0"/>
          </a:p>
        </p:txBody>
      </p:sp>
    </p:spTree>
    <p:extLst>
      <p:ext uri="{BB962C8B-B14F-4D97-AF65-F5344CB8AC3E}">
        <p14:creationId xmlns:p14="http://schemas.microsoft.com/office/powerpoint/2010/main" val="17801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We Preserve….</a:t>
            </a:r>
          </a:p>
        </p:txBody>
      </p:sp>
      <p:sp>
        <p:nvSpPr>
          <p:cNvPr id="3" name="Content Placeholder 2"/>
          <p:cNvSpPr>
            <a:spLocks noGrp="1"/>
          </p:cNvSpPr>
          <p:nvPr>
            <p:ph idx="1"/>
          </p:nvPr>
        </p:nvSpPr>
        <p:spPr>
          <a:xfrm>
            <a:off x="397042" y="1979447"/>
            <a:ext cx="8398042" cy="4878553"/>
          </a:xfrm>
        </p:spPr>
        <p:txBody>
          <a:bodyPr/>
          <a:lstStyle/>
          <a:p>
            <a:r>
              <a:rPr lang="en-GB" dirty="0"/>
              <a:t>Legal and Regulatory Compliance</a:t>
            </a:r>
          </a:p>
          <a:p>
            <a:r>
              <a:rPr lang="en-GB" dirty="0"/>
              <a:t>Increased Efficiency</a:t>
            </a:r>
          </a:p>
          <a:p>
            <a:r>
              <a:rPr lang="en-GB" dirty="0"/>
              <a:t>New Revenue Streams</a:t>
            </a:r>
          </a:p>
          <a:p>
            <a:r>
              <a:rPr lang="en-GB" dirty="0"/>
              <a:t>Improving Health</a:t>
            </a:r>
          </a:p>
          <a:p>
            <a:r>
              <a:rPr lang="en-GB" dirty="0"/>
              <a:t>Protecting the Environment</a:t>
            </a:r>
          </a:p>
          <a:p>
            <a:r>
              <a:rPr lang="en-GB" dirty="0"/>
              <a:t>Enabling Research</a:t>
            </a:r>
          </a:p>
          <a:p>
            <a:r>
              <a:rPr lang="en-GB" dirty="0"/>
              <a:t>Documenting Cultural Heritage</a:t>
            </a:r>
          </a:p>
          <a:p>
            <a:r>
              <a:rPr lang="en-GB" dirty="0"/>
              <a:t>Ensuring Transparency and Accountability</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243" y="1979447"/>
            <a:ext cx="2877220" cy="4054642"/>
          </a:xfrm>
          <a:prstGeom prst="rect">
            <a:avLst/>
          </a:prstGeom>
        </p:spPr>
      </p:pic>
    </p:spTree>
    <p:extLst>
      <p:ext uri="{BB962C8B-B14F-4D97-AF65-F5344CB8AC3E}">
        <p14:creationId xmlns:p14="http://schemas.microsoft.com/office/powerpoint/2010/main" val="385754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76" y="136526"/>
            <a:ext cx="7886700" cy="1325563"/>
          </a:xfrm>
        </p:spPr>
        <p:txBody>
          <a:bodyPr/>
          <a:lstStyle/>
          <a:p>
            <a:r>
              <a:rPr lang="en-GB" dirty="0"/>
              <a:t>A Tale of Three Models</a:t>
            </a:r>
          </a:p>
        </p:txBody>
      </p:sp>
      <p:sp>
        <p:nvSpPr>
          <p:cNvPr id="3" name="Content Placeholder 2"/>
          <p:cNvSpPr>
            <a:spLocks noGrp="1"/>
          </p:cNvSpPr>
          <p:nvPr>
            <p:ph idx="1"/>
          </p:nvPr>
        </p:nvSpPr>
        <p:spPr/>
        <p:txBody>
          <a:bodyPr>
            <a:normAutofit/>
          </a:bodyPr>
          <a:lstStyle/>
          <a:p>
            <a:r>
              <a:rPr lang="en-GB" sz="4000" dirty="0"/>
              <a:t>Three Legged Stool</a:t>
            </a:r>
          </a:p>
          <a:p>
            <a:r>
              <a:rPr lang="en-GB" sz="4000" dirty="0"/>
              <a:t>DCC Life-Cycle Model</a:t>
            </a:r>
          </a:p>
          <a:p>
            <a:r>
              <a:rPr lang="en-GB" sz="4000" dirty="0"/>
              <a:t>OAIS – Open Archive Information System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094" y="3825116"/>
            <a:ext cx="6412832" cy="2836445"/>
          </a:xfrm>
          <a:prstGeom prst="rect">
            <a:avLst/>
          </a:prstGeom>
        </p:spPr>
      </p:pic>
    </p:spTree>
    <p:extLst>
      <p:ext uri="{BB962C8B-B14F-4D97-AF65-F5344CB8AC3E}">
        <p14:creationId xmlns:p14="http://schemas.microsoft.com/office/powerpoint/2010/main" val="3389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23" y="291731"/>
            <a:ext cx="7886700" cy="1325563"/>
          </a:xfrm>
        </p:spPr>
        <p:txBody>
          <a:bodyPr/>
          <a:lstStyle/>
          <a:p>
            <a:r>
              <a:rPr lang="en-GB" dirty="0"/>
              <a:t>DP Models: Three Legged Stool</a:t>
            </a:r>
          </a:p>
        </p:txBody>
      </p:sp>
      <p:pic>
        <p:nvPicPr>
          <p:cNvPr id="4" name="Content Placeholder 3" descr="Stoo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9486" y="1686738"/>
            <a:ext cx="6165028" cy="46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4602" y="6331165"/>
            <a:ext cx="4340153" cy="338554"/>
          </a:xfrm>
          <a:prstGeom prst="rect">
            <a:avLst/>
          </a:prstGeom>
        </p:spPr>
        <p:txBody>
          <a:bodyPr wrap="square">
            <a:spAutoFit/>
          </a:bodyPr>
          <a:lstStyle/>
          <a:p>
            <a:r>
              <a:rPr lang="en-GB" sz="1600" dirty="0">
                <a:hlinkClick r:id="rId4"/>
              </a:rPr>
              <a:t>http://dpworkshop.org/dpm-eng/conclusion.html</a:t>
            </a:r>
            <a:r>
              <a:rPr lang="en-GB" sz="1600" dirty="0"/>
              <a:t> </a:t>
            </a:r>
          </a:p>
        </p:txBody>
      </p:sp>
      <p:sp>
        <p:nvSpPr>
          <p:cNvPr id="3" name="Rectangle 2"/>
          <p:cNvSpPr/>
          <p:nvPr/>
        </p:nvSpPr>
        <p:spPr>
          <a:xfrm>
            <a:off x="5919537" y="4764505"/>
            <a:ext cx="1734977"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581400" y="5823284"/>
            <a:ext cx="2470484" cy="48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489486" y="4764505"/>
            <a:ext cx="1734977"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829" y="172620"/>
            <a:ext cx="7886700" cy="1325563"/>
          </a:xfrm>
        </p:spPr>
        <p:txBody>
          <a:bodyPr/>
          <a:lstStyle/>
          <a:p>
            <a:r>
              <a:rPr lang="en-GB" dirty="0"/>
              <a:t>More on the Three Legged Stool</a:t>
            </a:r>
          </a:p>
        </p:txBody>
      </p:sp>
      <p:sp>
        <p:nvSpPr>
          <p:cNvPr id="3" name="Content Placeholder 2"/>
          <p:cNvSpPr>
            <a:spLocks noGrp="1"/>
          </p:cNvSpPr>
          <p:nvPr>
            <p:ph idx="1"/>
          </p:nvPr>
        </p:nvSpPr>
        <p:spPr>
          <a:xfrm>
            <a:off x="315829" y="1672388"/>
            <a:ext cx="8647697" cy="4908885"/>
          </a:xfrm>
        </p:spPr>
        <p:txBody>
          <a:bodyPr numCol="3" spcCol="180000"/>
          <a:lstStyle/>
          <a:p>
            <a:pPr marL="0" indent="0">
              <a:buNone/>
            </a:pPr>
            <a:r>
              <a:rPr lang="en-GB" sz="3200" dirty="0"/>
              <a:t>Technology</a:t>
            </a:r>
          </a:p>
          <a:p>
            <a:r>
              <a:rPr lang="en-GB" dirty="0"/>
              <a:t>Storage and Back-Up</a:t>
            </a:r>
          </a:p>
          <a:p>
            <a:r>
              <a:rPr lang="en-GB" dirty="0"/>
              <a:t>Repository Systems</a:t>
            </a:r>
          </a:p>
          <a:p>
            <a:r>
              <a:rPr lang="en-GB" dirty="0"/>
              <a:t>Tools</a:t>
            </a:r>
          </a:p>
          <a:p>
            <a:r>
              <a:rPr lang="en-GB" dirty="0"/>
              <a:t>Security</a:t>
            </a:r>
          </a:p>
          <a:p>
            <a:endParaRPr lang="en-GB" dirty="0"/>
          </a:p>
          <a:p>
            <a:endParaRPr lang="en-GB" dirty="0"/>
          </a:p>
          <a:p>
            <a:endParaRPr lang="en-GB" dirty="0"/>
          </a:p>
          <a:p>
            <a:pPr marL="0" indent="0">
              <a:buNone/>
            </a:pPr>
            <a:r>
              <a:rPr lang="en-GB" sz="3200" dirty="0"/>
              <a:t>Organisation</a:t>
            </a:r>
          </a:p>
          <a:p>
            <a:r>
              <a:rPr lang="en-GB" dirty="0"/>
              <a:t>Policy</a:t>
            </a:r>
          </a:p>
          <a:p>
            <a:r>
              <a:rPr lang="en-GB" dirty="0"/>
              <a:t>Strategy</a:t>
            </a:r>
          </a:p>
          <a:p>
            <a:r>
              <a:rPr lang="en-GB" dirty="0"/>
              <a:t>Procedures</a:t>
            </a:r>
          </a:p>
          <a:p>
            <a:r>
              <a:rPr lang="en-GB" dirty="0"/>
              <a:t>Risks and Benefits</a:t>
            </a:r>
          </a:p>
          <a:p>
            <a:r>
              <a:rPr lang="en-GB" dirty="0"/>
              <a:t>Staffing</a:t>
            </a:r>
          </a:p>
          <a:p>
            <a:endParaRPr lang="en-GB" dirty="0"/>
          </a:p>
          <a:p>
            <a:endParaRPr lang="en-GB" dirty="0"/>
          </a:p>
          <a:p>
            <a:pPr marL="0" indent="0">
              <a:buNone/>
            </a:pPr>
            <a:r>
              <a:rPr lang="en-GB" sz="3200" dirty="0"/>
              <a:t>Resources</a:t>
            </a:r>
          </a:p>
          <a:p>
            <a:r>
              <a:rPr lang="en-GB" dirty="0"/>
              <a:t>Business Planning</a:t>
            </a:r>
          </a:p>
          <a:p>
            <a:r>
              <a:rPr lang="en-GB" dirty="0"/>
              <a:t>Cost modelling</a:t>
            </a:r>
          </a:p>
          <a:p>
            <a:r>
              <a:rPr lang="en-GB" dirty="0"/>
              <a:t>Funding</a:t>
            </a:r>
          </a:p>
          <a:p>
            <a:r>
              <a:rPr lang="en-GB" dirty="0"/>
              <a:t>Sustainability</a:t>
            </a:r>
          </a:p>
          <a:p>
            <a:r>
              <a:rPr lang="en-GB" dirty="0"/>
              <a:t>Staff skills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913" y="5277166"/>
            <a:ext cx="6377527" cy="1391362"/>
          </a:xfrm>
          <a:prstGeom prst="rect">
            <a:avLst/>
          </a:prstGeom>
        </p:spPr>
      </p:pic>
      <p:sp>
        <p:nvSpPr>
          <p:cNvPr id="6" name="TextBox 5"/>
          <p:cNvSpPr txBox="1"/>
          <p:nvPr/>
        </p:nvSpPr>
        <p:spPr>
          <a:xfrm>
            <a:off x="1762658" y="6514639"/>
            <a:ext cx="4993041" cy="307777"/>
          </a:xfrm>
          <a:prstGeom prst="rect">
            <a:avLst/>
          </a:prstGeom>
          <a:noFill/>
        </p:spPr>
        <p:txBody>
          <a:bodyPr wrap="square" rtlCol="0">
            <a:spAutoFit/>
          </a:bodyPr>
          <a:lstStyle/>
          <a:p>
            <a:r>
              <a:rPr lang="en-GB" sz="1400" dirty="0"/>
              <a:t>Illustration by </a:t>
            </a:r>
            <a:r>
              <a:rPr lang="en-GB" sz="1400" dirty="0" err="1"/>
              <a:t>Jørgen</a:t>
            </a:r>
            <a:r>
              <a:rPr lang="en-GB" sz="1400" dirty="0"/>
              <a:t> Stamp digitalbevaring.dk CC BY 2.5 Denmark</a:t>
            </a:r>
          </a:p>
        </p:txBody>
      </p:sp>
    </p:spTree>
    <p:extLst>
      <p:ext uri="{BB962C8B-B14F-4D97-AF65-F5344CB8AC3E}">
        <p14:creationId xmlns:p14="http://schemas.microsoft.com/office/powerpoint/2010/main" val="21566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8" end="1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9" end="1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0" end="2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DP Models: DCC Life-Cycle</a:t>
            </a:r>
          </a:p>
        </p:txBody>
      </p:sp>
      <p:sp>
        <p:nvSpPr>
          <p:cNvPr id="3" name="Content Placeholder 2"/>
          <p:cNvSpPr>
            <a:spLocks noGrp="1"/>
          </p:cNvSpPr>
          <p:nvPr>
            <p:ph idx="1"/>
          </p:nvPr>
        </p:nvSpPr>
        <p:spPr/>
        <p:txBody>
          <a:bodyPr/>
          <a:lstStyle/>
          <a:p>
            <a:endParaRPr lang="en-GB"/>
          </a:p>
        </p:txBody>
      </p:sp>
      <p:pic>
        <p:nvPicPr>
          <p:cNvPr id="4" name="Picture 3" descr="lifecycle_web"/>
          <p:cNvPicPr>
            <a:picLocks noChangeAspect="1" noChangeArrowheads="1"/>
          </p:cNvPicPr>
          <p:nvPr/>
        </p:nvPicPr>
        <p:blipFill>
          <a:blip r:embed="rId3"/>
          <a:srcRect/>
          <a:stretch>
            <a:fillRect/>
          </a:stretch>
        </p:blipFill>
        <p:spPr bwMode="auto">
          <a:xfrm>
            <a:off x="2029420" y="1408442"/>
            <a:ext cx="5574538" cy="4993857"/>
          </a:xfrm>
          <a:prstGeom prst="rect">
            <a:avLst/>
          </a:prstGeom>
          <a:noFill/>
          <a:ln w="9525">
            <a:noFill/>
            <a:miter lim="800000"/>
            <a:headEnd/>
            <a:tailEnd/>
          </a:ln>
        </p:spPr>
      </p:pic>
      <p:sp>
        <p:nvSpPr>
          <p:cNvPr id="5" name="Rectangle 4"/>
          <p:cNvSpPr/>
          <p:nvPr/>
        </p:nvSpPr>
        <p:spPr>
          <a:xfrm>
            <a:off x="1786838" y="6359955"/>
            <a:ext cx="5570324" cy="369332"/>
          </a:xfrm>
          <a:prstGeom prst="rect">
            <a:avLst/>
          </a:prstGeom>
        </p:spPr>
        <p:txBody>
          <a:bodyPr wrap="square">
            <a:spAutoFit/>
          </a:bodyPr>
          <a:lstStyle/>
          <a:p>
            <a:r>
              <a:rPr lang="en-GB" dirty="0">
                <a:hlinkClick r:id="rId4"/>
              </a:rPr>
              <a:t>http://www.dcc.ac.uk/resources/curation-lifecycle-model</a:t>
            </a:r>
            <a:r>
              <a:rPr lang="en-GB" dirty="0"/>
              <a:t> </a:t>
            </a:r>
          </a:p>
        </p:txBody>
      </p:sp>
    </p:spTree>
    <p:extLst>
      <p:ext uri="{BB962C8B-B14F-4D97-AF65-F5344CB8AC3E}">
        <p14:creationId xmlns:p14="http://schemas.microsoft.com/office/powerpoint/2010/main" val="23655498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3386</TotalTime>
  <Words>919</Words>
  <Application>Microsoft Office PowerPoint</Application>
  <PresentationFormat>On-screen Show (4:3)</PresentationFormat>
  <Paragraphs>142</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Introduction to  Digital Preservation </vt:lpstr>
      <vt:lpstr>Traditional Media</vt:lpstr>
      <vt:lpstr>Digital Information</vt:lpstr>
      <vt:lpstr>What’s the Problem?</vt:lpstr>
      <vt:lpstr>Why We Preserve….</vt:lpstr>
      <vt:lpstr>A Tale of Three Models</vt:lpstr>
      <vt:lpstr>DP Models: Three Legged Stool</vt:lpstr>
      <vt:lpstr>More on the Three Legged Stool</vt:lpstr>
      <vt:lpstr>DP Models: DCC Life-Cycle</vt:lpstr>
      <vt:lpstr>DP Models: OAIS</vt:lpstr>
      <vt:lpstr>Where it starts getting really scary…</vt:lpstr>
      <vt:lpstr>I’ve Always Been More Terrified Of…</vt:lpstr>
      <vt:lpstr>Making Sense of the  Information Model</vt:lpstr>
      <vt:lpstr>But still useful….</vt:lpstr>
      <vt:lpstr>Other Standards</vt:lpstr>
      <vt:lpstr>Approaches to Preservation</vt:lpstr>
      <vt:lpstr>But ‘Don’t Panic’…..</vt:lpstr>
      <vt:lpstr>Digital Preservation Handbook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Preservation</dc:title>
  <dc:creator>Sharon McMeekin</dc:creator>
  <cp:lastModifiedBy>Sharon McMeekin</cp:lastModifiedBy>
  <cp:revision>237</cp:revision>
  <dcterms:created xsi:type="dcterms:W3CDTF">2016-03-02T16:49:36Z</dcterms:created>
  <dcterms:modified xsi:type="dcterms:W3CDTF">2017-05-04T14:14:30Z</dcterms:modified>
</cp:coreProperties>
</file>