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315" r:id="rId6"/>
    <p:sldId id="316" r:id="rId7"/>
    <p:sldId id="317" r:id="rId8"/>
    <p:sldId id="318" r:id="rId9"/>
    <p:sldId id="319" r:id="rId10"/>
    <p:sldId id="321" r:id="rId11"/>
    <p:sldId id="322" r:id="rId12"/>
    <p:sldId id="324" r:id="rId13"/>
    <p:sldId id="32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A485"/>
    <a:srgbClr val="008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339" autoAdjust="0"/>
  </p:normalViewPr>
  <p:slideViewPr>
    <p:cSldViewPr snapToGrid="0">
      <p:cViewPr varScale="1">
        <p:scale>
          <a:sx n="81" d="100"/>
          <a:sy n="81" d="100"/>
        </p:scale>
        <p:origin x="17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35911-C4C7-4599-A1FB-F86097358737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BF6B2-4647-4E6B-8EA3-3CCA765D1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1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dirty="0"/>
              <a:t>What we’re going</a:t>
            </a:r>
            <a:r>
              <a:rPr lang="en-GB" sz="1100" baseline="0" dirty="0"/>
              <a:t> to look at today.</a:t>
            </a:r>
          </a:p>
          <a:p>
            <a:endParaRPr lang="en-GB" sz="1100" baseline="0" dirty="0"/>
          </a:p>
          <a:p>
            <a:r>
              <a:rPr lang="en-GB" sz="1200" baseline="0" dirty="0"/>
              <a:t>A brief intro to the basics of RM before highlighting a few of the risks specific to digital media</a:t>
            </a:r>
          </a:p>
          <a:p>
            <a:endParaRPr lang="en-GB" sz="1200" baseline="0" dirty="0"/>
          </a:p>
          <a:p>
            <a:r>
              <a:rPr lang="en-GB" sz="1200" baseline="0" dirty="0"/>
              <a:t>Then a practical exercise to help you start thinking about your risks and how to mitigate them</a:t>
            </a:r>
          </a:p>
          <a:p>
            <a:endParaRPr lang="en-GB" sz="1200" baseline="0" dirty="0"/>
          </a:p>
          <a:p>
            <a:r>
              <a:rPr lang="en-GB" sz="1200" baseline="0" dirty="0"/>
              <a:t>Finally, will touch on a few advanced RM concepts and point out some useful resources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BF6B2-4647-4E6B-8EA3-3CCA765D1C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644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Basic</a:t>
            </a:r>
            <a:r>
              <a:rPr lang="en-GB" baseline="0" dirty="0"/>
              <a:t> definition of DP</a:t>
            </a:r>
          </a:p>
          <a:p>
            <a:endParaRPr lang="en-GB" baseline="0" dirty="0"/>
          </a:p>
          <a:p>
            <a:r>
              <a:rPr lang="en-GB" baseline="0" dirty="0"/>
              <a:t>‘Managed activities’ important, could be rephrased as managing the risks that threaten digital objects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BF6B2-4647-4E6B-8EA3-3CCA765D1C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83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A risk relates to event</a:t>
            </a:r>
            <a:r>
              <a:rPr lang="en-GB" baseline="0" dirty="0"/>
              <a:t>s or actions that may negatively impact on your collections or operations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RM is the identification of these risks and their proactive management to reduce their likelihood and/or impact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/>
              <a:t>The main RM standard defines risks as </a:t>
            </a:r>
            <a:r>
              <a:rPr lang="en-GB" dirty="0"/>
              <a:t>“the effect of uncertainty on objectives”</a:t>
            </a:r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Risks and their management can be viewed from both a positive and negative perspective, planning for the management of risks can lead to the identification of benefits drawn from this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2 major benefits of RM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A practical help in managing you digital collections - can directly correlate to preservation steps/tasks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It is the language of senior executives - helps engage with them and can be a tool in business planning and leveraging funding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BF6B2-4647-4E6B-8EA3-3CCA765D1C0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06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4 step cyclical process</a:t>
            </a:r>
          </a:p>
          <a:p>
            <a:endParaRPr lang="en-GB" dirty="0"/>
          </a:p>
          <a:p>
            <a:r>
              <a:rPr lang="en-GB" dirty="0"/>
              <a:t>Classic</a:t>
            </a:r>
            <a:r>
              <a:rPr lang="en-GB" baseline="0" dirty="0"/>
              <a:t> RM</a:t>
            </a:r>
          </a:p>
          <a:p>
            <a:r>
              <a:rPr lang="en-GB" baseline="0" dirty="0"/>
              <a:t>Going to be concentrating on Identify Risks stage today - focus of exercise</a:t>
            </a:r>
          </a:p>
          <a:p>
            <a:r>
              <a:rPr lang="en-GB" baseline="0" dirty="0"/>
              <a:t>But important to understand in context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BF6B2-4647-4E6B-8EA3-3CCA765D1C0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05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Identify risk, and the consequence of it happening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Assign values to likelihood and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Determine mitigation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(Some models) assign risk areas and define ‘appetite’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Review periodically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Also remember ‘opportunity’ as well as ‘risk’</a:t>
            </a:r>
            <a:endParaRPr lang="en-US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BF6B2-4647-4E6B-8EA3-3CCA765D1C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66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847D2-8F0A-42B7-ADEA-8EE69BB7CF5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807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DRAMBORA: An Introduction to the Tookit and its Underlying Principles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25 November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Ross, Innocenti, McHUGH, Ruusalepp, and Hofman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B89297-4BC2-4196-8FBB-AC7764984DC9}" type="slidenum">
              <a:rPr lang="en-GB" smtClean="0"/>
              <a:pPr eaLnBrk="1" hangingPunct="1"/>
              <a:t>9</a:t>
            </a:fld>
            <a:endParaRPr lang="en-GB"/>
          </a:p>
        </p:txBody>
      </p:sp>
      <p:sp>
        <p:nvSpPr>
          <p:cNvPr id="35846" name="Text Box 2"/>
          <p:cNvSpPr txBox="1">
            <a:spLocks noChangeArrowheads="1"/>
          </p:cNvSpPr>
          <p:nvPr/>
        </p:nvSpPr>
        <p:spPr bwMode="auto">
          <a:xfrm>
            <a:off x="925718" y="687189"/>
            <a:ext cx="5003361" cy="34227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30" tIns="44115" rIns="88230" bIns="4411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847" name="Rectangle 3"/>
          <p:cNvSpPr>
            <a:spLocks noGrp="1" noChangeArrowheads="1"/>
          </p:cNvSpPr>
          <p:nvPr>
            <p:ph type="body"/>
          </p:nvPr>
        </p:nvSpPr>
        <p:spPr>
          <a:xfrm>
            <a:off x="687082" y="4343912"/>
            <a:ext cx="5469423" cy="4099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1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8763-5124-4125-AF8B-924805BA2B60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9A0-5A4F-4945-B350-852E65DC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2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8763-5124-4125-AF8B-924805BA2B60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9A0-5A4F-4945-B350-852E65DC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17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8763-5124-4125-AF8B-924805BA2B60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9A0-5A4F-4945-B350-852E65DC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64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8763-5124-4125-AF8B-924805BA2B60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9A0-5A4F-4945-B350-852E65DC4EB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912" y="0"/>
            <a:ext cx="1598488" cy="15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3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8763-5124-4125-AF8B-924805BA2B60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9A0-5A4F-4945-B350-852E65DC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61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8763-5124-4125-AF8B-924805BA2B60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9A0-5A4F-4945-B350-852E65DC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6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8763-5124-4125-AF8B-924805BA2B60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9A0-5A4F-4945-B350-852E65DC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4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8763-5124-4125-AF8B-924805BA2B60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9A0-5A4F-4945-B350-852E65DC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40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8763-5124-4125-AF8B-924805BA2B60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9A0-5A4F-4945-B350-852E65DC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97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8763-5124-4125-AF8B-924805BA2B60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9A0-5A4F-4945-B350-852E65DC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08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8763-5124-4125-AF8B-924805BA2B60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E9A0-5A4F-4945-B350-852E65DC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06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18763-5124-4125-AF8B-924805BA2B60}" type="datetimeFigureOut">
              <a:rPr lang="en-GB" smtClean="0"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7E9A0-5A4F-4945-B350-852E65DC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01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://www.repositoryaudit.eu/about/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://www.ico.org/iso/home/standards/iso31000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lib.org/dlib/september12/vermaaten/09vermaaten.html" TargetMode="External"/><Relationship Id="rId5" Type="http://schemas.openxmlformats.org/officeDocument/2006/relationships/hyperlink" Target="http://www.nationalarchives.gov.uk/information-management/our-services/dc-risk-opportunities.htm" TargetMode="External"/><Relationship Id="rId4" Type="http://schemas.openxmlformats.org/officeDocument/2006/relationships/hyperlink" Target="http://www.timbusproject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positoryaudit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924" y="3785197"/>
            <a:ext cx="3189883" cy="30787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651000" y="-172719"/>
            <a:ext cx="12623800" cy="3825836"/>
          </a:xfrm>
          <a:prstGeom prst="rect">
            <a:avLst/>
          </a:prstGeom>
          <a:solidFill>
            <a:srgbClr val="54A485"/>
          </a:solidFill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8135" y="11854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Risk Management and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Digital Preservation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999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6700" lvl="0" indent="-266700" fontAlgn="base">
              <a:lnSpc>
                <a:spcPct val="80000"/>
              </a:lnSpc>
              <a:spcBef>
                <a:spcPct val="80000"/>
              </a:spcBef>
              <a:spcAft>
                <a:spcPct val="0"/>
              </a:spcAft>
              <a:buClr>
                <a:srgbClr val="C6172C"/>
              </a:buClr>
              <a:buSzPct val="80000"/>
              <a:buFont typeface="Wingdings" pitchFamily="2" charset="2"/>
              <a:buChar char="n"/>
            </a:pPr>
            <a:r>
              <a:rPr lang="en-GB" altLang="en-US" sz="2000" kern="0" dirty="0">
                <a:solidFill>
                  <a:srgbClr val="131313"/>
                </a:solidFill>
                <a:latin typeface="Arial"/>
              </a:rPr>
              <a:t>ISO:31000</a:t>
            </a:r>
          </a:p>
          <a:p>
            <a:pPr marL="266700" lvl="0" indent="-2667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C6172C"/>
              </a:buClr>
              <a:buSzPct val="80000"/>
              <a:buNone/>
            </a:pPr>
            <a:r>
              <a:rPr lang="en-GB" altLang="en-US" sz="2000" kern="0" dirty="0">
                <a:solidFill>
                  <a:srgbClr val="131313"/>
                </a:solidFill>
                <a:latin typeface="Arial"/>
              </a:rPr>
              <a:t>	Risk management. Principles and guidance</a:t>
            </a:r>
          </a:p>
          <a:p>
            <a:pPr marL="266700" lvl="0" indent="-2667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C6172C"/>
              </a:buClr>
              <a:buSzPct val="80000"/>
              <a:buNone/>
            </a:pPr>
            <a:r>
              <a:rPr lang="en-GB" altLang="en-US" sz="2000" kern="0" dirty="0">
                <a:solidFill>
                  <a:srgbClr val="131313"/>
                </a:solidFill>
                <a:latin typeface="Arial"/>
              </a:rPr>
              <a:t>	</a:t>
            </a:r>
            <a:r>
              <a:rPr lang="en-GB" altLang="en-US" sz="1800" kern="0" dirty="0">
                <a:solidFill>
                  <a:srgbClr val="131313"/>
                </a:solidFill>
                <a:latin typeface="Arial"/>
                <a:hlinkClick r:id="rId2"/>
              </a:rPr>
              <a:t>www.ico.org/iso/home/standards/iso31000.htm</a:t>
            </a:r>
            <a:r>
              <a:rPr lang="en-GB" altLang="en-US" sz="1800" kern="0" dirty="0">
                <a:solidFill>
                  <a:srgbClr val="131313"/>
                </a:solidFill>
                <a:latin typeface="Arial"/>
              </a:rPr>
              <a:t> </a:t>
            </a:r>
          </a:p>
          <a:p>
            <a:pPr marL="266700" lvl="0" indent="-266700" fontAlgn="base">
              <a:lnSpc>
                <a:spcPct val="80000"/>
              </a:lnSpc>
              <a:spcBef>
                <a:spcPct val="80000"/>
              </a:spcBef>
              <a:spcAft>
                <a:spcPct val="0"/>
              </a:spcAft>
              <a:buClr>
                <a:srgbClr val="C6172C"/>
              </a:buClr>
              <a:buSzPct val="80000"/>
              <a:buFont typeface="Wingdings" pitchFamily="2" charset="2"/>
              <a:buChar char="n"/>
            </a:pPr>
            <a:r>
              <a:rPr lang="en-GB" altLang="en-US" sz="2000" kern="0" dirty="0">
                <a:solidFill>
                  <a:srgbClr val="131313"/>
                </a:solidFill>
                <a:latin typeface="Arial"/>
              </a:rPr>
              <a:t>DRAMBORA</a:t>
            </a:r>
          </a:p>
          <a:p>
            <a:pPr marL="266700" lvl="0" indent="-2667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C6172C"/>
              </a:buClr>
              <a:buSzPct val="80000"/>
              <a:buNone/>
            </a:pPr>
            <a:r>
              <a:rPr lang="en-GB" altLang="en-US" sz="2000" kern="0" dirty="0">
                <a:solidFill>
                  <a:srgbClr val="131313"/>
                </a:solidFill>
                <a:latin typeface="Arial"/>
              </a:rPr>
              <a:t>	</a:t>
            </a:r>
            <a:r>
              <a:rPr lang="en-GB" altLang="en-US" sz="1800" kern="0" dirty="0">
                <a:solidFill>
                  <a:srgbClr val="131313"/>
                </a:solidFill>
                <a:latin typeface="Arial"/>
                <a:hlinkClick r:id="rId3"/>
              </a:rPr>
              <a:t>www.repositoryaudit.eu/about/</a:t>
            </a:r>
            <a:r>
              <a:rPr lang="en-GB" altLang="en-US" sz="2000" kern="0" dirty="0">
                <a:solidFill>
                  <a:srgbClr val="131313"/>
                </a:solidFill>
                <a:latin typeface="Arial"/>
              </a:rPr>
              <a:t> </a:t>
            </a:r>
          </a:p>
          <a:p>
            <a:pPr marL="266700" lvl="0" indent="-266700" fontAlgn="base">
              <a:lnSpc>
                <a:spcPct val="80000"/>
              </a:lnSpc>
              <a:spcBef>
                <a:spcPct val="80000"/>
              </a:spcBef>
              <a:spcAft>
                <a:spcPct val="0"/>
              </a:spcAft>
              <a:buClr>
                <a:srgbClr val="C6172C"/>
              </a:buClr>
              <a:buSzPct val="80000"/>
              <a:buFont typeface="Wingdings" pitchFamily="2" charset="2"/>
              <a:buChar char="n"/>
            </a:pPr>
            <a:r>
              <a:rPr lang="en-GB" altLang="en-US" sz="2000" kern="0" dirty="0">
                <a:solidFill>
                  <a:srgbClr val="131313"/>
                </a:solidFill>
                <a:latin typeface="Arial"/>
              </a:rPr>
              <a:t>TIMBUS</a:t>
            </a:r>
          </a:p>
          <a:p>
            <a:pPr marL="266700" lvl="0" indent="-2667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C6172C"/>
              </a:buClr>
              <a:buSzPct val="80000"/>
              <a:buNone/>
            </a:pPr>
            <a:r>
              <a:rPr lang="en-GB" altLang="en-US" sz="2000" kern="0" dirty="0">
                <a:solidFill>
                  <a:srgbClr val="131313"/>
                </a:solidFill>
                <a:latin typeface="Arial"/>
              </a:rPr>
              <a:t>	</a:t>
            </a:r>
            <a:r>
              <a:rPr lang="en-GB" altLang="en-US" sz="1800" kern="0" dirty="0">
                <a:solidFill>
                  <a:srgbClr val="131313"/>
                </a:solidFill>
                <a:latin typeface="Arial"/>
                <a:hlinkClick r:id="rId4"/>
              </a:rPr>
              <a:t>www.timbusproject.net/</a:t>
            </a:r>
            <a:r>
              <a:rPr lang="en-GB" altLang="en-US" sz="1800" kern="0" dirty="0">
                <a:solidFill>
                  <a:srgbClr val="131313"/>
                </a:solidFill>
                <a:latin typeface="Arial"/>
              </a:rPr>
              <a:t> </a:t>
            </a:r>
          </a:p>
          <a:p>
            <a:pPr marL="266700" lvl="0" indent="-2667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C6172C"/>
              </a:buClr>
              <a:buSzPct val="80000"/>
              <a:buNone/>
            </a:pPr>
            <a:endParaRPr lang="en-GB" altLang="en-US" sz="1800" kern="0" dirty="0">
              <a:solidFill>
                <a:srgbClr val="131313"/>
              </a:solidFill>
              <a:latin typeface="Arial"/>
            </a:endParaRPr>
          </a:p>
          <a:p>
            <a:pPr marL="266700" lvl="0" indent="-266700" fontAlgn="base">
              <a:lnSpc>
                <a:spcPct val="80000"/>
              </a:lnSpc>
              <a:spcBef>
                <a:spcPct val="80000"/>
              </a:spcBef>
              <a:spcAft>
                <a:spcPct val="0"/>
              </a:spcAft>
              <a:buClr>
                <a:srgbClr val="C6172C"/>
              </a:buClr>
              <a:buSzPct val="80000"/>
              <a:buFont typeface="Wingdings" pitchFamily="2" charset="2"/>
              <a:buChar char="n"/>
            </a:pPr>
            <a:r>
              <a:rPr lang="en-GB" altLang="en-US" sz="2000" kern="0" dirty="0">
                <a:solidFill>
                  <a:srgbClr val="131313"/>
                </a:solidFill>
                <a:latin typeface="Arial"/>
              </a:rPr>
              <a:t>TNA digital continuity service</a:t>
            </a:r>
          </a:p>
          <a:p>
            <a:pPr marL="266700" lvl="0" indent="-2667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C6172C"/>
              </a:buClr>
              <a:buSzPct val="80000"/>
              <a:buNone/>
            </a:pPr>
            <a:r>
              <a:rPr lang="en-GB" altLang="en-US" sz="2000" kern="0" dirty="0">
                <a:solidFill>
                  <a:srgbClr val="131313"/>
                </a:solidFill>
                <a:latin typeface="Arial"/>
              </a:rPr>
              <a:t>	</a:t>
            </a:r>
            <a:r>
              <a:rPr lang="en-GB" altLang="en-US" sz="1800" kern="0" dirty="0">
                <a:solidFill>
                  <a:srgbClr val="131313"/>
                </a:solidFill>
                <a:latin typeface="Arial"/>
                <a:hlinkClick r:id="rId5"/>
              </a:rPr>
              <a:t>www.nationalarchives.gov.uk/information-management/our-services/dc-risk-opportunities.htm</a:t>
            </a:r>
            <a:r>
              <a:rPr lang="en-GB" altLang="en-US" sz="1800" kern="0" dirty="0">
                <a:solidFill>
                  <a:srgbClr val="131313"/>
                </a:solidFill>
                <a:latin typeface="Arial"/>
              </a:rPr>
              <a:t> </a:t>
            </a:r>
          </a:p>
          <a:p>
            <a:pPr marL="266700" lvl="0" indent="-2667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C6172C"/>
              </a:buClr>
              <a:buSzPct val="80000"/>
              <a:buNone/>
            </a:pPr>
            <a:endParaRPr lang="en-GB" altLang="en-US" sz="1800" kern="0" dirty="0">
              <a:solidFill>
                <a:srgbClr val="131313"/>
              </a:solidFill>
              <a:latin typeface="Arial"/>
            </a:endParaRPr>
          </a:p>
          <a:p>
            <a:pPr marL="266700" lvl="0" indent="-266700" fontAlgn="base">
              <a:lnSpc>
                <a:spcPct val="80000"/>
              </a:lnSpc>
              <a:spcBef>
                <a:spcPct val="80000"/>
              </a:spcBef>
              <a:spcAft>
                <a:spcPct val="0"/>
              </a:spcAft>
              <a:buClr>
                <a:srgbClr val="C6172C"/>
              </a:buClr>
              <a:buSzPct val="80000"/>
              <a:buFont typeface="Wingdings" pitchFamily="2" charset="2"/>
              <a:buChar char="n"/>
            </a:pPr>
            <a:r>
              <a:rPr lang="en-GB" altLang="en-US" sz="2000" kern="0" dirty="0">
                <a:solidFill>
                  <a:srgbClr val="131313"/>
                </a:solidFill>
                <a:latin typeface="Arial"/>
              </a:rPr>
              <a:t>SPOT</a:t>
            </a:r>
          </a:p>
          <a:p>
            <a:pPr marL="266700" lvl="0" indent="-2667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C6172C"/>
              </a:buClr>
              <a:buSzPct val="80000"/>
              <a:buNone/>
            </a:pPr>
            <a:r>
              <a:rPr lang="en-GB" altLang="en-US" sz="2000" kern="0" dirty="0">
                <a:solidFill>
                  <a:srgbClr val="131313"/>
                </a:solidFill>
                <a:latin typeface="Arial"/>
              </a:rPr>
              <a:t>	</a:t>
            </a:r>
            <a:r>
              <a:rPr lang="en-GB" altLang="en-US" sz="1800" kern="0" dirty="0">
                <a:solidFill>
                  <a:srgbClr val="131313"/>
                </a:solidFill>
                <a:latin typeface="Arial"/>
                <a:hlinkClick r:id="rId6"/>
              </a:rPr>
              <a:t>www.dlib.org/dlib/september12/vermaaten/09vermaaten.html</a:t>
            </a:r>
            <a:r>
              <a:rPr lang="en-GB" altLang="en-US" sz="1800" kern="0" dirty="0">
                <a:solidFill>
                  <a:srgbClr val="131313"/>
                </a:solidFill>
                <a:latin typeface="Arial"/>
              </a:rPr>
              <a:t> </a:t>
            </a:r>
            <a:endParaRPr lang="en-GB" altLang="en-US" sz="1800" b="1" kern="0" dirty="0">
              <a:solidFill>
                <a:srgbClr val="131313"/>
              </a:solidFill>
              <a:latin typeface="Arial"/>
            </a:endParaRP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/>
          <a:srcRect l="30469" t="11250" r="32031" b="6248"/>
          <a:stretch>
            <a:fillRect/>
          </a:stretch>
        </p:blipFill>
        <p:spPr bwMode="auto">
          <a:xfrm>
            <a:off x="5652120" y="908720"/>
            <a:ext cx="2857500" cy="3929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/>
          <a:srcRect l="19633" t="14063" r="19090" b="9062"/>
          <a:stretch>
            <a:fillRect/>
          </a:stretch>
        </p:blipFill>
        <p:spPr bwMode="auto">
          <a:xfrm>
            <a:off x="2339752" y="1000125"/>
            <a:ext cx="6661372" cy="52231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580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Digital Preservation?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6394"/>
            <a:ext cx="7886700" cy="4351338"/>
          </a:xfrm>
        </p:spPr>
        <p:txBody>
          <a:bodyPr/>
          <a:lstStyle/>
          <a:p>
            <a:pPr marL="49213" indent="0" algn="ctr">
              <a:buNone/>
            </a:pPr>
            <a:endParaRPr lang="en-GB" altLang="en-US" dirty="0"/>
          </a:p>
          <a:p>
            <a:pPr marL="49213" indent="0" algn="ctr">
              <a:buNone/>
            </a:pPr>
            <a:r>
              <a:rPr lang="en-GB" altLang="en-US" sz="3600" dirty="0"/>
              <a:t>“the series of managed activities necessary to ensure continued access to digital materials for as long as necessary”</a:t>
            </a:r>
          </a:p>
          <a:p>
            <a:pPr marL="49213" indent="0" algn="ctr">
              <a:buNone/>
            </a:pPr>
            <a:r>
              <a:rPr lang="en-GB" altLang="en-US" sz="3600" dirty="0"/>
              <a:t>(Digital Preservation Handbook)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1" y="4740490"/>
            <a:ext cx="8977138" cy="19585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75479" y="6518031"/>
            <a:ext cx="499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Illustration by </a:t>
            </a:r>
            <a:r>
              <a:rPr lang="en-GB" sz="1400" dirty="0" err="1"/>
              <a:t>Jørgen</a:t>
            </a:r>
            <a:r>
              <a:rPr lang="en-GB" sz="1400" dirty="0"/>
              <a:t> Stamp digitalbevaring.dk CC BY 2.5 Denmark</a:t>
            </a:r>
          </a:p>
        </p:txBody>
      </p:sp>
    </p:spTree>
    <p:extLst>
      <p:ext uri="{BB962C8B-B14F-4D97-AF65-F5344CB8AC3E}">
        <p14:creationId xmlns:p14="http://schemas.microsoft.com/office/powerpoint/2010/main" val="76680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Management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08" y="2965296"/>
            <a:ext cx="5808245" cy="3424906"/>
          </a:xfrm>
        </p:spPr>
        <p:txBody>
          <a:bodyPr/>
          <a:lstStyle/>
          <a:p>
            <a:r>
              <a:rPr lang="en-GB" dirty="0"/>
              <a:t>What is risk?</a:t>
            </a:r>
          </a:p>
          <a:p>
            <a:r>
              <a:rPr lang="en-GB" dirty="0"/>
              <a:t>What is risk management?</a:t>
            </a:r>
          </a:p>
          <a:p>
            <a:r>
              <a:rPr lang="en-GB" dirty="0"/>
              <a:t>ISO:31000 </a:t>
            </a:r>
          </a:p>
          <a:p>
            <a:r>
              <a:rPr lang="en-GB" dirty="0"/>
              <a:t>Positive and negative</a:t>
            </a:r>
          </a:p>
          <a:p>
            <a:r>
              <a:rPr lang="en-GB" dirty="0"/>
              <a:t>Why is risk management a good thing [for digital preservation]?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079969" y="6457873"/>
            <a:ext cx="499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Illustration by </a:t>
            </a:r>
            <a:r>
              <a:rPr lang="en-GB" sz="1400" dirty="0" err="1"/>
              <a:t>Jørgen</a:t>
            </a:r>
            <a:r>
              <a:rPr lang="en-GB" sz="1400" dirty="0"/>
              <a:t> Stamp digitalbevaring.dk CC BY 2.5 Denmark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477" y="1324876"/>
            <a:ext cx="3352873" cy="335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RM Process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24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115552"/>
            <a:ext cx="7886700" cy="1325563"/>
          </a:xfrm>
        </p:spPr>
        <p:txBody>
          <a:bodyPr/>
          <a:lstStyle/>
          <a:p>
            <a:r>
              <a:rPr lang="en-GB" dirty="0"/>
              <a:t>RM Basics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563183" y="1202576"/>
            <a:ext cx="8136904" cy="600164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Identify risk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Consider consequences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Assign scores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Determine mitigation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Update scores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Frequency/Proximity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Owner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Trend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Review</a:t>
            </a:r>
          </a:p>
          <a:p>
            <a:endParaRPr lang="en-GB" sz="3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i="1" dirty="0"/>
              <a:t>Assign risk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i="1" dirty="0"/>
              <a:t>Define appetite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i="1" dirty="0"/>
              <a:t>Opportunity as well as risk</a:t>
            </a:r>
            <a:endParaRPr lang="en-US" sz="32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112" y="3465202"/>
            <a:ext cx="3802975" cy="2866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50959" y="6440140"/>
            <a:ext cx="499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Illustration by </a:t>
            </a:r>
            <a:r>
              <a:rPr lang="en-GB" sz="1400" dirty="0" err="1"/>
              <a:t>Jørgen</a:t>
            </a:r>
            <a:r>
              <a:rPr lang="en-GB" sz="1400" dirty="0"/>
              <a:t> Stamp digitalbevaring.dk CC BY 2.5 Denmark</a:t>
            </a:r>
          </a:p>
        </p:txBody>
      </p:sp>
    </p:spTree>
    <p:extLst>
      <p:ext uri="{BB962C8B-B14F-4D97-AF65-F5344CB8AC3E}">
        <p14:creationId xmlns:p14="http://schemas.microsoft.com/office/powerpoint/2010/main" val="58307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Identifying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500" dirty="0"/>
              <a:t>Some examples of risks to digital media:</a:t>
            </a:r>
          </a:p>
          <a:p>
            <a:r>
              <a:rPr lang="en-GB" sz="3000" dirty="0"/>
              <a:t>File format obsolescence</a:t>
            </a:r>
          </a:p>
          <a:p>
            <a:r>
              <a:rPr lang="en-GB" sz="3000" dirty="0"/>
              <a:t>Media degradation (bit rot)</a:t>
            </a:r>
          </a:p>
          <a:p>
            <a:r>
              <a:rPr lang="en-GB" sz="3000" dirty="0"/>
              <a:t>Media obsolescence</a:t>
            </a:r>
          </a:p>
          <a:p>
            <a:r>
              <a:rPr lang="en-GB" sz="3000" dirty="0"/>
              <a:t>Hardware obsolescence</a:t>
            </a:r>
          </a:p>
          <a:p>
            <a:r>
              <a:rPr lang="en-GB" sz="3000" dirty="0"/>
              <a:t>Viruses</a:t>
            </a:r>
          </a:p>
          <a:p>
            <a:r>
              <a:rPr lang="en-GB" sz="3000" dirty="0"/>
              <a:t>Dissociation (loss of context)</a:t>
            </a:r>
          </a:p>
          <a:p>
            <a:r>
              <a:rPr lang="en-GB" sz="3000" dirty="0"/>
              <a:t>Network failures</a:t>
            </a:r>
          </a:p>
          <a:p>
            <a:r>
              <a:rPr lang="en-GB" sz="3000" dirty="0"/>
              <a:t>…etc…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079969" y="6457873"/>
            <a:ext cx="499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Illustration by </a:t>
            </a:r>
            <a:r>
              <a:rPr lang="en-GB" sz="1400" dirty="0" err="1"/>
              <a:t>Jørgen</a:t>
            </a:r>
            <a:r>
              <a:rPr lang="en-GB" sz="1400" dirty="0"/>
              <a:t> Stamp digitalbevaring.dk CC BY 2.5 Denmark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162" y="2580415"/>
            <a:ext cx="2167462" cy="373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70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Risk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868100"/>
              </p:ext>
            </p:extLst>
          </p:nvPr>
        </p:nvGraphicFramePr>
        <p:xfrm>
          <a:off x="457200" y="1600200"/>
          <a:ext cx="8229600" cy="46583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RISK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Contents of archive drive deleted by accident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Consequence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Data loss, Disassociation of other data sets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Likelihood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Impact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Score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Frequency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Weekly, sudden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Owner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Senior Information Risk Owner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Response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Regular tiered back-ups, integrity checking, access policy, strict control of permissions,  staff training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New Likelihood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New Impact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New Score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Frequency of Review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Annual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544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Taking It Further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Risk appetite</a:t>
            </a:r>
          </a:p>
          <a:p>
            <a:r>
              <a:rPr lang="en-GB" sz="3600" dirty="0"/>
              <a:t>Explosive risks </a:t>
            </a:r>
          </a:p>
          <a:p>
            <a:r>
              <a:rPr lang="en-GB" sz="3600" dirty="0"/>
              <a:t>Risk AND opportunity</a:t>
            </a:r>
          </a:p>
          <a:p>
            <a:r>
              <a:rPr lang="en-GB" sz="3600" dirty="0"/>
              <a:t>PRINCE2 project management</a:t>
            </a:r>
          </a:p>
          <a:p>
            <a:r>
              <a:rPr lang="en-GB" sz="3600" dirty="0"/>
              <a:t>Intelligent Risk Management</a:t>
            </a:r>
          </a:p>
          <a:p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23528" y="1340768"/>
            <a:ext cx="8568952" cy="4536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359025" y="1868486"/>
            <a:ext cx="2066925" cy="1966913"/>
          </a:xfrm>
          <a:prstGeom prst="rect">
            <a:avLst/>
          </a:prstGeom>
          <a:solidFill>
            <a:srgbClr val="0000FF">
              <a:alpha val="6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425950" y="1868487"/>
            <a:ext cx="2078038" cy="19669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359025" y="3811588"/>
            <a:ext cx="2079625" cy="19685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430463" y="2500313"/>
            <a:ext cx="20081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high risk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low consequence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4438650" y="2500313"/>
            <a:ext cx="2008188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high risk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high consequence</a:t>
            </a:r>
            <a:endParaRPr lang="en-GB" sz="1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  <a:cs typeface="Arial" charset="0"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2430463" y="4468813"/>
            <a:ext cx="20081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sz="1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low risk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sz="1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low consequence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433763" y="5911850"/>
            <a:ext cx="2008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Tahoma" charset="0"/>
                <a:cs typeface="Arial" charset="0"/>
              </a:rPr>
              <a:t>Consequences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1042988" y="3616325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Tahoma" charset="0"/>
                <a:cs typeface="Arial" charset="0"/>
              </a:rPr>
              <a:t>Risks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4425950" y="3808413"/>
            <a:ext cx="2078038" cy="19685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4435475" y="4465638"/>
            <a:ext cx="2008188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sz="1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low risk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sz="1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Arial" charset="0"/>
              </a:rPr>
              <a:t>high consequence</a:t>
            </a:r>
          </a:p>
        </p:txBody>
      </p:sp>
    </p:spTree>
    <p:extLst>
      <p:ext uri="{BB962C8B-B14F-4D97-AF65-F5344CB8AC3E}">
        <p14:creationId xmlns:p14="http://schemas.microsoft.com/office/powerpoint/2010/main" val="409566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 animBg="1"/>
      <p:bldP spid="24" grpId="1" animBg="1"/>
      <p:bldP spid="25" grpId="0"/>
      <p:bldP spid="2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44450"/>
            <a:ext cx="7554912" cy="1133475"/>
          </a:xfrm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DRAMBORA Method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95400"/>
            <a:ext cx="5975350" cy="4824413"/>
          </a:xfrm>
        </p:spPr>
        <p:txBody>
          <a:bodyPr lIns="0" tIns="0" rIns="0" bIns="0"/>
          <a:lstStyle/>
          <a:p>
            <a:pPr marL="325438" indent="-325438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Discrete phases of </a:t>
            </a:r>
            <a:r>
              <a:rPr lang="en-GB" b="1" dirty="0"/>
              <a:t>self-assessment</a:t>
            </a:r>
            <a:r>
              <a:rPr lang="en-GB" dirty="0"/>
              <a:t>, reflecting the realities of audit;</a:t>
            </a:r>
          </a:p>
          <a:p>
            <a:pPr marL="325438" indent="-325438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Preservation is fundamentally a risk management process</a:t>
            </a:r>
          </a:p>
          <a:p>
            <a:pPr marL="725488" lvl="1" indent="-268288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Define Scope</a:t>
            </a:r>
          </a:p>
          <a:p>
            <a:pPr marL="725488" lvl="1" indent="-268288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Document Context</a:t>
            </a:r>
          </a:p>
          <a:p>
            <a:pPr marL="725488" lvl="1" indent="-268288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Formalise Organisation</a:t>
            </a:r>
          </a:p>
          <a:p>
            <a:pPr marL="725488" lvl="1" indent="-268288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Identify and Assess Risks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347788"/>
            <a:ext cx="2117725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6264275"/>
            <a:ext cx="2634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defTabSz="457200" eaLnBrk="1" hangingPunct="1"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hlinkClick r:id="rId4"/>
              </a:rPr>
              <a:t>www.repositoryaudit.eu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2742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9A12ADEB0E794F9A53CB1E6BDEBEF9" ma:contentTypeVersion="2" ma:contentTypeDescription="Create a new document." ma:contentTypeScope="" ma:versionID="7983560228525d04e20844e66bd1922d">
  <xsd:schema xmlns:xsd="http://www.w3.org/2001/XMLSchema" xmlns:xs="http://www.w3.org/2001/XMLSchema" xmlns:p="http://schemas.microsoft.com/office/2006/metadata/properties" xmlns:ns2="e3cce8e0-2e05-4967-9afc-6d8fd6e34cbf" targetNamespace="http://schemas.microsoft.com/office/2006/metadata/properties" ma:root="true" ma:fieldsID="5bed088e7bede50c134824f3be36690c" ns2:_="">
    <xsd:import namespace="e3cce8e0-2e05-4967-9afc-6d8fd6e34cb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ce8e0-2e05-4967-9afc-6d8fd6e34c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6F91AF-6B3A-48B0-8CD7-9908921CA5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FC980F-BCD8-4B1B-87B7-F0DDAD8D54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cce8e0-2e05-4967-9afc-6d8fd6e34c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01B27E-B03F-49D4-A497-3105EC39F013}">
  <ds:schemaRefs>
    <ds:schemaRef ds:uri="http://schemas.microsoft.com/office/2006/documentManagement/types"/>
    <ds:schemaRef ds:uri="http://schemas.microsoft.com/office/2006/metadata/properties"/>
    <ds:schemaRef ds:uri="e3cce8e0-2e05-4967-9afc-6d8fd6e34cb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2437</TotalTime>
  <Words>620</Words>
  <Application>Microsoft Office PowerPoint</Application>
  <PresentationFormat>On-screen Show (4:3)</PresentationFormat>
  <Paragraphs>142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Wingdings</vt:lpstr>
      <vt:lpstr>Office Theme</vt:lpstr>
      <vt:lpstr>Risk Management and  Digital Preservation</vt:lpstr>
      <vt:lpstr>What is Digital Preservation?</vt:lpstr>
      <vt:lpstr>Risk Management Basics</vt:lpstr>
      <vt:lpstr>Overview of RM Process</vt:lpstr>
      <vt:lpstr>RM Basics</vt:lpstr>
      <vt:lpstr>Identifying Risks</vt:lpstr>
      <vt:lpstr>Example Risk</vt:lpstr>
      <vt:lpstr>Taking It Further</vt:lpstr>
      <vt:lpstr>DRAMBORA Method</vt:lpstr>
      <vt:lpstr>Some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Digital Preservation</dc:title>
  <dc:creator>Paul</dc:creator>
  <cp:lastModifiedBy>Sharon McMeekin</cp:lastModifiedBy>
  <cp:revision>152</cp:revision>
  <dcterms:created xsi:type="dcterms:W3CDTF">2016-03-02T16:49:36Z</dcterms:created>
  <dcterms:modified xsi:type="dcterms:W3CDTF">2017-05-04T14:16:08Z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0x010100749A12ADEB0E794F9A53CB1E6BDEBEF9</vt:lpwstr>
  </property>
</Properties>
</file>