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handoutMasterIdLst>
    <p:handoutMasterId r:id="rId39"/>
  </p:handoutMasterIdLst>
  <p:sldIdLst>
    <p:sldId id="274" r:id="rId6"/>
    <p:sldId id="295" r:id="rId7"/>
    <p:sldId id="296" r:id="rId8"/>
    <p:sldId id="291" r:id="rId9"/>
    <p:sldId id="297" r:id="rId10"/>
    <p:sldId id="283" r:id="rId11"/>
    <p:sldId id="284" r:id="rId12"/>
    <p:sldId id="299" r:id="rId13"/>
    <p:sldId id="285" r:id="rId14"/>
    <p:sldId id="308" r:id="rId15"/>
    <p:sldId id="309" r:id="rId16"/>
    <p:sldId id="310" r:id="rId17"/>
    <p:sldId id="311" r:id="rId18"/>
    <p:sldId id="312" r:id="rId19"/>
    <p:sldId id="300" r:id="rId20"/>
    <p:sldId id="298" r:id="rId21"/>
    <p:sldId id="275" r:id="rId22"/>
    <p:sldId id="304" r:id="rId23"/>
    <p:sldId id="276" r:id="rId24"/>
    <p:sldId id="277" r:id="rId25"/>
    <p:sldId id="278" r:id="rId26"/>
    <p:sldId id="288" r:id="rId27"/>
    <p:sldId id="289" r:id="rId28"/>
    <p:sldId id="303" r:id="rId29"/>
    <p:sldId id="301" r:id="rId30"/>
    <p:sldId id="290" r:id="rId31"/>
    <p:sldId id="302" r:id="rId32"/>
    <p:sldId id="280" r:id="rId33"/>
    <p:sldId id="293" r:id="rId34"/>
    <p:sldId id="294" r:id="rId35"/>
    <p:sldId id="282"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485"/>
    <a:srgbClr val="007C6F"/>
    <a:srgbClr val="BED12B"/>
    <a:srgbClr val="FCB108"/>
    <a:srgbClr val="8769AE"/>
    <a:srgbClr val="008C7F"/>
    <a:srgbClr val="CDF1FF"/>
    <a:srgbClr val="0099D8"/>
    <a:srgbClr val="E40571"/>
    <a:srgbClr val="672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49" autoAdjust="0"/>
  </p:normalViewPr>
  <p:slideViewPr>
    <p:cSldViewPr>
      <p:cViewPr varScale="1">
        <p:scale>
          <a:sx n="41" d="100"/>
          <a:sy n="41" d="100"/>
        </p:scale>
        <p:origin x="1455" y="2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272B6-83D4-4957-92BA-853E110C2CCA}" type="datetimeFigureOut">
              <a:rPr lang="en-GB" smtClean="0"/>
              <a:t>02/11/2016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6BEC54-FFA3-47D0-AA8C-B205A3D85EAA}" type="slidenum">
              <a:rPr lang="en-GB" smtClean="0"/>
              <a:t>‹#›</a:t>
            </a:fld>
            <a:endParaRPr lang="en-GB"/>
          </a:p>
        </p:txBody>
      </p:sp>
    </p:spTree>
    <p:extLst>
      <p:ext uri="{BB962C8B-B14F-4D97-AF65-F5344CB8AC3E}">
        <p14:creationId xmlns:p14="http://schemas.microsoft.com/office/powerpoint/2010/main" val="1723389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4E827-C2E7-4C57-B938-F537D7458CF9}" type="datetimeFigureOut">
              <a:rPr lang="en-GB" smtClean="0"/>
              <a:t>02/11/2016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1A61F-B615-42A8-9062-3F965E278F48}" type="slidenum">
              <a:rPr lang="en-GB" smtClean="0"/>
              <a:t>‹#›</a:t>
            </a:fld>
            <a:endParaRPr lang="en-GB"/>
          </a:p>
        </p:txBody>
      </p:sp>
    </p:spTree>
    <p:extLst>
      <p:ext uri="{BB962C8B-B14F-4D97-AF65-F5344CB8AC3E}">
        <p14:creationId xmlns:p14="http://schemas.microsoft.com/office/powerpoint/2010/main" val="151652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a:t>
            </a:fld>
            <a:endParaRPr lang="en-GB"/>
          </a:p>
        </p:txBody>
      </p:sp>
    </p:spTree>
    <p:extLst>
      <p:ext uri="{BB962C8B-B14F-4D97-AF65-F5344CB8AC3E}">
        <p14:creationId xmlns:p14="http://schemas.microsoft.com/office/powerpoint/2010/main" val="205337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negatives:</a:t>
            </a:r>
          </a:p>
          <a:p>
            <a:r>
              <a:rPr lang="en-GB" dirty="0"/>
              <a:t>Appears intimidating, but the bar to entry is actually quite low</a:t>
            </a:r>
          </a:p>
          <a:p>
            <a:r>
              <a:rPr lang="en-GB" dirty="0"/>
              <a:t>Some of the newer automated components of the toolset are unproven</a:t>
            </a:r>
          </a:p>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30</a:t>
            </a:fld>
            <a:endParaRPr lang="en-GB"/>
          </a:p>
        </p:txBody>
      </p:sp>
    </p:spTree>
    <p:extLst>
      <p:ext uri="{BB962C8B-B14F-4D97-AF65-F5344CB8AC3E}">
        <p14:creationId xmlns:p14="http://schemas.microsoft.com/office/powerpoint/2010/main" val="47657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32</a:t>
            </a:fld>
            <a:endParaRPr lang="en-GB"/>
          </a:p>
        </p:txBody>
      </p:sp>
    </p:spTree>
    <p:extLst>
      <p:ext uri="{BB962C8B-B14F-4D97-AF65-F5344CB8AC3E}">
        <p14:creationId xmlns:p14="http://schemas.microsoft.com/office/powerpoint/2010/main" val="296541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Attributes</a:t>
            </a:r>
          </a:p>
        </p:txBody>
      </p:sp>
      <p:sp>
        <p:nvSpPr>
          <p:cNvPr id="4" name="Slide Number Placeholder 3"/>
          <p:cNvSpPr>
            <a:spLocks noGrp="1"/>
          </p:cNvSpPr>
          <p:nvPr>
            <p:ph type="sldNum" sz="quarter" idx="10"/>
          </p:nvPr>
        </p:nvSpPr>
        <p:spPr/>
        <p:txBody>
          <a:bodyPr/>
          <a:lstStyle/>
          <a:p>
            <a:fld id="{7B11A61F-B615-42A8-9062-3F965E278F48}" type="slidenum">
              <a:rPr lang="en-GB" smtClean="0"/>
              <a:t>9</a:t>
            </a:fld>
            <a:endParaRPr lang="en-GB"/>
          </a:p>
        </p:txBody>
      </p:sp>
    </p:spTree>
    <p:extLst>
      <p:ext uri="{BB962C8B-B14F-4D97-AF65-F5344CB8AC3E}">
        <p14:creationId xmlns:p14="http://schemas.microsoft.com/office/powerpoint/2010/main" val="370161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11</a:t>
            </a:fld>
            <a:endParaRPr lang="en-GB"/>
          </a:p>
        </p:txBody>
      </p:sp>
    </p:spTree>
    <p:extLst>
      <p:ext uri="{BB962C8B-B14F-4D97-AF65-F5344CB8AC3E}">
        <p14:creationId xmlns:p14="http://schemas.microsoft.com/office/powerpoint/2010/main" val="226142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13</a:t>
            </a:fld>
            <a:endParaRPr lang="en-GB"/>
          </a:p>
        </p:txBody>
      </p:sp>
    </p:spTree>
    <p:extLst>
      <p:ext uri="{BB962C8B-B14F-4D97-AF65-F5344CB8AC3E}">
        <p14:creationId xmlns:p14="http://schemas.microsoft.com/office/powerpoint/2010/main" val="146564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14</a:t>
            </a:fld>
            <a:endParaRPr lang="en-GB"/>
          </a:p>
        </p:txBody>
      </p:sp>
    </p:spTree>
    <p:extLst>
      <p:ext uri="{BB962C8B-B14F-4D97-AF65-F5344CB8AC3E}">
        <p14:creationId xmlns:p14="http://schemas.microsoft.com/office/powerpoint/2010/main" val="282709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want to keep this stuff? </a:t>
            </a:r>
          </a:p>
          <a:p>
            <a:pPr marL="171450" indent="-171450">
              <a:buFont typeface="Arial" panose="020B0604020202020204" pitchFamily="34" charset="0"/>
              <a:buChar char="•"/>
            </a:pPr>
            <a:r>
              <a:rPr lang="en-GB" dirty="0"/>
              <a:t>Collecting/Acquisition Policy</a:t>
            </a:r>
          </a:p>
          <a:p>
            <a:pPr marL="171450" indent="-171450">
              <a:buFont typeface="Arial" panose="020B0604020202020204" pitchFamily="34" charset="0"/>
              <a:buChar char="•"/>
            </a:pPr>
            <a:r>
              <a:rPr lang="en-GB" dirty="0"/>
              <a:t>Organisational Goals</a:t>
            </a:r>
          </a:p>
          <a:p>
            <a:pPr marL="171450" indent="-171450">
              <a:buFont typeface="Arial" panose="020B0604020202020204" pitchFamily="34" charset="0"/>
              <a:buChar char="•"/>
            </a:pPr>
            <a:r>
              <a:rPr lang="en-GB" dirty="0"/>
              <a:t>User Needs/Appetite</a:t>
            </a:r>
          </a:p>
          <a:p>
            <a:pPr marL="171450" indent="-171450">
              <a:buFont typeface="Arial" panose="020B0604020202020204" pitchFamily="34" charset="0"/>
              <a:buChar char="•"/>
            </a:pPr>
            <a:r>
              <a:rPr lang="en-GB" dirty="0"/>
              <a:t>Value</a:t>
            </a:r>
            <a:r>
              <a:rPr lang="en-GB" baseline="0" dirty="0"/>
              <a:t> – historical, financial etc.</a:t>
            </a:r>
          </a:p>
          <a:p>
            <a:r>
              <a:rPr lang="en-GB" dirty="0"/>
              <a:t>What are we trying to achieve?</a:t>
            </a:r>
          </a:p>
          <a:p>
            <a:pPr marL="171450" indent="-171450">
              <a:buFont typeface="Arial" panose="020B0604020202020204" pitchFamily="34" charset="0"/>
              <a:buChar char="•"/>
            </a:pPr>
            <a:r>
              <a:rPr lang="en-GB" dirty="0"/>
              <a:t>Create</a:t>
            </a:r>
            <a:r>
              <a:rPr lang="en-GB" baseline="0" dirty="0"/>
              <a:t> a record of an event/organisation/individual</a:t>
            </a:r>
            <a:endParaRPr lang="en-GB" dirty="0"/>
          </a:p>
          <a:p>
            <a:pPr marL="171450" indent="-171450">
              <a:buFont typeface="Arial" panose="020B0604020202020204" pitchFamily="34" charset="0"/>
              <a:buChar char="•"/>
            </a:pPr>
            <a:r>
              <a:rPr lang="en-GB" dirty="0"/>
              <a:t>Provide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Meet legal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For whom are we keeping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Users now or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skills</a:t>
            </a:r>
            <a:r>
              <a:rPr lang="en-GB" baseline="0" dirty="0"/>
              <a:t> will they have – cognitive and technical</a:t>
            </a:r>
            <a:endParaRPr lang="en-GB" dirty="0"/>
          </a:p>
          <a:p>
            <a:r>
              <a:rPr lang="en-GB" dirty="0"/>
              <a:t>How do we test their expectations?</a:t>
            </a:r>
          </a:p>
          <a:p>
            <a:r>
              <a:rPr lang="en-GB" dirty="0"/>
              <a:t>What are our constraints in terms of cost/resources?</a:t>
            </a:r>
          </a:p>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17</a:t>
            </a:fld>
            <a:endParaRPr lang="en-GB"/>
          </a:p>
        </p:txBody>
      </p:sp>
    </p:spTree>
    <p:extLst>
      <p:ext uri="{BB962C8B-B14F-4D97-AF65-F5344CB8AC3E}">
        <p14:creationId xmlns:p14="http://schemas.microsoft.com/office/powerpoint/2010/main" val="85237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coverdiscs run on a number of different computers and operating systems that were popular throughout the life of the magazine. </a:t>
            </a:r>
          </a:p>
          <a:p>
            <a:r>
              <a:rPr lang="en-GB" sz="1200" dirty="0"/>
              <a:t>The coverdiscs are still wrapped up in plastic and have never been used.</a:t>
            </a:r>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18</a:t>
            </a:fld>
            <a:endParaRPr lang="en-GB"/>
          </a:p>
        </p:txBody>
      </p:sp>
    </p:spTree>
    <p:extLst>
      <p:ext uri="{BB962C8B-B14F-4D97-AF65-F5344CB8AC3E}">
        <p14:creationId xmlns:p14="http://schemas.microsoft.com/office/powerpoint/2010/main" val="119070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Group Discussion</a:t>
            </a:r>
          </a:p>
          <a:p>
            <a:pPr marL="0" indent="0">
              <a:buNone/>
            </a:pPr>
            <a:endParaRPr lang="en-GB" dirty="0"/>
          </a:p>
          <a:p>
            <a:pPr marL="0" indent="0">
              <a:buNone/>
            </a:pPr>
            <a:r>
              <a:rPr lang="en-GB" dirty="0"/>
              <a:t>Pros</a:t>
            </a:r>
          </a:p>
          <a:p>
            <a:r>
              <a:rPr lang="en-GB" dirty="0"/>
              <a:t>Create homogenous collections</a:t>
            </a:r>
          </a:p>
          <a:p>
            <a:r>
              <a:rPr lang="en-GB" dirty="0"/>
              <a:t>Access through current software</a:t>
            </a:r>
          </a:p>
          <a:p>
            <a:r>
              <a:rPr lang="en-GB" dirty="0"/>
              <a:t>Potential for automation of process</a:t>
            </a:r>
          </a:p>
          <a:p>
            <a:pPr marL="0" indent="0">
              <a:buNone/>
            </a:pPr>
            <a:r>
              <a:rPr lang="en-GB" dirty="0"/>
              <a:t>Cons</a:t>
            </a:r>
          </a:p>
          <a:p>
            <a:r>
              <a:rPr lang="en-GB" dirty="0"/>
              <a:t>Possible loss of functionality</a:t>
            </a:r>
          </a:p>
          <a:p>
            <a:r>
              <a:rPr lang="en-GB" dirty="0"/>
              <a:t>Possible loss of content</a:t>
            </a:r>
          </a:p>
          <a:p>
            <a:r>
              <a:rPr lang="en-GB" dirty="0"/>
              <a:t>Create errors</a:t>
            </a:r>
          </a:p>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22</a:t>
            </a:fld>
            <a:endParaRPr lang="en-GB"/>
          </a:p>
        </p:txBody>
      </p:sp>
    </p:spTree>
    <p:extLst>
      <p:ext uri="{BB962C8B-B14F-4D97-AF65-F5344CB8AC3E}">
        <p14:creationId xmlns:p14="http://schemas.microsoft.com/office/powerpoint/2010/main" val="13141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Group Discussion</a:t>
            </a:r>
            <a:endParaRPr lang="en-GB" dirty="0"/>
          </a:p>
          <a:p>
            <a:pPr marL="0" indent="0">
              <a:buNone/>
            </a:pPr>
            <a:endParaRPr lang="en-GB" dirty="0"/>
          </a:p>
          <a:p>
            <a:pPr marL="0" indent="0">
              <a:buNone/>
            </a:pPr>
            <a:r>
              <a:rPr lang="en-GB" dirty="0"/>
              <a:t>Pros</a:t>
            </a:r>
          </a:p>
          <a:p>
            <a:r>
              <a:rPr lang="en-GB" dirty="0"/>
              <a:t>File remains unchanged</a:t>
            </a:r>
          </a:p>
          <a:p>
            <a:r>
              <a:rPr lang="en-GB" dirty="0"/>
              <a:t>File accessed in original environment</a:t>
            </a:r>
          </a:p>
          <a:p>
            <a:r>
              <a:rPr lang="en-GB" dirty="0"/>
              <a:t>Authentic experience for user</a:t>
            </a:r>
          </a:p>
          <a:p>
            <a:pPr marL="0" indent="0">
              <a:buNone/>
            </a:pPr>
            <a:r>
              <a:rPr lang="en-GB" dirty="0"/>
              <a:t>Cons</a:t>
            </a:r>
          </a:p>
          <a:p>
            <a:r>
              <a:rPr lang="en-GB" dirty="0"/>
              <a:t>Significant programming input required and/or</a:t>
            </a:r>
          </a:p>
          <a:p>
            <a:r>
              <a:rPr lang="en-GB" dirty="0"/>
              <a:t>Reliance on 3</a:t>
            </a:r>
            <a:r>
              <a:rPr lang="en-GB" baseline="30000" dirty="0"/>
              <a:t>rd</a:t>
            </a:r>
            <a:r>
              <a:rPr lang="en-GB" dirty="0"/>
              <a:t> party tools</a:t>
            </a:r>
          </a:p>
          <a:p>
            <a:r>
              <a:rPr lang="en-GB" dirty="0"/>
              <a:t>Need skills to work original</a:t>
            </a:r>
            <a:r>
              <a:rPr lang="en-GB" baseline="0" dirty="0"/>
              <a:t> software</a:t>
            </a:r>
            <a:endParaRPr lang="en-GB" dirty="0"/>
          </a:p>
          <a:p>
            <a:endParaRPr lang="en-GB" dirty="0"/>
          </a:p>
        </p:txBody>
      </p:sp>
      <p:sp>
        <p:nvSpPr>
          <p:cNvPr id="4" name="Slide Number Placeholder 3"/>
          <p:cNvSpPr>
            <a:spLocks noGrp="1"/>
          </p:cNvSpPr>
          <p:nvPr>
            <p:ph type="sldNum" sz="quarter" idx="10"/>
          </p:nvPr>
        </p:nvSpPr>
        <p:spPr/>
        <p:txBody>
          <a:bodyPr/>
          <a:lstStyle/>
          <a:p>
            <a:fld id="{7B11A61F-B615-42A8-9062-3F965E278F48}" type="slidenum">
              <a:rPr lang="en-GB" smtClean="0"/>
              <a:t>23</a:t>
            </a:fld>
            <a:endParaRPr lang="en-GB"/>
          </a:p>
        </p:txBody>
      </p:sp>
    </p:spTree>
    <p:extLst>
      <p:ext uri="{BB962C8B-B14F-4D97-AF65-F5344CB8AC3E}">
        <p14:creationId xmlns:p14="http://schemas.microsoft.com/office/powerpoint/2010/main" val="220828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31640" y="36450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8354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52120" y="332656"/>
            <a:ext cx="3164532" cy="498991"/>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556792"/>
            <a:ext cx="8219256" cy="45693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2627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512" y="1268760"/>
            <a:ext cx="6297488" cy="48574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73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dpc_400x88dp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285750"/>
            <a:ext cx="3429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6786563" y="6357938"/>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atin typeface="Calibri" pitchFamily="34" charset="0"/>
              </a:rPr>
              <a:t>www.dpconline.org</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BAE2F7BB-FA20-4BCF-93A3-FBBC8B704D64}" type="datetimeFigureOut">
              <a:rPr lang="en-US"/>
              <a:pPr>
                <a:defRPr/>
              </a:pPr>
              <a:t>11/2/2016</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26A56596-01C5-46BA-8AA7-0E05CD1955A7}" type="slidenum">
              <a:rPr lang="en-GB" altLang="en-US"/>
              <a:pPr>
                <a:defRPr/>
              </a:pPr>
              <a:t>‹#›</a:t>
            </a:fld>
            <a:endParaRPr lang="en-GB" altLang="en-US"/>
          </a:p>
        </p:txBody>
      </p:sp>
    </p:spTree>
    <p:extLst>
      <p:ext uri="{BB962C8B-B14F-4D97-AF65-F5344CB8AC3E}">
        <p14:creationId xmlns:p14="http://schemas.microsoft.com/office/powerpoint/2010/main" val="396083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587814F-84D9-4795-AB05-D02CA6A36849}" type="datetimeFigureOut">
              <a:rPr lang="en-US"/>
              <a:pPr>
                <a:defRPr/>
              </a:pPr>
              <a:t>11/2/2016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9421AE-447E-4B47-909A-750EBD90D7ED}" type="slidenum">
              <a:rPr lang="en-GB" altLang="en-US"/>
              <a:pPr>
                <a:defRPr/>
              </a:pPr>
              <a:t>‹#›</a:t>
            </a:fld>
            <a:endParaRPr lang="en-GB" altLang="en-US"/>
          </a:p>
        </p:txBody>
      </p:sp>
    </p:spTree>
    <p:extLst>
      <p:ext uri="{BB962C8B-B14F-4D97-AF65-F5344CB8AC3E}">
        <p14:creationId xmlns:p14="http://schemas.microsoft.com/office/powerpoint/2010/main" val="242160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EE2E79-6636-415A-AD71-95E03C143D5C}" type="datetimeFigureOut">
              <a:rPr lang="en-US"/>
              <a:pPr>
                <a:defRPr/>
              </a:pPr>
              <a:t>11/2/2016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CBAA81-D446-4C7E-8E58-30CBBBDF4E1A}" type="slidenum">
              <a:rPr lang="en-GB" altLang="en-US"/>
              <a:pPr>
                <a:defRPr/>
              </a:pPr>
              <a:t>‹#›</a:t>
            </a:fld>
            <a:endParaRPr lang="en-GB" altLang="en-US"/>
          </a:p>
        </p:txBody>
      </p:sp>
    </p:spTree>
    <p:extLst>
      <p:ext uri="{BB962C8B-B14F-4D97-AF65-F5344CB8AC3E}">
        <p14:creationId xmlns:p14="http://schemas.microsoft.com/office/powerpoint/2010/main" val="234266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D30C065-A0D6-4A61-8851-74FAE7B42B8B}" type="datetimeFigureOut">
              <a:rPr lang="en-US"/>
              <a:pPr>
                <a:defRPr/>
              </a:pPr>
              <a:t>11/2/2016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3E0E73-C207-4C2F-B91C-1C153100EDCE}" type="slidenum">
              <a:rPr lang="en-GB" altLang="en-US"/>
              <a:pPr>
                <a:defRPr/>
              </a:pPr>
              <a:t>‹#›</a:t>
            </a:fld>
            <a:endParaRPr lang="en-GB" altLang="en-US"/>
          </a:p>
        </p:txBody>
      </p:sp>
    </p:spTree>
    <p:extLst>
      <p:ext uri="{BB962C8B-B14F-4D97-AF65-F5344CB8AC3E}">
        <p14:creationId xmlns:p14="http://schemas.microsoft.com/office/powerpoint/2010/main" val="142274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03A2BB7-B776-4BFF-A565-A26588334E89}" type="datetimeFigureOut">
              <a:rPr lang="en-US"/>
              <a:pPr>
                <a:defRPr/>
              </a:pPr>
              <a:t>11/2/2016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DBC83EB-5133-4EF3-BD71-9CEB3B9FDC4C}" type="slidenum">
              <a:rPr lang="en-GB" altLang="en-US"/>
              <a:pPr>
                <a:defRPr/>
              </a:pPr>
              <a:t>‹#›</a:t>
            </a:fld>
            <a:endParaRPr lang="en-GB" altLang="en-US"/>
          </a:p>
        </p:txBody>
      </p:sp>
    </p:spTree>
    <p:extLst>
      <p:ext uri="{BB962C8B-B14F-4D97-AF65-F5344CB8AC3E}">
        <p14:creationId xmlns:p14="http://schemas.microsoft.com/office/powerpoint/2010/main" val="173969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0DFB6B-4ED3-4761-B63C-1185B98769AF}" type="datetimeFigureOut">
              <a:rPr lang="en-US"/>
              <a:pPr>
                <a:defRPr/>
              </a:pPr>
              <a:t>11/2/2016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A73EB9B-6519-4F75-A1A1-73B2491504B8}" type="slidenum">
              <a:rPr lang="en-GB" altLang="en-US"/>
              <a:pPr>
                <a:defRPr/>
              </a:pPr>
              <a:t>‹#›</a:t>
            </a:fld>
            <a:endParaRPr lang="en-GB" altLang="en-US"/>
          </a:p>
        </p:txBody>
      </p:sp>
    </p:spTree>
    <p:extLst>
      <p:ext uri="{BB962C8B-B14F-4D97-AF65-F5344CB8AC3E}">
        <p14:creationId xmlns:p14="http://schemas.microsoft.com/office/powerpoint/2010/main" val="3353503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dpc_400x88dp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285750"/>
            <a:ext cx="3429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786563" y="6357938"/>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atin typeface="Calibri" pitchFamily="34" charset="0"/>
              </a:rPr>
              <a:t>www.dpconline.org</a:t>
            </a:r>
          </a:p>
        </p:txBody>
      </p:sp>
      <p:sp>
        <p:nvSpPr>
          <p:cNvPr id="4" name="Date Placeholder 1"/>
          <p:cNvSpPr>
            <a:spLocks noGrp="1"/>
          </p:cNvSpPr>
          <p:nvPr>
            <p:ph type="dt" sz="half" idx="10"/>
          </p:nvPr>
        </p:nvSpPr>
        <p:spPr/>
        <p:txBody>
          <a:bodyPr/>
          <a:lstStyle>
            <a:lvl1pPr>
              <a:defRPr/>
            </a:lvl1pPr>
          </a:lstStyle>
          <a:p>
            <a:pPr>
              <a:defRPr/>
            </a:pPr>
            <a:fld id="{A0BC557C-BB22-4E47-B337-37A05A053E89}" type="datetimeFigureOut">
              <a:rPr lang="en-US"/>
              <a:pPr>
                <a:defRPr/>
              </a:pPr>
              <a:t>11/2/2016</a:t>
            </a:fld>
            <a:endParaRPr lang="en-GB" dirty="0"/>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3"/>
          <p:cNvSpPr>
            <a:spLocks noGrp="1"/>
          </p:cNvSpPr>
          <p:nvPr>
            <p:ph type="sldNum" sz="quarter" idx="12"/>
          </p:nvPr>
        </p:nvSpPr>
        <p:spPr/>
        <p:txBody>
          <a:bodyPr/>
          <a:lstStyle>
            <a:lvl1pPr>
              <a:defRPr/>
            </a:lvl1pPr>
          </a:lstStyle>
          <a:p>
            <a:pPr>
              <a:defRPr/>
            </a:pPr>
            <a:fld id="{FBDF17E0-FC06-4AC9-BDA0-39BB240103CF}" type="slidenum">
              <a:rPr lang="en-GB" altLang="en-US"/>
              <a:pPr>
                <a:defRPr/>
              </a:pPr>
              <a:t>‹#›</a:t>
            </a:fld>
            <a:endParaRPr lang="en-GB" altLang="en-US"/>
          </a:p>
        </p:txBody>
      </p:sp>
    </p:spTree>
    <p:extLst>
      <p:ext uri="{BB962C8B-B14F-4D97-AF65-F5344CB8AC3E}">
        <p14:creationId xmlns:p14="http://schemas.microsoft.com/office/powerpoint/2010/main" val="226852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0BE123-4D5F-4FE8-9B31-640B2E0963FE}" type="datetimeFigureOut">
              <a:rPr lang="en-US"/>
              <a:pPr>
                <a:defRPr/>
              </a:pPr>
              <a:t>11/2/2016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38EB5A1-06AD-4184-B782-8465994B1414}" type="slidenum">
              <a:rPr lang="en-GB" altLang="en-US"/>
              <a:pPr>
                <a:defRPr/>
              </a:pPr>
              <a:t>‹#›</a:t>
            </a:fld>
            <a:endParaRPr lang="en-GB" altLang="en-US"/>
          </a:p>
        </p:txBody>
      </p:sp>
    </p:spTree>
    <p:extLst>
      <p:ext uri="{BB962C8B-B14F-4D97-AF65-F5344CB8AC3E}">
        <p14:creationId xmlns:p14="http://schemas.microsoft.com/office/powerpoint/2010/main" val="230903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128791" cy="1152128"/>
          </a:xfrm>
          <a:prstGeom prst="rect">
            <a:avLst/>
          </a:prstGeom>
        </p:spPr>
        <p:txBody>
          <a:bodyPr anchor="ctr"/>
          <a:lstStyle>
            <a:lvl1pPr algn="l">
              <a:defRPr sz="440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390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2EA829-2A61-468D-983E-5378CC8C1B5D}" type="datetimeFigureOut">
              <a:rPr lang="en-US"/>
              <a:pPr>
                <a:defRPr/>
              </a:pPr>
              <a:t>11/2/2016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897EE4-8FCF-487B-8742-CE9735A4F5A3}" type="slidenum">
              <a:rPr lang="en-GB" altLang="en-US"/>
              <a:pPr>
                <a:defRPr/>
              </a:pPr>
              <a:t>‹#›</a:t>
            </a:fld>
            <a:endParaRPr lang="en-GB" altLang="en-US"/>
          </a:p>
        </p:txBody>
      </p:sp>
    </p:spTree>
    <p:extLst>
      <p:ext uri="{BB962C8B-B14F-4D97-AF65-F5344CB8AC3E}">
        <p14:creationId xmlns:p14="http://schemas.microsoft.com/office/powerpoint/2010/main" val="285180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011F63F-1379-4441-AD8E-3AA34CF2315F}" type="datetimeFigureOut">
              <a:rPr lang="en-US"/>
              <a:pPr>
                <a:defRPr/>
              </a:pPr>
              <a:t>11/2/2016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D111E4-D3D4-4723-AB0D-DF94A116FA7D}" type="slidenum">
              <a:rPr lang="en-GB" altLang="en-US"/>
              <a:pPr>
                <a:defRPr/>
              </a:pPr>
              <a:t>‹#›</a:t>
            </a:fld>
            <a:endParaRPr lang="en-GB" altLang="en-US"/>
          </a:p>
        </p:txBody>
      </p:sp>
    </p:spTree>
    <p:extLst>
      <p:ext uri="{BB962C8B-B14F-4D97-AF65-F5344CB8AC3E}">
        <p14:creationId xmlns:p14="http://schemas.microsoft.com/office/powerpoint/2010/main" val="2748248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08C8283-67AD-461F-8FD1-9022CED1A1B1}" type="datetimeFigureOut">
              <a:rPr lang="en-US"/>
              <a:pPr>
                <a:defRPr/>
              </a:pPr>
              <a:t>11/2/2016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F6E49B-C711-44AF-8FFE-B2250F95D542}" type="slidenum">
              <a:rPr lang="en-GB" altLang="en-US"/>
              <a:pPr>
                <a:defRPr/>
              </a:pPr>
              <a:t>‹#›</a:t>
            </a:fld>
            <a:endParaRPr lang="en-GB" altLang="en-US"/>
          </a:p>
        </p:txBody>
      </p:sp>
    </p:spTree>
    <p:extLst>
      <p:ext uri="{BB962C8B-B14F-4D97-AF65-F5344CB8AC3E}">
        <p14:creationId xmlns:p14="http://schemas.microsoft.com/office/powerpoint/2010/main" val="37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187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52120" y="332656"/>
            <a:ext cx="3164532" cy="498991"/>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91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2120" y="332656"/>
            <a:ext cx="3164532" cy="49899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220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52120" y="332656"/>
            <a:ext cx="3164532" cy="49899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341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32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456384" cy="1018034"/>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95936" y="273050"/>
            <a:ext cx="469086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132856"/>
            <a:ext cx="3466728" cy="39933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957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616" y="5085184"/>
            <a:ext cx="72008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35696" y="1052736"/>
            <a:ext cx="5414392" cy="4042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115616" y="5661248"/>
            <a:ext cx="7200800"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938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7" y="1628800"/>
            <a:ext cx="8331854" cy="48245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Box 8"/>
          <p:cNvSpPr txBox="1"/>
          <p:nvPr/>
        </p:nvSpPr>
        <p:spPr>
          <a:xfrm>
            <a:off x="3707904" y="6215057"/>
            <a:ext cx="5436096" cy="626701"/>
          </a:xfrm>
          <a:prstGeom prst="rect">
            <a:avLst/>
          </a:prstGeom>
          <a:noFill/>
        </p:spPr>
        <p:txBody>
          <a:bodyPr wrap="square" tIns="36000" bIns="36000" rtlCol="0" anchor="ctr" anchorCtr="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baseline="0" dirty="0">
                <a:solidFill>
                  <a:schemeClr val="bg1"/>
                </a:solidFill>
                <a:latin typeface="Calibri" pitchFamily="34" charset="0"/>
                <a:cs typeface="Calibri" pitchFamily="34" charset="0"/>
              </a:rPr>
              <a:t>@sdaythomson </a:t>
            </a:r>
          </a:p>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Calibri" pitchFamily="34" charset="0"/>
                <a:cs typeface="Calibri" pitchFamily="34" charset="0"/>
              </a:rPr>
              <a:t>www.dpconline.org</a:t>
            </a:r>
          </a:p>
        </p:txBody>
      </p:sp>
      <p:sp>
        <p:nvSpPr>
          <p:cNvPr id="10" name="TextBox 9"/>
          <p:cNvSpPr txBox="1"/>
          <p:nvPr userDrawn="1"/>
        </p:nvSpPr>
        <p:spPr>
          <a:xfrm>
            <a:off x="179512" y="6382161"/>
            <a:ext cx="3740629" cy="349702"/>
          </a:xfrm>
          <a:prstGeom prst="rect">
            <a:avLst/>
          </a:prstGeom>
          <a:noFill/>
        </p:spPr>
        <p:txBody>
          <a:bodyPr wrap="square" tIns="36000" bIns="36000" rtlCol="0" anchor="ctr"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solidFill>
                  <a:schemeClr val="bg1"/>
                </a:solidFill>
                <a:latin typeface="Calibri" pitchFamily="34" charset="0"/>
                <a:cs typeface="Calibri" pitchFamily="34" charset="0"/>
              </a:rPr>
              <a:t>sara.thomson@dpconline.org</a:t>
            </a:r>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45738" y="20688"/>
            <a:ext cx="1698262" cy="1639119"/>
          </a:xfrm>
          <a:prstGeom prst="rect">
            <a:avLst/>
          </a:prstGeom>
        </p:spPr>
      </p:pic>
    </p:spTree>
    <p:extLst>
      <p:ext uri="{BB962C8B-B14F-4D97-AF65-F5344CB8AC3E}">
        <p14:creationId xmlns:p14="http://schemas.microsoft.com/office/powerpoint/2010/main" val="220919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007C6F"/>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2CEB2EB-36EE-4447-94E7-A43C2A7BAD0F}" type="datetimeFigureOut">
              <a:rPr lang="en-US"/>
              <a:pPr>
                <a:defRPr/>
              </a:pPr>
              <a:t>11/2/2016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30A2212-7E45-478C-8E05-61084FCB8E7C}" type="slidenum">
              <a:rPr lang="en-GB" altLang="en-US"/>
              <a:pPr>
                <a:defRPr/>
              </a:pPr>
              <a:t>‹#›</a:t>
            </a:fld>
            <a:endParaRPr lang="en-GB" altLang="en-US"/>
          </a:p>
        </p:txBody>
      </p:sp>
    </p:spTree>
    <p:extLst>
      <p:ext uri="{BB962C8B-B14F-4D97-AF65-F5344CB8AC3E}">
        <p14:creationId xmlns:p14="http://schemas.microsoft.com/office/powerpoint/2010/main" val="27073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eshkira.github.io/c3p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fs.tuwien.ac.at/~becker/pubs/becker-ijdl2009.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ortico.org/digital-preservation/services/preservation-approach/preservation-step-by-step" TargetMode="External"/><Relationship Id="rId2" Type="http://schemas.openxmlformats.org/officeDocument/2006/relationships/hyperlink" Target="http://www.dpconline.org/component/docman/doc_download/863-2013-may-getting-started-london-planning-case-study-ed-fay" TargetMode="External"/><Relationship Id="rId1" Type="http://schemas.openxmlformats.org/officeDocument/2006/relationships/slideLayout" Target="../slideLayouts/slideLayout2.xml"/><Relationship Id="rId5" Type="http://schemas.openxmlformats.org/officeDocument/2006/relationships/hyperlink" Target="http://rhizome.org/editorial/2015/apr/17/theresa-duncan-cd-roms-are-now-playable-online/" TargetMode="External"/><Relationship Id="rId4" Type="http://schemas.openxmlformats.org/officeDocument/2006/relationships/hyperlink" Target="http://www.ijdc.net/index.php/ijdc/article/view/202/27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handbook.dpconlin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sharon.mcmeekin@dpconline.org" TargetMode="External"/><Relationship Id="rId4" Type="http://schemas.openxmlformats.org/officeDocument/2006/relationships/hyperlink" Target="http://www.dpconline.org/publications/technology-watch-repor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rojects.iq.harvard.edu/fi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28" y="3227182"/>
            <a:ext cx="9649072" cy="3630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0528" y="-1"/>
            <a:ext cx="9649072" cy="3626199"/>
          </a:xfrm>
          <a:prstGeom prst="rect">
            <a:avLst/>
          </a:prstGeom>
          <a:solidFill>
            <a:srgbClr val="54A485"/>
          </a:solidFill>
          <a:ln>
            <a:solidFill>
              <a:srgbClr val="54A4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345" y="3880563"/>
            <a:ext cx="2821326" cy="2723071"/>
          </a:xfrm>
          <a:prstGeom prst="rect">
            <a:avLst/>
          </a:prstGeom>
        </p:spPr>
      </p:pic>
      <p:sp>
        <p:nvSpPr>
          <p:cNvPr id="6" name="TextBox 5"/>
          <p:cNvSpPr txBox="1"/>
          <p:nvPr/>
        </p:nvSpPr>
        <p:spPr>
          <a:xfrm>
            <a:off x="395536" y="951323"/>
            <a:ext cx="8496944" cy="1723549"/>
          </a:xfrm>
          <a:prstGeom prst="rect">
            <a:avLst/>
          </a:prstGeom>
          <a:noFill/>
        </p:spPr>
        <p:txBody>
          <a:bodyPr wrap="square" rtlCol="0">
            <a:spAutoFit/>
          </a:bodyPr>
          <a:lstStyle/>
          <a:p>
            <a:pPr algn="ctr">
              <a:spcAft>
                <a:spcPts val="1200"/>
              </a:spcAft>
            </a:pPr>
            <a:r>
              <a:rPr lang="en-GB" sz="4800" dirty="0">
                <a:solidFill>
                  <a:schemeClr val="bg1"/>
                </a:solidFill>
                <a:latin typeface="Calibri Light" panose="020F0302020204030204" pitchFamily="34" charset="0"/>
                <a:cs typeface="Arial" panose="020B0604020202020204" pitchFamily="34" charset="0"/>
              </a:rPr>
              <a:t>Practical Preservation</a:t>
            </a:r>
          </a:p>
          <a:p>
            <a:pPr algn="ctr">
              <a:spcAft>
                <a:spcPts val="1200"/>
              </a:spcAft>
            </a:pPr>
            <a:r>
              <a:rPr lang="en-GB" sz="4800" dirty="0">
                <a:solidFill>
                  <a:schemeClr val="bg1"/>
                </a:solidFill>
                <a:latin typeface="Calibri Light" panose="020F0302020204030204" pitchFamily="34" charset="0"/>
                <a:cs typeface="Arial" panose="020B0604020202020204" pitchFamily="34" charset="0"/>
              </a:rPr>
              <a:t>Workshop</a:t>
            </a:r>
          </a:p>
        </p:txBody>
      </p:sp>
    </p:spTree>
    <p:extLst>
      <p:ext uri="{BB962C8B-B14F-4D97-AF65-F5344CB8AC3E}">
        <p14:creationId xmlns:p14="http://schemas.microsoft.com/office/powerpoint/2010/main" val="380663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Output - Header</a:t>
            </a:r>
          </a:p>
        </p:txBody>
      </p:sp>
      <p:sp>
        <p:nvSpPr>
          <p:cNvPr id="3" name="Content Placeholder 2"/>
          <p:cNvSpPr>
            <a:spLocks noGrp="1"/>
          </p:cNvSpPr>
          <p:nvPr>
            <p:ph idx="1"/>
          </p:nvPr>
        </p:nvSpPr>
        <p:spPr>
          <a:xfrm>
            <a:off x="323528" y="1628800"/>
            <a:ext cx="8568951" cy="4824536"/>
          </a:xfrm>
        </p:spPr>
        <p:txBody>
          <a:bodyPr>
            <a:normAutofit fontScale="55000" lnSpcReduction="20000"/>
          </a:bodyPr>
          <a:lstStyle/>
          <a:p>
            <a:pPr marL="0" indent="0">
              <a:buNone/>
            </a:pPr>
            <a:r>
              <a:rPr lang="en-GB" dirty="0"/>
              <a:t>&lt;?xml version="1.0" encoding="UTF-8"?&gt;</a:t>
            </a:r>
          </a:p>
          <a:p>
            <a:pPr marL="0" indent="0">
              <a:buNone/>
            </a:pPr>
            <a:r>
              <a:rPr lang="en-GB" dirty="0"/>
              <a:t>&lt;fits </a:t>
            </a:r>
            <a:r>
              <a:rPr lang="en-GB" dirty="0" err="1"/>
              <a:t>xmlns</a:t>
            </a:r>
            <a:r>
              <a:rPr lang="en-GB" dirty="0"/>
              <a:t>="http://hul.harvard.edu/</a:t>
            </a:r>
            <a:r>
              <a:rPr lang="en-GB" dirty="0" err="1"/>
              <a:t>ois</a:t>
            </a:r>
            <a:r>
              <a:rPr lang="en-GB" dirty="0"/>
              <a:t>/xml/ns/fits/</a:t>
            </a:r>
            <a:r>
              <a:rPr lang="en-GB" dirty="0" err="1"/>
              <a:t>fits_output</a:t>
            </a:r>
            <a:r>
              <a:rPr lang="en-GB" dirty="0"/>
              <a:t>" </a:t>
            </a:r>
            <a:r>
              <a:rPr lang="en-GB" dirty="0" err="1"/>
              <a:t>xmlns:xsi</a:t>
            </a:r>
            <a:r>
              <a:rPr lang="en-GB" dirty="0"/>
              <a:t>="http://www.w3.org/2001/XMLSchema-instance" </a:t>
            </a:r>
            <a:r>
              <a:rPr lang="en-GB" dirty="0" err="1"/>
              <a:t>xsi:schemaLocation</a:t>
            </a:r>
            <a:r>
              <a:rPr lang="en-GB" dirty="0"/>
              <a:t>="http://hul.harvard.edu/</a:t>
            </a:r>
            <a:r>
              <a:rPr lang="en-GB" dirty="0" err="1"/>
              <a:t>ois</a:t>
            </a:r>
            <a:r>
              <a:rPr lang="en-GB" dirty="0"/>
              <a:t>/xml/ns/fits/</a:t>
            </a:r>
            <a:r>
              <a:rPr lang="en-GB" dirty="0" err="1"/>
              <a:t>fits_output</a:t>
            </a:r>
            <a:r>
              <a:rPr lang="en-GB" dirty="0"/>
              <a:t> http://hul.harvard.edu/ois/xml/xsd/fits/fits_output.xsd" version="0.8.4" timestamp="27/10/16 15:09"&gt;</a:t>
            </a:r>
          </a:p>
          <a:p>
            <a:pPr marL="0" indent="0">
              <a:buNone/>
            </a:pPr>
            <a:r>
              <a:rPr lang="en-GB" dirty="0"/>
              <a:t>  &lt;identification&gt;</a:t>
            </a:r>
          </a:p>
          <a:p>
            <a:pPr marL="0" indent="0">
              <a:buNone/>
            </a:pPr>
            <a:r>
              <a:rPr lang="en-GB" dirty="0"/>
              <a:t>    &lt;identity format="Portable Document Format" </a:t>
            </a:r>
            <a:r>
              <a:rPr lang="en-GB" dirty="0" err="1"/>
              <a:t>mimetype</a:t>
            </a:r>
            <a:r>
              <a:rPr lang="en-GB" dirty="0"/>
              <a:t>="application/pdf" </a:t>
            </a:r>
            <a:r>
              <a:rPr lang="en-GB" dirty="0" err="1"/>
              <a:t>toolname</a:t>
            </a:r>
            <a:r>
              <a:rPr lang="en-GB" dirty="0"/>
              <a:t>="FITS" </a:t>
            </a:r>
            <a:r>
              <a:rPr lang="en-GB" dirty="0" err="1"/>
              <a:t>toolversion</a:t>
            </a:r>
            <a:r>
              <a:rPr lang="en-GB" dirty="0"/>
              <a:t>="0.8.4"&gt;</a:t>
            </a:r>
          </a:p>
          <a:p>
            <a:pPr marL="0" indent="0">
              <a:buNone/>
            </a:pPr>
            <a:r>
              <a:rPr lang="en-GB" dirty="0"/>
              <a:t>      &lt;tool </a:t>
            </a:r>
            <a:r>
              <a:rPr lang="en-GB" dirty="0" err="1"/>
              <a:t>toolname</a:t>
            </a:r>
            <a:r>
              <a:rPr lang="en-GB" dirty="0"/>
              <a:t>="</a:t>
            </a:r>
            <a:r>
              <a:rPr lang="en-GB" dirty="0" err="1"/>
              <a:t>Jhove</a:t>
            </a:r>
            <a:r>
              <a:rPr lang="en-GB" dirty="0"/>
              <a:t>" </a:t>
            </a:r>
            <a:r>
              <a:rPr lang="en-GB" dirty="0" err="1"/>
              <a:t>toolversion</a:t>
            </a:r>
            <a:r>
              <a:rPr lang="en-GB" dirty="0"/>
              <a:t>="1.5" /&gt;</a:t>
            </a:r>
          </a:p>
          <a:p>
            <a:pPr marL="0" indent="0">
              <a:buNone/>
            </a:pPr>
            <a:r>
              <a:rPr lang="en-GB" dirty="0"/>
              <a:t>      &lt;tool </a:t>
            </a:r>
            <a:r>
              <a:rPr lang="en-GB" dirty="0" err="1"/>
              <a:t>toolname</a:t>
            </a:r>
            <a:r>
              <a:rPr lang="en-GB" dirty="0"/>
              <a:t>="file utility" </a:t>
            </a:r>
            <a:r>
              <a:rPr lang="en-GB" dirty="0" err="1"/>
              <a:t>toolversion</a:t>
            </a:r>
            <a:r>
              <a:rPr lang="en-GB" dirty="0"/>
              <a:t>="5.03" /&gt;</a:t>
            </a:r>
          </a:p>
          <a:p>
            <a:pPr marL="0" indent="0">
              <a:buNone/>
            </a:pPr>
            <a:r>
              <a:rPr lang="en-GB" dirty="0"/>
              <a:t>      &lt;tool </a:t>
            </a:r>
            <a:r>
              <a:rPr lang="en-GB" dirty="0" err="1"/>
              <a:t>toolname</a:t>
            </a:r>
            <a:r>
              <a:rPr lang="en-GB" dirty="0"/>
              <a:t>="</a:t>
            </a:r>
            <a:r>
              <a:rPr lang="en-GB" dirty="0" err="1"/>
              <a:t>Exiftool</a:t>
            </a:r>
            <a:r>
              <a:rPr lang="en-GB" dirty="0"/>
              <a:t>" </a:t>
            </a:r>
            <a:r>
              <a:rPr lang="en-GB" dirty="0" err="1"/>
              <a:t>toolversion</a:t>
            </a:r>
            <a:r>
              <a:rPr lang="en-GB" dirty="0"/>
              <a:t>="9.13" /&gt;</a:t>
            </a:r>
          </a:p>
          <a:p>
            <a:pPr marL="0" indent="0">
              <a:buNone/>
            </a:pPr>
            <a:r>
              <a:rPr lang="en-GB" dirty="0"/>
              <a:t>      &lt;tool </a:t>
            </a:r>
            <a:r>
              <a:rPr lang="en-GB" dirty="0" err="1"/>
              <a:t>toolname</a:t>
            </a:r>
            <a:r>
              <a:rPr lang="en-GB" dirty="0"/>
              <a:t>="NLNZ Metadata Extractor" </a:t>
            </a:r>
            <a:r>
              <a:rPr lang="en-GB" dirty="0" err="1"/>
              <a:t>toolversion</a:t>
            </a:r>
            <a:r>
              <a:rPr lang="en-GB" dirty="0"/>
              <a:t>="3.4GA" /&gt;</a:t>
            </a:r>
          </a:p>
          <a:p>
            <a:pPr marL="0" indent="0">
              <a:buNone/>
            </a:pPr>
            <a:r>
              <a:rPr lang="en-GB" dirty="0"/>
              <a:t>      &lt;tool </a:t>
            </a:r>
            <a:r>
              <a:rPr lang="en-GB" dirty="0" err="1"/>
              <a:t>toolname</a:t>
            </a:r>
            <a:r>
              <a:rPr lang="en-GB" dirty="0"/>
              <a:t>="</a:t>
            </a:r>
            <a:r>
              <a:rPr lang="en-GB" dirty="0" err="1"/>
              <a:t>ffident</a:t>
            </a:r>
            <a:r>
              <a:rPr lang="en-GB" dirty="0"/>
              <a:t>" </a:t>
            </a:r>
            <a:r>
              <a:rPr lang="en-GB" dirty="0" err="1"/>
              <a:t>toolversion</a:t>
            </a:r>
            <a:r>
              <a:rPr lang="en-GB" dirty="0"/>
              <a:t>="0.2" /&gt;</a:t>
            </a:r>
          </a:p>
          <a:p>
            <a:pPr marL="0" indent="0">
              <a:buNone/>
            </a:pPr>
            <a:r>
              <a:rPr lang="en-GB" dirty="0"/>
              <a:t>      &lt;tool </a:t>
            </a:r>
            <a:r>
              <a:rPr lang="en-GB" dirty="0" err="1"/>
              <a:t>toolname</a:t>
            </a:r>
            <a:r>
              <a:rPr lang="en-GB" dirty="0"/>
              <a:t>="</a:t>
            </a:r>
            <a:r>
              <a:rPr lang="en-GB" dirty="0" err="1"/>
              <a:t>Tika</a:t>
            </a:r>
            <a:r>
              <a:rPr lang="en-GB" dirty="0"/>
              <a:t>" </a:t>
            </a:r>
            <a:r>
              <a:rPr lang="en-GB" dirty="0" err="1"/>
              <a:t>toolversion</a:t>
            </a:r>
            <a:r>
              <a:rPr lang="en-GB" dirty="0"/>
              <a:t>="1.3" /&gt;</a:t>
            </a:r>
          </a:p>
          <a:p>
            <a:pPr marL="0" indent="0">
              <a:buNone/>
            </a:pPr>
            <a:r>
              <a:rPr lang="en-GB" dirty="0"/>
              <a:t>      &lt;version </a:t>
            </a:r>
            <a:r>
              <a:rPr lang="en-GB" dirty="0" err="1"/>
              <a:t>toolname</a:t>
            </a:r>
            <a:r>
              <a:rPr lang="en-GB" dirty="0"/>
              <a:t>="</a:t>
            </a:r>
            <a:r>
              <a:rPr lang="en-GB" dirty="0" err="1"/>
              <a:t>Jhove</a:t>
            </a:r>
            <a:r>
              <a:rPr lang="en-GB" dirty="0"/>
              <a:t>" </a:t>
            </a:r>
            <a:r>
              <a:rPr lang="en-GB" dirty="0" err="1"/>
              <a:t>toolversion</a:t>
            </a:r>
            <a:r>
              <a:rPr lang="en-GB" dirty="0"/>
              <a:t>="1.5"&gt;1.4&lt;/version&gt;</a:t>
            </a:r>
          </a:p>
          <a:p>
            <a:pPr marL="0" indent="0">
              <a:buNone/>
            </a:pPr>
            <a:r>
              <a:rPr lang="en-GB" dirty="0"/>
              <a:t>    &lt;/identity&gt;</a:t>
            </a:r>
          </a:p>
          <a:p>
            <a:pPr marL="0" indent="0">
              <a:buNone/>
            </a:pPr>
            <a:r>
              <a:rPr lang="en-GB" dirty="0"/>
              <a:t>  &lt;/identification&gt;</a:t>
            </a:r>
          </a:p>
          <a:p>
            <a:endParaRPr lang="en-GB" dirty="0"/>
          </a:p>
        </p:txBody>
      </p:sp>
    </p:spTree>
    <p:extLst>
      <p:ext uri="{BB962C8B-B14F-4D97-AF65-F5344CB8AC3E}">
        <p14:creationId xmlns:p14="http://schemas.microsoft.com/office/powerpoint/2010/main" val="6371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Output – File Info</a:t>
            </a:r>
          </a:p>
        </p:txBody>
      </p:sp>
      <p:sp>
        <p:nvSpPr>
          <p:cNvPr id="3" name="Content Placeholder 2"/>
          <p:cNvSpPr>
            <a:spLocks noGrp="1"/>
          </p:cNvSpPr>
          <p:nvPr>
            <p:ph idx="1"/>
          </p:nvPr>
        </p:nvSpPr>
        <p:spPr>
          <a:xfrm>
            <a:off x="179512" y="1124744"/>
            <a:ext cx="8784976" cy="5328592"/>
          </a:xfrm>
        </p:spPr>
        <p:txBody>
          <a:bodyPr>
            <a:noAutofit/>
          </a:bodyPr>
          <a:lstStyle/>
          <a:p>
            <a:pPr marL="0" indent="0">
              <a:buNone/>
            </a:pPr>
            <a:r>
              <a:rPr lang="en-GB" sz="1400" dirty="0"/>
              <a:t>  &lt;</a:t>
            </a:r>
            <a:r>
              <a:rPr lang="en-GB" sz="1400" dirty="0" err="1"/>
              <a:t>fileinfo</a:t>
            </a:r>
            <a:r>
              <a:rPr lang="en-GB" sz="1400" dirty="0"/>
              <a:t>&gt;</a:t>
            </a:r>
          </a:p>
          <a:p>
            <a:pPr marL="0" indent="0">
              <a:buNone/>
            </a:pPr>
            <a:r>
              <a:rPr lang="en-GB" sz="1400" dirty="0"/>
              <a:t>    &lt;size </a:t>
            </a:r>
            <a:r>
              <a:rPr lang="en-GB" sz="1400" dirty="0" err="1"/>
              <a:t>toolname</a:t>
            </a:r>
            <a:r>
              <a:rPr lang="en-GB" sz="1400" dirty="0"/>
              <a:t>="</a:t>
            </a:r>
            <a:r>
              <a:rPr lang="en-GB" sz="1400" dirty="0" err="1"/>
              <a:t>Jhove</a:t>
            </a:r>
            <a:r>
              <a:rPr lang="en-GB" sz="1400" dirty="0"/>
              <a:t>" </a:t>
            </a:r>
            <a:r>
              <a:rPr lang="en-GB" sz="1400" dirty="0" err="1"/>
              <a:t>toolversion</a:t>
            </a:r>
            <a:r>
              <a:rPr lang="en-GB" sz="1400" dirty="0"/>
              <a:t>="1.5"&gt;6406168&lt;/size&gt;</a:t>
            </a:r>
          </a:p>
          <a:p>
            <a:pPr marL="0" indent="0">
              <a:buNone/>
            </a:pPr>
            <a:r>
              <a:rPr lang="en-GB" sz="1400" dirty="0"/>
              <a:t>    &lt;</a:t>
            </a:r>
            <a:r>
              <a:rPr lang="en-GB" sz="1400" dirty="0" err="1"/>
              <a:t>creatingApplicationName</a:t>
            </a:r>
            <a:r>
              <a:rPr lang="en-GB" sz="1400" dirty="0"/>
              <a:t> </a:t>
            </a:r>
            <a:r>
              <a:rPr lang="en-GB" sz="1400" dirty="0" err="1"/>
              <a:t>toolname</a:t>
            </a:r>
            <a:r>
              <a:rPr lang="en-GB" sz="1400" dirty="0"/>
              <a:t>="</a:t>
            </a:r>
            <a:r>
              <a:rPr lang="en-GB" sz="1400" dirty="0" err="1"/>
              <a:t>Jhove</a:t>
            </a:r>
            <a:r>
              <a:rPr lang="en-GB" sz="1400" dirty="0"/>
              <a:t>" </a:t>
            </a:r>
            <a:r>
              <a:rPr lang="en-GB" sz="1400" dirty="0" err="1"/>
              <a:t>toolversion</a:t>
            </a:r>
            <a:r>
              <a:rPr lang="en-GB" sz="1400" dirty="0"/>
              <a:t>="1.5" status="CONFLICT"&gt;Adobe PDF Library 10.0.1; modified using </a:t>
            </a:r>
            <a:r>
              <a:rPr lang="en-GB" sz="1400" dirty="0" err="1"/>
              <a:t>iTextÃ‚Â</a:t>
            </a:r>
            <a:r>
              <a:rPr lang="en-GB" sz="1400" dirty="0"/>
              <a:t>® 5.3.1 Ã‚Â©2000-2012 1T3XT BVBA (AGPL-version)/Adobe InDesign CS6 (Windows)&lt;/</a:t>
            </a:r>
            <a:r>
              <a:rPr lang="en-GB" sz="1400" dirty="0" err="1"/>
              <a:t>creatingApplicationName</a:t>
            </a:r>
            <a:r>
              <a:rPr lang="en-GB" sz="1400" dirty="0"/>
              <a:t>&gt;</a:t>
            </a:r>
          </a:p>
          <a:p>
            <a:pPr marL="0" indent="0">
              <a:buNone/>
            </a:pPr>
            <a:r>
              <a:rPr lang="en-GB" sz="1400" dirty="0"/>
              <a:t>    &lt;</a:t>
            </a:r>
            <a:r>
              <a:rPr lang="en-GB" sz="1400" dirty="0" err="1"/>
              <a:t>creatingApplicationName</a:t>
            </a:r>
            <a:r>
              <a:rPr lang="en-GB" sz="1400" dirty="0"/>
              <a:t> </a:t>
            </a:r>
            <a:r>
              <a:rPr lang="en-GB" sz="1400" dirty="0" err="1"/>
              <a:t>toolname</a:t>
            </a:r>
            <a:r>
              <a:rPr lang="en-GB" sz="1400" dirty="0"/>
              <a:t>="NLNZ Metadata Extractor" </a:t>
            </a:r>
            <a:r>
              <a:rPr lang="en-GB" sz="1400" dirty="0" err="1"/>
              <a:t>toolversion</a:t>
            </a:r>
            <a:r>
              <a:rPr lang="en-GB" sz="1400" dirty="0"/>
              <a:t>="3.4GA" status="CONFLICT"&gt;Adobe PDF Library 10.0.1; modified using </a:t>
            </a:r>
            <a:r>
              <a:rPr lang="en-GB" sz="1400" dirty="0" err="1"/>
              <a:t>iText</a:t>
            </a:r>
            <a:r>
              <a:rPr lang="en-GB" sz="1400" dirty="0"/>
              <a:t> 5.3.1 2000-2012 1T3XT BVBA (AGPL-version)/Adobe InDesign CS6 (Windows)&lt;/</a:t>
            </a:r>
            <a:r>
              <a:rPr lang="en-GB" sz="1400" dirty="0" err="1"/>
              <a:t>creatingApplicationName</a:t>
            </a:r>
            <a:r>
              <a:rPr lang="en-GB" sz="1400" dirty="0"/>
              <a:t>&gt;</a:t>
            </a:r>
          </a:p>
          <a:p>
            <a:pPr marL="0" indent="0">
              <a:buNone/>
            </a:pPr>
            <a:r>
              <a:rPr lang="en-GB" sz="1400" dirty="0"/>
              <a:t>    &lt;</a:t>
            </a:r>
            <a:r>
              <a:rPr lang="en-GB" sz="1400" dirty="0" err="1"/>
              <a:t>creatingApplicationName</a:t>
            </a:r>
            <a:r>
              <a:rPr lang="en-GB" sz="1400" dirty="0"/>
              <a:t> </a:t>
            </a:r>
            <a:r>
              <a:rPr lang="en-GB" sz="1400" dirty="0" err="1"/>
              <a:t>toolname</a:t>
            </a:r>
            <a:r>
              <a:rPr lang="en-GB" sz="1400" dirty="0"/>
              <a:t>="</a:t>
            </a:r>
            <a:r>
              <a:rPr lang="en-GB" sz="1400" dirty="0" err="1"/>
              <a:t>Tika</a:t>
            </a:r>
            <a:r>
              <a:rPr lang="en-GB" sz="1400" dirty="0"/>
              <a:t>" </a:t>
            </a:r>
            <a:r>
              <a:rPr lang="en-GB" sz="1400" dirty="0" err="1"/>
              <a:t>toolversion</a:t>
            </a:r>
            <a:r>
              <a:rPr lang="en-GB" sz="1400" dirty="0"/>
              <a:t>="1.3" status="CONFLICT"&gt;Adobe PDF Library 10.0.1; modified using </a:t>
            </a:r>
            <a:r>
              <a:rPr lang="en-GB" sz="1400" dirty="0" err="1"/>
              <a:t>iTextÂ</a:t>
            </a:r>
            <a:r>
              <a:rPr lang="en-GB" sz="1400" dirty="0"/>
              <a:t>® 5.3.1 Â©2000-2012 1T3XT BVBA (AGPL-version)/Adobe InDesign CS6 (Windows)&lt;/</a:t>
            </a:r>
            <a:r>
              <a:rPr lang="en-GB" sz="1400" dirty="0" err="1"/>
              <a:t>creatingApplicationName</a:t>
            </a:r>
            <a:r>
              <a:rPr lang="en-GB" sz="1400" dirty="0"/>
              <a:t>&gt;</a:t>
            </a:r>
          </a:p>
          <a:p>
            <a:pPr marL="0" indent="0">
              <a:buNone/>
            </a:pPr>
            <a:r>
              <a:rPr lang="en-GB" sz="1400" dirty="0"/>
              <a:t>    &lt;</a:t>
            </a:r>
            <a:r>
              <a:rPr lang="en-GB" sz="1400" dirty="0" err="1"/>
              <a:t>lastmodified</a:t>
            </a:r>
            <a:r>
              <a:rPr lang="en-GB" sz="1400" dirty="0"/>
              <a:t> </a:t>
            </a:r>
            <a:r>
              <a:rPr lang="en-GB" sz="1400" dirty="0" err="1"/>
              <a:t>toolname</a:t>
            </a:r>
            <a:r>
              <a:rPr lang="en-GB" sz="1400" dirty="0"/>
              <a:t>="</a:t>
            </a:r>
            <a:r>
              <a:rPr lang="en-GB" sz="1400" dirty="0" err="1"/>
              <a:t>Exiftool</a:t>
            </a:r>
            <a:r>
              <a:rPr lang="en-GB" sz="1400" dirty="0"/>
              <a:t>" </a:t>
            </a:r>
            <a:r>
              <a:rPr lang="en-GB" sz="1400" dirty="0" err="1"/>
              <a:t>toolversion</a:t>
            </a:r>
            <a:r>
              <a:rPr lang="en-GB" sz="1400" dirty="0"/>
              <a:t>="9.13" status="CONFLICT"&gt;2015:09:17 09:03:16+01:00&lt;/</a:t>
            </a:r>
            <a:r>
              <a:rPr lang="en-GB" sz="1400" dirty="0" err="1"/>
              <a:t>lastmodified</a:t>
            </a:r>
            <a:r>
              <a:rPr lang="en-GB" sz="1400" dirty="0"/>
              <a:t>&gt;</a:t>
            </a:r>
          </a:p>
          <a:p>
            <a:pPr marL="0" indent="0">
              <a:buNone/>
            </a:pPr>
            <a:r>
              <a:rPr lang="en-GB" sz="1400" dirty="0"/>
              <a:t>    &lt;</a:t>
            </a:r>
            <a:r>
              <a:rPr lang="en-GB" sz="1400" dirty="0" err="1"/>
              <a:t>lastmodified</a:t>
            </a:r>
            <a:r>
              <a:rPr lang="en-GB" sz="1400" dirty="0"/>
              <a:t> </a:t>
            </a:r>
            <a:r>
              <a:rPr lang="en-GB" sz="1400" dirty="0" err="1"/>
              <a:t>toolname</a:t>
            </a:r>
            <a:r>
              <a:rPr lang="en-GB" sz="1400" dirty="0"/>
              <a:t>="</a:t>
            </a:r>
            <a:r>
              <a:rPr lang="en-GB" sz="1400" dirty="0" err="1"/>
              <a:t>Tika</a:t>
            </a:r>
            <a:r>
              <a:rPr lang="en-GB" sz="1400" dirty="0"/>
              <a:t>" </a:t>
            </a:r>
            <a:r>
              <a:rPr lang="en-GB" sz="1400" dirty="0" err="1"/>
              <a:t>toolversion</a:t>
            </a:r>
            <a:r>
              <a:rPr lang="en-GB" sz="1400" dirty="0"/>
              <a:t>="1.3" status="CONFLICT"&gt;2014-09-19T13:06:41Z&lt;/</a:t>
            </a:r>
            <a:r>
              <a:rPr lang="en-GB" sz="1400" dirty="0" err="1"/>
              <a:t>lastmodified</a:t>
            </a:r>
            <a:r>
              <a:rPr lang="en-GB" sz="1400" dirty="0"/>
              <a:t>&gt;</a:t>
            </a:r>
          </a:p>
          <a:p>
            <a:pPr marL="0" indent="0">
              <a:buNone/>
            </a:pPr>
            <a:r>
              <a:rPr lang="en-GB" sz="1400" dirty="0"/>
              <a:t>    &lt;created </a:t>
            </a:r>
            <a:r>
              <a:rPr lang="en-GB" sz="1400" dirty="0" err="1"/>
              <a:t>toolname</a:t>
            </a:r>
            <a:r>
              <a:rPr lang="en-GB" sz="1400" dirty="0"/>
              <a:t>="</a:t>
            </a:r>
            <a:r>
              <a:rPr lang="en-GB" sz="1400" dirty="0" err="1"/>
              <a:t>Exiftool</a:t>
            </a:r>
            <a:r>
              <a:rPr lang="en-GB" sz="1400" dirty="0"/>
              <a:t>" </a:t>
            </a:r>
            <a:r>
              <a:rPr lang="en-GB" sz="1400" dirty="0" err="1"/>
              <a:t>toolversion</a:t>
            </a:r>
            <a:r>
              <a:rPr lang="en-GB" sz="1400" dirty="0"/>
              <a:t>="9.13" status="SINGLE_RESULT"&gt;2013:12:04 17:25:56+05:30&lt;/created&gt;</a:t>
            </a:r>
          </a:p>
          <a:p>
            <a:pPr marL="0" indent="0">
              <a:buNone/>
            </a:pPr>
            <a:r>
              <a:rPr lang="en-GB" sz="1400" dirty="0"/>
              <a:t>    &lt;</a:t>
            </a:r>
            <a:r>
              <a:rPr lang="en-GB" sz="1400" dirty="0" err="1"/>
              <a:t>filepath</a:t>
            </a:r>
            <a:r>
              <a:rPr lang="en-GB" sz="1400" dirty="0"/>
              <a:t> </a:t>
            </a:r>
            <a:r>
              <a:rPr lang="en-GB" sz="1400" dirty="0" err="1"/>
              <a:t>toolname</a:t>
            </a:r>
            <a:r>
              <a:rPr lang="en-GB" sz="1400" dirty="0"/>
              <a:t>="OIS File Information" </a:t>
            </a:r>
            <a:r>
              <a:rPr lang="en-GB" sz="1400" dirty="0" err="1"/>
              <a:t>toolversion</a:t>
            </a:r>
            <a:r>
              <a:rPr lang="en-GB" sz="1400" dirty="0"/>
              <a:t>="0.2" status="SINGLE_RESULT"&gt;D:\Apps\fits-0.8.4\LargeScaleDataAnalytics_eBook.pdf&lt;/</a:t>
            </a:r>
            <a:r>
              <a:rPr lang="en-GB" sz="1400" dirty="0" err="1"/>
              <a:t>filepath</a:t>
            </a:r>
            <a:r>
              <a:rPr lang="en-GB" sz="1400" dirty="0"/>
              <a:t>&gt;</a:t>
            </a:r>
          </a:p>
          <a:p>
            <a:pPr marL="0" indent="0">
              <a:buNone/>
            </a:pPr>
            <a:r>
              <a:rPr lang="en-GB" sz="1400" dirty="0"/>
              <a:t>    &lt;filename </a:t>
            </a:r>
            <a:r>
              <a:rPr lang="en-GB" sz="1400" dirty="0" err="1"/>
              <a:t>toolname</a:t>
            </a:r>
            <a:r>
              <a:rPr lang="en-GB" sz="1400" dirty="0"/>
              <a:t>="OIS File Information" </a:t>
            </a:r>
            <a:r>
              <a:rPr lang="en-GB" sz="1400" dirty="0" err="1"/>
              <a:t>toolversion</a:t>
            </a:r>
            <a:r>
              <a:rPr lang="en-GB" sz="1400" dirty="0"/>
              <a:t>="0.2" status="SINGLE_RESULT"&gt;LargeScaleDataAnalytics_eBook.pdf&lt;/filename&gt;</a:t>
            </a:r>
          </a:p>
          <a:p>
            <a:pPr marL="0" indent="0">
              <a:buNone/>
            </a:pPr>
            <a:r>
              <a:rPr lang="en-GB" sz="1400" dirty="0"/>
              <a:t>    &lt;md5checksum </a:t>
            </a:r>
            <a:r>
              <a:rPr lang="en-GB" sz="1400" dirty="0" err="1"/>
              <a:t>toolname</a:t>
            </a:r>
            <a:r>
              <a:rPr lang="en-GB" sz="1400" dirty="0"/>
              <a:t>="OIS File Information" </a:t>
            </a:r>
            <a:r>
              <a:rPr lang="en-GB" sz="1400" dirty="0" err="1"/>
              <a:t>toolversion</a:t>
            </a:r>
            <a:r>
              <a:rPr lang="en-GB" sz="1400" dirty="0"/>
              <a:t>="0.2" status="SINGLE_RESULT"&gt;6e3d47cfdd7010adb6f0ffede28db303&lt;/md5checksum&gt;</a:t>
            </a:r>
          </a:p>
          <a:p>
            <a:pPr marL="0" indent="0">
              <a:buNone/>
            </a:pPr>
            <a:r>
              <a:rPr lang="en-GB" sz="1400" dirty="0"/>
              <a:t>    &lt;</a:t>
            </a:r>
            <a:r>
              <a:rPr lang="en-GB" sz="1400" dirty="0" err="1"/>
              <a:t>fslastmodified</a:t>
            </a:r>
            <a:r>
              <a:rPr lang="en-GB" sz="1400" dirty="0"/>
              <a:t> </a:t>
            </a:r>
            <a:r>
              <a:rPr lang="en-GB" sz="1400" dirty="0" err="1"/>
              <a:t>toolname</a:t>
            </a:r>
            <a:r>
              <a:rPr lang="en-GB" sz="1400" dirty="0"/>
              <a:t>="OIS File Information" </a:t>
            </a:r>
            <a:r>
              <a:rPr lang="en-GB" sz="1400" dirty="0" err="1"/>
              <a:t>toolversion</a:t>
            </a:r>
            <a:r>
              <a:rPr lang="en-GB" sz="1400" dirty="0"/>
              <a:t>="0.2" status="SINGLE_RESULT"&gt;1442476996000&lt;/</a:t>
            </a:r>
            <a:r>
              <a:rPr lang="en-GB" sz="1400" dirty="0" err="1"/>
              <a:t>fslastmodified</a:t>
            </a:r>
            <a:r>
              <a:rPr lang="en-GB" sz="1400" dirty="0"/>
              <a:t>&gt;</a:t>
            </a:r>
          </a:p>
          <a:p>
            <a:pPr marL="0" indent="0">
              <a:buNone/>
            </a:pPr>
            <a:r>
              <a:rPr lang="en-GB" sz="1400" dirty="0"/>
              <a:t>  &lt;/</a:t>
            </a:r>
            <a:r>
              <a:rPr lang="en-GB" sz="1400" dirty="0" err="1"/>
              <a:t>fileinfo</a:t>
            </a:r>
            <a:r>
              <a:rPr lang="en-GB" sz="1400" dirty="0"/>
              <a:t>&gt;</a:t>
            </a:r>
          </a:p>
          <a:p>
            <a:pPr marL="0" indent="0">
              <a:buNone/>
            </a:pPr>
            <a:endParaRPr lang="en-GB" sz="1100" dirty="0"/>
          </a:p>
        </p:txBody>
      </p:sp>
    </p:spTree>
    <p:extLst>
      <p:ext uri="{BB962C8B-B14F-4D97-AF65-F5344CB8AC3E}">
        <p14:creationId xmlns:p14="http://schemas.microsoft.com/office/powerpoint/2010/main" val="265379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0" fill="hold"/>
                                        <p:tgtEl>
                                          <p:spTgt spid="3">
                                            <p:txEl>
                                              <p:pRg st="2" end="2"/>
                                            </p:txEl>
                                          </p:spTgt>
                                        </p:tgtEl>
                                        <p:attrNameLst>
                                          <p:attrName>style.color</p:attrName>
                                        </p:attrNameLst>
                                      </p:cBhvr>
                                      <p:to>
                                        <a:srgbClr val="FF3300"/>
                                      </p:to>
                                    </p:animClr>
                                  </p:childTnLst>
                                </p:cTn>
                              </p:par>
                              <p:par>
                                <p:cTn id="7" presetID="3" presetClass="emph" presetSubtype="2" fill="hold" nodeType="withEffect">
                                  <p:stCondLst>
                                    <p:cond delay="0"/>
                                  </p:stCondLst>
                                  <p:childTnLst>
                                    <p:animClr clrSpc="rgb" dir="cw">
                                      <p:cBhvr override="childStyle">
                                        <p:cTn id="8" dur="2000" fill="hold"/>
                                        <p:tgtEl>
                                          <p:spTgt spid="3">
                                            <p:txEl>
                                              <p:pRg st="3" end="3"/>
                                            </p:txEl>
                                          </p:spTgt>
                                        </p:tgtEl>
                                        <p:attrNameLst>
                                          <p:attrName>style.color</p:attrName>
                                        </p:attrNameLst>
                                      </p:cBhvr>
                                      <p:to>
                                        <a:srgbClr val="FF3300"/>
                                      </p:to>
                                    </p:animClr>
                                  </p:childTnLst>
                                </p:cTn>
                              </p:par>
                              <p:par>
                                <p:cTn id="9" presetID="3" presetClass="emph" presetSubtype="2" fill="hold" nodeType="withEffect">
                                  <p:stCondLst>
                                    <p:cond delay="0"/>
                                  </p:stCondLst>
                                  <p:childTnLst>
                                    <p:animClr clrSpc="rgb" dir="cw">
                                      <p:cBhvr override="childStyle">
                                        <p:cTn id="10" dur="2000" fill="hold"/>
                                        <p:tgtEl>
                                          <p:spTgt spid="3">
                                            <p:txEl>
                                              <p:pRg st="4" end="4"/>
                                            </p:txEl>
                                          </p:spTgt>
                                        </p:tgtEl>
                                        <p:attrNameLst>
                                          <p:attrName>style.color</p:attrName>
                                        </p:attrNameLst>
                                      </p:cBhvr>
                                      <p:to>
                                        <a:srgbClr val="FF33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iterate type="lt">
                                    <p:tmPct val="0"/>
                                  </p:iterate>
                                  <p:childTnLst>
                                    <p:animClr clrSpc="rgb" dir="cw">
                                      <p:cBhvr override="childStyle">
                                        <p:cTn id="14" dur="2000" fill="hold"/>
                                        <p:tgtEl>
                                          <p:spTgt spid="3">
                                            <p:txEl>
                                              <p:pRg st="2" end="2"/>
                                            </p:txEl>
                                          </p:spTgt>
                                        </p:tgtEl>
                                        <p:attrNameLst>
                                          <p:attrName>style.color</p:attrName>
                                        </p:attrNameLst>
                                      </p:cBhvr>
                                      <p:to>
                                        <a:schemeClr val="tx1"/>
                                      </p:to>
                                    </p:animClr>
                                  </p:childTnLst>
                                </p:cTn>
                              </p:par>
                              <p:par>
                                <p:cTn id="15" presetID="3" presetClass="emph" presetSubtype="2" fill="hold" nodeType="withEffect">
                                  <p:stCondLst>
                                    <p:cond delay="0"/>
                                  </p:stCondLst>
                                  <p:childTnLst>
                                    <p:animClr clrSpc="rgb" dir="cw">
                                      <p:cBhvr override="childStyle">
                                        <p:cTn id="16" dur="2000" fill="hold"/>
                                        <p:tgtEl>
                                          <p:spTgt spid="3">
                                            <p:txEl>
                                              <p:pRg st="3" end="3"/>
                                            </p:txEl>
                                          </p:spTgt>
                                        </p:tgtEl>
                                        <p:attrNameLst>
                                          <p:attrName>style.color</p:attrName>
                                        </p:attrNameLst>
                                      </p:cBhvr>
                                      <p:to>
                                        <a:schemeClr val="tx1"/>
                                      </p:to>
                                    </p:animClr>
                                  </p:childTnLst>
                                </p:cTn>
                              </p:par>
                              <p:par>
                                <p:cTn id="17" presetID="3" presetClass="emph" presetSubtype="2" fill="hold" nodeType="withEffect">
                                  <p:stCondLst>
                                    <p:cond delay="0"/>
                                  </p:stCondLst>
                                  <p:childTnLst>
                                    <p:animClr clrSpc="rgb" dir="cw">
                                      <p:cBhvr override="childStyle">
                                        <p:cTn id="18" dur="2000" fill="hold"/>
                                        <p:tgtEl>
                                          <p:spTgt spid="3">
                                            <p:txEl>
                                              <p:pRg st="4" end="4"/>
                                            </p:txEl>
                                          </p:spTgt>
                                        </p:tgtEl>
                                        <p:attrNameLst>
                                          <p:attrName>style.color</p:attrName>
                                        </p:attrNameLst>
                                      </p:cBhvr>
                                      <p:to>
                                        <a:schemeClr val="tx1"/>
                                      </p:to>
                                    </p:animClr>
                                  </p:childTnLst>
                                </p:cTn>
                              </p:par>
                              <p:par>
                                <p:cTn id="19" presetID="3" presetClass="emph" presetSubtype="2" fill="hold" nodeType="withEffect">
                                  <p:stCondLst>
                                    <p:cond delay="0"/>
                                  </p:stCondLst>
                                  <p:childTnLst>
                                    <p:animClr clrSpc="rgb" dir="cw">
                                      <p:cBhvr override="childStyle">
                                        <p:cTn id="20" dur="2000" fill="hold"/>
                                        <p:tgtEl>
                                          <p:spTgt spid="3">
                                            <p:txEl>
                                              <p:pRg st="10" end="10"/>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Output – File Status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&lt;</a:t>
            </a:r>
            <a:r>
              <a:rPr lang="en-GB" dirty="0" err="1"/>
              <a:t>filestatus</a:t>
            </a:r>
            <a:r>
              <a:rPr lang="en-GB" dirty="0"/>
              <a:t>&gt;</a:t>
            </a:r>
          </a:p>
          <a:p>
            <a:pPr marL="0" indent="0">
              <a:buNone/>
            </a:pPr>
            <a:r>
              <a:rPr lang="en-GB" dirty="0"/>
              <a:t>    &lt;well-formed </a:t>
            </a:r>
            <a:r>
              <a:rPr lang="en-GB" dirty="0" err="1"/>
              <a:t>toolname</a:t>
            </a:r>
            <a:r>
              <a:rPr lang="en-GB" dirty="0"/>
              <a:t>="</a:t>
            </a:r>
            <a:r>
              <a:rPr lang="en-GB" dirty="0" err="1"/>
              <a:t>Jhove</a:t>
            </a:r>
            <a:r>
              <a:rPr lang="en-GB" dirty="0"/>
              <a:t>" </a:t>
            </a:r>
            <a:r>
              <a:rPr lang="en-GB" dirty="0" err="1"/>
              <a:t>toolversion</a:t>
            </a:r>
            <a:r>
              <a:rPr lang="en-GB" dirty="0"/>
              <a:t>="1.5" status="SINGLE_RESULT"&gt;true&lt;/well-formed&gt;</a:t>
            </a:r>
          </a:p>
          <a:p>
            <a:pPr marL="0" indent="0">
              <a:buNone/>
            </a:pPr>
            <a:r>
              <a:rPr lang="en-GB" dirty="0"/>
              <a:t>    &lt;valid </a:t>
            </a:r>
            <a:r>
              <a:rPr lang="en-GB" dirty="0" err="1"/>
              <a:t>toolname</a:t>
            </a:r>
            <a:r>
              <a:rPr lang="en-GB" dirty="0"/>
              <a:t>="</a:t>
            </a:r>
            <a:r>
              <a:rPr lang="en-GB" dirty="0" err="1"/>
              <a:t>Jhove</a:t>
            </a:r>
            <a:r>
              <a:rPr lang="en-GB" dirty="0"/>
              <a:t>" </a:t>
            </a:r>
            <a:r>
              <a:rPr lang="en-GB" dirty="0" err="1"/>
              <a:t>toolversion</a:t>
            </a:r>
            <a:r>
              <a:rPr lang="en-GB" dirty="0"/>
              <a:t>="1.5" status="SINGLE_RESULT"&gt;false&lt;/valid&gt;</a:t>
            </a:r>
          </a:p>
          <a:p>
            <a:pPr marL="0" indent="0">
              <a:buNone/>
            </a:pPr>
            <a:r>
              <a:rPr lang="en-GB" dirty="0"/>
              <a:t>    &lt;message </a:t>
            </a:r>
            <a:r>
              <a:rPr lang="en-GB" dirty="0" err="1"/>
              <a:t>toolname</a:t>
            </a:r>
            <a:r>
              <a:rPr lang="en-GB" dirty="0"/>
              <a:t>="</a:t>
            </a:r>
            <a:r>
              <a:rPr lang="en-GB" dirty="0" err="1"/>
              <a:t>Jhove</a:t>
            </a:r>
            <a:r>
              <a:rPr lang="en-GB" dirty="0"/>
              <a:t>" </a:t>
            </a:r>
            <a:r>
              <a:rPr lang="en-GB" dirty="0" err="1"/>
              <a:t>toolversion</a:t>
            </a:r>
            <a:r>
              <a:rPr lang="en-GB" dirty="0"/>
              <a:t>="1.5" status="SINGLE_RESULT"&gt;Too many fonts to report; some fonts omitted. Total fonts = 1118&lt;/message&gt;</a:t>
            </a:r>
          </a:p>
          <a:p>
            <a:pPr marL="0" indent="0">
              <a:buNone/>
            </a:pPr>
            <a:r>
              <a:rPr lang="en-GB" dirty="0"/>
              <a:t>    &lt;message </a:t>
            </a:r>
            <a:r>
              <a:rPr lang="en-GB" dirty="0" err="1"/>
              <a:t>toolname</a:t>
            </a:r>
            <a:r>
              <a:rPr lang="en-GB" dirty="0"/>
              <a:t>="</a:t>
            </a:r>
            <a:r>
              <a:rPr lang="en-GB" dirty="0" err="1"/>
              <a:t>Jhove</a:t>
            </a:r>
            <a:r>
              <a:rPr lang="en-GB" dirty="0"/>
              <a:t>" </a:t>
            </a:r>
            <a:r>
              <a:rPr lang="en-GB" dirty="0" err="1"/>
              <a:t>toolversion</a:t>
            </a:r>
            <a:r>
              <a:rPr lang="en-GB" dirty="0"/>
              <a:t>="1.5" status="SINGLE_RESULT"&gt;Missing expected element in page number dictionary offset=1085132&lt;/message&gt;</a:t>
            </a:r>
          </a:p>
          <a:p>
            <a:pPr marL="0" indent="0">
              <a:buNone/>
            </a:pPr>
            <a:r>
              <a:rPr lang="en-GB" dirty="0"/>
              <a:t>  &lt;/</a:t>
            </a:r>
            <a:r>
              <a:rPr lang="en-GB" dirty="0" err="1"/>
              <a:t>filestatus</a:t>
            </a:r>
            <a:r>
              <a:rPr lang="en-GB" dirty="0"/>
              <a:t>&gt;</a:t>
            </a:r>
          </a:p>
          <a:p>
            <a:pPr marL="0" indent="0">
              <a:buNone/>
            </a:pPr>
            <a:endParaRPr lang="en-GB" dirty="0"/>
          </a:p>
        </p:txBody>
      </p:sp>
    </p:spTree>
    <p:extLst>
      <p:ext uri="{BB962C8B-B14F-4D97-AF65-F5344CB8AC3E}">
        <p14:creationId xmlns:p14="http://schemas.microsoft.com/office/powerpoint/2010/main" val="32289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tx1"/>
                                      </p:to>
                                    </p:animClr>
                                  </p:childTnLst>
                                </p:cTn>
                              </p:par>
                              <p:par>
                                <p:cTn id="11" presetID="3" presetClass="emph" presetSubtype="2" fill="hold" nodeType="withEffect">
                                  <p:stCondLst>
                                    <p:cond delay="0"/>
                                  </p:stCondLst>
                                  <p:childTnLst>
                                    <p:animClr clrSpc="rgb" dir="cw">
                                      <p:cBhvr override="childStyle">
                                        <p:cTn id="12" dur="2000" fill="hold"/>
                                        <p:tgtEl>
                                          <p:spTgt spid="3">
                                            <p:txEl>
                                              <p:pRg st="2" end="2"/>
                                            </p:txEl>
                                          </p:spTgt>
                                        </p:tgtEl>
                                        <p:attrNameLst>
                                          <p:attrName>style.color</p:attrName>
                                        </p:attrNameLst>
                                      </p:cBhvr>
                                      <p:to>
                                        <a:srgbClr val="FF3300"/>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2" end="2"/>
                                            </p:txEl>
                                          </p:spTgt>
                                        </p:tgtEl>
                                        <p:attrNameLst>
                                          <p:attrName>style.color</p:attrName>
                                        </p:attrNameLst>
                                      </p:cBhvr>
                                      <p:to>
                                        <a:schemeClr val="tx1"/>
                                      </p:to>
                                    </p:animClr>
                                  </p:childTnLst>
                                </p:cTn>
                              </p:par>
                              <p:par>
                                <p:cTn id="17" presetID="3" presetClass="emph" presetSubtype="2" fill="hold" nodeType="withEffect">
                                  <p:stCondLst>
                                    <p:cond delay="0"/>
                                  </p:stCondLst>
                                  <p:childTnLst>
                                    <p:animClr clrSpc="rgb" dir="cw">
                                      <p:cBhvr override="childStyle">
                                        <p:cTn id="18" dur="2000" fill="hold"/>
                                        <p:tgtEl>
                                          <p:spTgt spid="3">
                                            <p:txEl>
                                              <p:pRg st="3" end="3"/>
                                            </p:txEl>
                                          </p:spTgt>
                                        </p:tgtEl>
                                        <p:attrNameLst>
                                          <p:attrName>style.color</p:attrName>
                                        </p:attrNameLst>
                                      </p:cBhvr>
                                      <p:to>
                                        <a:srgbClr val="FF3300"/>
                                      </p:to>
                                    </p:animClr>
                                  </p:childTnLst>
                                </p:cTn>
                              </p:par>
                              <p:par>
                                <p:cTn id="19" presetID="3" presetClass="emph" presetSubtype="2" fill="hold" nodeType="withEffect">
                                  <p:stCondLst>
                                    <p:cond delay="0"/>
                                  </p:stCondLst>
                                  <p:childTnLst>
                                    <p:animClr clrSpc="rgb" dir="cw">
                                      <p:cBhvr override="childStyle">
                                        <p:cTn id="20" dur="2000" fill="hold"/>
                                        <p:tgtEl>
                                          <p:spTgt spid="3">
                                            <p:txEl>
                                              <p:pRg st="4" end="4"/>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Output – Metadata</a:t>
            </a:r>
          </a:p>
        </p:txBody>
      </p:sp>
      <p:sp>
        <p:nvSpPr>
          <p:cNvPr id="3" name="Content Placeholder 2"/>
          <p:cNvSpPr>
            <a:spLocks noGrp="1"/>
          </p:cNvSpPr>
          <p:nvPr>
            <p:ph idx="1"/>
          </p:nvPr>
        </p:nvSpPr>
        <p:spPr>
          <a:xfrm>
            <a:off x="251520" y="1628800"/>
            <a:ext cx="8712968" cy="5112568"/>
          </a:xfrm>
        </p:spPr>
        <p:txBody>
          <a:bodyPr>
            <a:normAutofit fontScale="47500" lnSpcReduction="20000"/>
          </a:bodyPr>
          <a:lstStyle/>
          <a:p>
            <a:pPr marL="0" indent="0">
              <a:buNone/>
            </a:pPr>
            <a:r>
              <a:rPr lang="en-GB" dirty="0"/>
              <a:t>&lt;metadata&gt;</a:t>
            </a:r>
          </a:p>
          <a:p>
            <a:pPr marL="0" indent="0">
              <a:buNone/>
            </a:pPr>
            <a:r>
              <a:rPr lang="en-GB" dirty="0"/>
              <a:t>    &lt;document&gt;</a:t>
            </a:r>
          </a:p>
          <a:p>
            <a:pPr marL="0" indent="0">
              <a:buNone/>
            </a:pPr>
            <a:r>
              <a:rPr lang="en-GB" dirty="0"/>
              <a:t>      &lt;title </a:t>
            </a:r>
            <a:r>
              <a:rPr lang="en-GB" dirty="0" err="1"/>
              <a:t>toolname</a:t>
            </a:r>
            <a:r>
              <a:rPr lang="en-GB" dirty="0"/>
              <a:t>="</a:t>
            </a:r>
            <a:r>
              <a:rPr lang="en-GB" dirty="0" err="1"/>
              <a:t>Jhove</a:t>
            </a:r>
            <a:r>
              <a:rPr lang="en-GB" dirty="0"/>
              <a:t>" </a:t>
            </a:r>
            <a:r>
              <a:rPr lang="en-GB" dirty="0" err="1"/>
              <a:t>toolversion</a:t>
            </a:r>
            <a:r>
              <a:rPr lang="en-GB" dirty="0"/>
              <a:t>="1.5" status="SINGLE_RESULT"&gt;Preface&lt;/title&gt;</a:t>
            </a:r>
          </a:p>
          <a:p>
            <a:pPr marL="0" indent="0">
              <a:buNone/>
            </a:pPr>
            <a:r>
              <a:rPr lang="en-GB" dirty="0"/>
              <a:t>      &lt;language </a:t>
            </a:r>
            <a:r>
              <a:rPr lang="en-GB" dirty="0" err="1"/>
              <a:t>toolname</a:t>
            </a:r>
            <a:r>
              <a:rPr lang="en-GB" dirty="0"/>
              <a:t>="</a:t>
            </a:r>
            <a:r>
              <a:rPr lang="en-GB" dirty="0" err="1"/>
              <a:t>Jhove</a:t>
            </a:r>
            <a:r>
              <a:rPr lang="en-GB" dirty="0"/>
              <a:t>" </a:t>
            </a:r>
            <a:r>
              <a:rPr lang="en-GB" dirty="0" err="1"/>
              <a:t>toolversion</a:t>
            </a:r>
            <a:r>
              <a:rPr lang="en-GB" dirty="0"/>
              <a:t>="1.5"&gt;EN&lt;/language&gt;</a:t>
            </a:r>
          </a:p>
          <a:p>
            <a:pPr marL="0" indent="0">
              <a:buNone/>
            </a:pPr>
            <a:r>
              <a:rPr lang="en-GB" dirty="0"/>
              <a:t>      &lt;</a:t>
            </a:r>
            <a:r>
              <a:rPr lang="en-GB" dirty="0" err="1"/>
              <a:t>pageCount</a:t>
            </a:r>
            <a:r>
              <a:rPr lang="en-GB" dirty="0"/>
              <a:t> </a:t>
            </a:r>
            <a:r>
              <a:rPr lang="en-GB" dirty="0" err="1"/>
              <a:t>toolname</a:t>
            </a:r>
            <a:r>
              <a:rPr lang="en-GB" dirty="0"/>
              <a:t>="</a:t>
            </a:r>
            <a:r>
              <a:rPr lang="en-GB" dirty="0" err="1"/>
              <a:t>Exiftool</a:t>
            </a:r>
            <a:r>
              <a:rPr lang="en-GB" dirty="0"/>
              <a:t>" </a:t>
            </a:r>
            <a:r>
              <a:rPr lang="en-GB" dirty="0" err="1"/>
              <a:t>toolversion</a:t>
            </a:r>
            <a:r>
              <a:rPr lang="en-GB" dirty="0"/>
              <a:t>="9.13"&gt;276&lt;/</a:t>
            </a:r>
            <a:r>
              <a:rPr lang="en-GB" dirty="0" err="1"/>
              <a:t>pageCount</a:t>
            </a:r>
            <a:r>
              <a:rPr lang="en-GB" dirty="0"/>
              <a:t>&gt;</a:t>
            </a:r>
          </a:p>
          <a:p>
            <a:pPr marL="0" indent="0">
              <a:buNone/>
            </a:pPr>
            <a:r>
              <a:rPr lang="en-GB" dirty="0"/>
              <a:t>      &lt;</a:t>
            </a:r>
            <a:r>
              <a:rPr lang="en-GB" dirty="0" err="1"/>
              <a:t>isTagged</a:t>
            </a:r>
            <a:r>
              <a:rPr lang="en-GB" dirty="0"/>
              <a:t> </a:t>
            </a:r>
            <a:r>
              <a:rPr lang="en-GB" dirty="0" err="1"/>
              <a:t>toolname</a:t>
            </a:r>
            <a:r>
              <a:rPr lang="en-GB" dirty="0"/>
              <a:t>="</a:t>
            </a:r>
            <a:r>
              <a:rPr lang="en-GB" dirty="0" err="1"/>
              <a:t>Jhove</a:t>
            </a:r>
            <a:r>
              <a:rPr lang="en-GB" dirty="0"/>
              <a:t>" </a:t>
            </a:r>
            <a:r>
              <a:rPr lang="en-GB" dirty="0" err="1"/>
              <a:t>toolversion</a:t>
            </a:r>
            <a:r>
              <a:rPr lang="en-GB" dirty="0"/>
              <a:t>="1.5"&gt;no&lt;/</a:t>
            </a:r>
            <a:r>
              <a:rPr lang="en-GB" dirty="0" err="1"/>
              <a:t>isTagged</a:t>
            </a:r>
            <a:r>
              <a:rPr lang="en-GB" dirty="0"/>
              <a:t>&gt;</a:t>
            </a:r>
          </a:p>
          <a:p>
            <a:pPr marL="0" indent="0">
              <a:buNone/>
            </a:pPr>
            <a:r>
              <a:rPr lang="en-GB" dirty="0"/>
              <a:t>      &lt;</a:t>
            </a:r>
            <a:r>
              <a:rPr lang="en-GB" dirty="0" err="1"/>
              <a:t>hasOutline</a:t>
            </a:r>
            <a:r>
              <a:rPr lang="en-GB" dirty="0"/>
              <a:t> </a:t>
            </a:r>
            <a:r>
              <a:rPr lang="en-GB" dirty="0" err="1"/>
              <a:t>toolname</a:t>
            </a:r>
            <a:r>
              <a:rPr lang="en-GB" dirty="0"/>
              <a:t>="</a:t>
            </a:r>
            <a:r>
              <a:rPr lang="en-GB" dirty="0" err="1"/>
              <a:t>Jhove</a:t>
            </a:r>
            <a:r>
              <a:rPr lang="en-GB" dirty="0"/>
              <a:t>" </a:t>
            </a:r>
            <a:r>
              <a:rPr lang="en-GB" dirty="0" err="1"/>
              <a:t>toolversion</a:t>
            </a:r>
            <a:r>
              <a:rPr lang="en-GB" dirty="0"/>
              <a:t>="1.5"&gt;yes&lt;/</a:t>
            </a:r>
            <a:r>
              <a:rPr lang="en-GB" dirty="0" err="1"/>
              <a:t>hasOutline</a:t>
            </a:r>
            <a:r>
              <a:rPr lang="en-GB" dirty="0"/>
              <a:t>&gt;</a:t>
            </a:r>
          </a:p>
          <a:p>
            <a:pPr marL="0" indent="0">
              <a:buNone/>
            </a:pPr>
            <a:r>
              <a:rPr lang="en-GB" dirty="0"/>
              <a:t>      &lt;</a:t>
            </a:r>
            <a:r>
              <a:rPr lang="en-GB" dirty="0" err="1"/>
              <a:t>hasAnnotations</a:t>
            </a:r>
            <a:r>
              <a:rPr lang="en-GB" dirty="0"/>
              <a:t> </a:t>
            </a:r>
            <a:r>
              <a:rPr lang="en-GB" dirty="0" err="1"/>
              <a:t>toolname</a:t>
            </a:r>
            <a:r>
              <a:rPr lang="en-GB" dirty="0"/>
              <a:t>="</a:t>
            </a:r>
            <a:r>
              <a:rPr lang="en-GB" dirty="0" err="1"/>
              <a:t>Jhove</a:t>
            </a:r>
            <a:r>
              <a:rPr lang="en-GB" dirty="0"/>
              <a:t>" </a:t>
            </a:r>
            <a:r>
              <a:rPr lang="en-GB" dirty="0" err="1"/>
              <a:t>toolversion</a:t>
            </a:r>
            <a:r>
              <a:rPr lang="en-GB" dirty="0"/>
              <a:t>="1.5" status="SINGLE_RESULT"&gt;no&lt;/</a:t>
            </a:r>
            <a:r>
              <a:rPr lang="en-GB" dirty="0" err="1"/>
              <a:t>hasAnnotations</a:t>
            </a:r>
            <a:r>
              <a:rPr lang="en-GB" dirty="0"/>
              <a:t>&gt;</a:t>
            </a:r>
          </a:p>
          <a:p>
            <a:pPr marL="0" indent="0">
              <a:buNone/>
            </a:pPr>
            <a:r>
              <a:rPr lang="en-GB" dirty="0"/>
              <a:t>      &lt;</a:t>
            </a:r>
            <a:r>
              <a:rPr lang="en-GB" dirty="0" err="1"/>
              <a:t>isRightsManaged</a:t>
            </a:r>
            <a:r>
              <a:rPr lang="en-GB" dirty="0"/>
              <a:t> </a:t>
            </a:r>
            <a:r>
              <a:rPr lang="en-GB" dirty="0" err="1"/>
              <a:t>toolname</a:t>
            </a:r>
            <a:r>
              <a:rPr lang="en-GB" dirty="0"/>
              <a:t>="</a:t>
            </a:r>
            <a:r>
              <a:rPr lang="en-GB" dirty="0" err="1"/>
              <a:t>Exiftool</a:t>
            </a:r>
            <a:r>
              <a:rPr lang="en-GB" dirty="0"/>
              <a:t>" </a:t>
            </a:r>
            <a:r>
              <a:rPr lang="en-GB" dirty="0" err="1"/>
              <a:t>toolversion</a:t>
            </a:r>
            <a:r>
              <a:rPr lang="en-GB" dirty="0"/>
              <a:t>="9.13" status="SINGLE_RESULT"&gt;no&lt;/</a:t>
            </a:r>
            <a:r>
              <a:rPr lang="en-GB" dirty="0" err="1"/>
              <a:t>isRightsManaged</a:t>
            </a:r>
            <a:r>
              <a:rPr lang="en-GB" dirty="0"/>
              <a:t>&gt;</a:t>
            </a:r>
          </a:p>
          <a:p>
            <a:pPr marL="0" indent="0">
              <a:buNone/>
            </a:pPr>
            <a:r>
              <a:rPr lang="en-GB" dirty="0"/>
              <a:t>      &lt;</a:t>
            </a:r>
            <a:r>
              <a:rPr lang="en-GB" dirty="0" err="1"/>
              <a:t>isProtected</a:t>
            </a:r>
            <a:r>
              <a:rPr lang="en-GB" dirty="0"/>
              <a:t> </a:t>
            </a:r>
            <a:r>
              <a:rPr lang="en-GB" dirty="0" err="1"/>
              <a:t>toolname</a:t>
            </a:r>
            <a:r>
              <a:rPr lang="en-GB" dirty="0"/>
              <a:t>="</a:t>
            </a:r>
            <a:r>
              <a:rPr lang="en-GB" dirty="0" err="1"/>
              <a:t>Exiftool</a:t>
            </a:r>
            <a:r>
              <a:rPr lang="en-GB" dirty="0"/>
              <a:t>" </a:t>
            </a:r>
            <a:r>
              <a:rPr lang="en-GB" dirty="0" err="1"/>
              <a:t>toolversion</a:t>
            </a:r>
            <a:r>
              <a:rPr lang="en-GB" dirty="0"/>
              <a:t>="9.13"&gt;no&lt;/</a:t>
            </a:r>
            <a:r>
              <a:rPr lang="en-GB" dirty="0" err="1"/>
              <a:t>isProtected</a:t>
            </a:r>
            <a:r>
              <a:rPr lang="en-GB" dirty="0"/>
              <a:t>&gt;</a:t>
            </a:r>
          </a:p>
          <a:p>
            <a:pPr marL="0" indent="0">
              <a:buNone/>
            </a:pPr>
            <a:r>
              <a:rPr lang="en-GB" dirty="0"/>
              <a:t>      &lt;</a:t>
            </a:r>
            <a:r>
              <a:rPr lang="en-GB" dirty="0" err="1"/>
              <a:t>hasForms</a:t>
            </a:r>
            <a:r>
              <a:rPr lang="en-GB" dirty="0"/>
              <a:t> </a:t>
            </a:r>
            <a:r>
              <a:rPr lang="en-GB" dirty="0" err="1"/>
              <a:t>toolname</a:t>
            </a:r>
            <a:r>
              <a:rPr lang="en-GB" dirty="0"/>
              <a:t>="NLNZ Metadata Extractor" </a:t>
            </a:r>
            <a:r>
              <a:rPr lang="en-GB" dirty="0" err="1"/>
              <a:t>toolversion</a:t>
            </a:r>
            <a:r>
              <a:rPr lang="en-GB" dirty="0"/>
              <a:t>="3.4GA" status="SINGLE_RESULT"&gt;no&lt;/</a:t>
            </a:r>
            <a:r>
              <a:rPr lang="en-GB" dirty="0" err="1"/>
              <a:t>hasForms</a:t>
            </a:r>
            <a:r>
              <a:rPr lang="en-GB" dirty="0"/>
              <a:t>&gt;</a:t>
            </a:r>
          </a:p>
          <a:p>
            <a:pPr marL="0" indent="0">
              <a:buNone/>
            </a:pPr>
            <a:r>
              <a:rPr lang="en-GB" dirty="0"/>
              <a:t>      &lt;standard&gt;</a:t>
            </a:r>
          </a:p>
          <a:p>
            <a:pPr marL="0" indent="0">
              <a:buNone/>
            </a:pPr>
            <a:r>
              <a:rPr lang="en-GB" dirty="0"/>
              <a:t>        &lt;</a:t>
            </a:r>
            <a:r>
              <a:rPr lang="en-GB" dirty="0" err="1"/>
              <a:t>docmd:document</a:t>
            </a:r>
            <a:r>
              <a:rPr lang="en-GB" dirty="0"/>
              <a:t> </a:t>
            </a:r>
            <a:r>
              <a:rPr lang="en-GB" dirty="0" err="1"/>
              <a:t>xmlns:docmd</a:t>
            </a:r>
            <a:r>
              <a:rPr lang="en-GB" dirty="0"/>
              <a:t>="http://www.fcla.edu/docmd"&gt;</a:t>
            </a:r>
          </a:p>
          <a:p>
            <a:pPr marL="0" indent="0">
              <a:buNone/>
            </a:pPr>
            <a:r>
              <a:rPr lang="en-GB" dirty="0"/>
              <a:t>          &lt;</a:t>
            </a:r>
            <a:r>
              <a:rPr lang="en-GB" dirty="0" err="1"/>
              <a:t>docmd:PageCount</a:t>
            </a:r>
            <a:r>
              <a:rPr lang="en-GB" dirty="0"/>
              <a:t>&gt;276&lt;/</a:t>
            </a:r>
            <a:r>
              <a:rPr lang="en-GB" dirty="0" err="1"/>
              <a:t>docmd:PageCount</a:t>
            </a:r>
            <a:r>
              <a:rPr lang="en-GB" dirty="0"/>
              <a:t>&gt;</a:t>
            </a:r>
          </a:p>
          <a:p>
            <a:pPr marL="0" indent="0">
              <a:buNone/>
            </a:pPr>
            <a:r>
              <a:rPr lang="en-GB" dirty="0"/>
              <a:t>          &lt;</a:t>
            </a:r>
            <a:r>
              <a:rPr lang="en-GB" dirty="0" err="1"/>
              <a:t>docmd:Language</a:t>
            </a:r>
            <a:r>
              <a:rPr lang="en-GB" dirty="0"/>
              <a:t>&gt;EN&lt;/</a:t>
            </a:r>
            <a:r>
              <a:rPr lang="en-GB" dirty="0" err="1"/>
              <a:t>docmd:Language</a:t>
            </a:r>
            <a:r>
              <a:rPr lang="en-GB" dirty="0"/>
              <a:t>&gt;</a:t>
            </a:r>
          </a:p>
          <a:p>
            <a:pPr marL="0" indent="0">
              <a:buNone/>
            </a:pPr>
            <a:r>
              <a:rPr lang="en-GB" dirty="0"/>
              <a:t>          &lt;</a:t>
            </a:r>
            <a:r>
              <a:rPr lang="en-GB" dirty="0" err="1"/>
              <a:t>docmd:Features</a:t>
            </a:r>
            <a:r>
              <a:rPr lang="en-GB" dirty="0"/>
              <a:t>&gt;</a:t>
            </a:r>
            <a:r>
              <a:rPr lang="en-GB" dirty="0" err="1"/>
              <a:t>hasOutline</a:t>
            </a:r>
            <a:r>
              <a:rPr lang="en-GB" dirty="0"/>
              <a:t>&lt;/</a:t>
            </a:r>
            <a:r>
              <a:rPr lang="en-GB" dirty="0" err="1"/>
              <a:t>docmd:Features</a:t>
            </a:r>
            <a:r>
              <a:rPr lang="en-GB" dirty="0"/>
              <a:t>&gt;</a:t>
            </a:r>
          </a:p>
          <a:p>
            <a:pPr marL="0" indent="0">
              <a:buNone/>
            </a:pPr>
            <a:r>
              <a:rPr lang="en-GB" dirty="0"/>
              <a:t>        &lt;/</a:t>
            </a:r>
            <a:r>
              <a:rPr lang="en-GB" dirty="0" err="1"/>
              <a:t>docmd:document</a:t>
            </a:r>
            <a:r>
              <a:rPr lang="en-GB" dirty="0"/>
              <a:t>&gt;</a:t>
            </a:r>
          </a:p>
          <a:p>
            <a:pPr marL="0" indent="0">
              <a:buNone/>
            </a:pPr>
            <a:r>
              <a:rPr lang="en-GB" dirty="0"/>
              <a:t>      &lt;/standard&gt;</a:t>
            </a:r>
          </a:p>
          <a:p>
            <a:pPr marL="0" indent="0">
              <a:buNone/>
            </a:pPr>
            <a:r>
              <a:rPr lang="en-GB" dirty="0"/>
              <a:t>    &lt;/document&gt;</a:t>
            </a:r>
          </a:p>
          <a:p>
            <a:pPr marL="0" indent="0">
              <a:buNone/>
            </a:pPr>
            <a:r>
              <a:rPr lang="en-GB" dirty="0"/>
              <a:t>  &lt;/metadata&gt;</a:t>
            </a:r>
          </a:p>
        </p:txBody>
      </p:sp>
    </p:spTree>
    <p:extLst>
      <p:ext uri="{BB962C8B-B14F-4D97-AF65-F5344CB8AC3E}">
        <p14:creationId xmlns:p14="http://schemas.microsoft.com/office/powerpoint/2010/main" val="15042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3300"/>
                                      </p:to>
                                    </p:animClr>
                                  </p:childTnLst>
                                </p:cTn>
                              </p:par>
                              <p:par>
                                <p:cTn id="7" presetID="3" presetClass="emph" presetSubtype="2" fill="hold" nodeType="withEffect">
                                  <p:stCondLst>
                                    <p:cond delay="0"/>
                                  </p:stCondLst>
                                  <p:childTnLst>
                                    <p:animClr clrSpc="rgb" dir="cw">
                                      <p:cBhvr override="childStyle">
                                        <p:cTn id="8" dur="2000" fill="hold"/>
                                        <p:tgtEl>
                                          <p:spTgt spid="3">
                                            <p:txEl>
                                              <p:pRg st="3" end="3"/>
                                            </p:txEl>
                                          </p:spTgt>
                                        </p:tgtEl>
                                        <p:attrNameLst>
                                          <p:attrName>style.color</p:attrName>
                                        </p:attrNameLst>
                                      </p:cBhvr>
                                      <p:to>
                                        <a:srgbClr val="FF3300"/>
                                      </p:to>
                                    </p:animClr>
                                  </p:childTnLst>
                                </p:cTn>
                              </p:par>
                              <p:par>
                                <p:cTn id="9" presetID="3" presetClass="emph" presetSubtype="2" fill="hold" nodeType="withEffect">
                                  <p:stCondLst>
                                    <p:cond delay="0"/>
                                  </p:stCondLst>
                                  <p:childTnLst>
                                    <p:animClr clrSpc="rgb" dir="cw">
                                      <p:cBhvr override="childStyle">
                                        <p:cTn id="10" dur="2000" fill="hold"/>
                                        <p:tgtEl>
                                          <p:spTgt spid="3">
                                            <p:txEl>
                                              <p:pRg st="4" end="4"/>
                                            </p:txEl>
                                          </p:spTgt>
                                        </p:tgtEl>
                                        <p:attrNameLst>
                                          <p:attrName>style.color</p:attrName>
                                        </p:attrNameLst>
                                      </p:cBhvr>
                                      <p:to>
                                        <a:srgbClr val="FF33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tx1"/>
                                      </p:to>
                                    </p:animClr>
                                  </p:childTnLst>
                                </p:cTn>
                              </p:par>
                              <p:par>
                                <p:cTn id="15" presetID="3" presetClass="emph" presetSubtype="2" fill="hold" nodeType="withEffect">
                                  <p:stCondLst>
                                    <p:cond delay="0"/>
                                  </p:stCondLst>
                                  <p:childTnLst>
                                    <p:animClr clrSpc="rgb" dir="cw">
                                      <p:cBhvr override="childStyle">
                                        <p:cTn id="16" dur="2000" fill="hold"/>
                                        <p:tgtEl>
                                          <p:spTgt spid="3">
                                            <p:txEl>
                                              <p:pRg st="3" end="3"/>
                                            </p:txEl>
                                          </p:spTgt>
                                        </p:tgtEl>
                                        <p:attrNameLst>
                                          <p:attrName>style.color</p:attrName>
                                        </p:attrNameLst>
                                      </p:cBhvr>
                                      <p:to>
                                        <a:schemeClr val="tx1"/>
                                      </p:to>
                                    </p:animClr>
                                  </p:childTnLst>
                                </p:cTn>
                              </p:par>
                              <p:par>
                                <p:cTn id="17" presetID="3" presetClass="emph" presetSubtype="2" fill="hold" nodeType="withEffect">
                                  <p:stCondLst>
                                    <p:cond delay="0"/>
                                  </p:stCondLst>
                                  <p:childTnLst>
                                    <p:animClr clrSpc="rgb" dir="cw">
                                      <p:cBhvr override="childStyle">
                                        <p:cTn id="18" dur="2000" fill="hold"/>
                                        <p:tgtEl>
                                          <p:spTgt spid="3">
                                            <p:txEl>
                                              <p:pRg st="4" end="4"/>
                                            </p:txEl>
                                          </p:spTgt>
                                        </p:tgtEl>
                                        <p:attrNameLst>
                                          <p:attrName>style.color</p:attrName>
                                        </p:attrNameLst>
                                      </p:cBhvr>
                                      <p:to>
                                        <a:schemeClr val="tx1"/>
                                      </p:to>
                                    </p:animClr>
                                  </p:childTnLst>
                                </p:cTn>
                              </p:par>
                              <p:par>
                                <p:cTn id="19" presetID="3" presetClass="emph" presetSubtype="2" fill="hold" nodeType="withEffect">
                                  <p:stCondLst>
                                    <p:cond delay="0"/>
                                  </p:stCondLst>
                                  <p:childTnLst>
                                    <p:animClr clrSpc="rgb" dir="cw">
                                      <p:cBhvr override="childStyle">
                                        <p:cTn id="20" dur="2000" fill="hold"/>
                                        <p:tgtEl>
                                          <p:spTgt spid="3">
                                            <p:txEl>
                                              <p:pRg st="8" end="8"/>
                                            </p:txEl>
                                          </p:spTgt>
                                        </p:tgtEl>
                                        <p:attrNameLst>
                                          <p:attrName>style.color</p:attrName>
                                        </p:attrNameLst>
                                      </p:cBhvr>
                                      <p:to>
                                        <a:srgbClr val="FF330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3">
                                            <p:txEl>
                                              <p:pRg st="8" end="8"/>
                                            </p:txEl>
                                          </p:spTgt>
                                        </p:tgtEl>
                                        <p:attrNameLst>
                                          <p:attrName>style.color</p:attrName>
                                        </p:attrNameLst>
                                      </p:cBhvr>
                                      <p:to>
                                        <a:schemeClr val="tx1"/>
                                      </p:to>
                                    </p:animClr>
                                  </p:childTnLst>
                                </p:cTn>
                              </p:par>
                              <p:par>
                                <p:cTn id="25" presetID="3" presetClass="emph" presetSubtype="2" fill="hold" nodeType="withEffect">
                                  <p:stCondLst>
                                    <p:cond delay="0"/>
                                  </p:stCondLst>
                                  <p:childTnLst>
                                    <p:animClr clrSpc="rgb" dir="cw">
                                      <p:cBhvr override="childStyle">
                                        <p:cTn id="26" dur="2000" fill="hold"/>
                                        <p:tgtEl>
                                          <p:spTgt spid="3">
                                            <p:txEl>
                                              <p:pRg st="9" end="9"/>
                                            </p:txEl>
                                          </p:spTgt>
                                        </p:tgtEl>
                                        <p:attrNameLst>
                                          <p:attrName>style.color</p:attrName>
                                        </p:attrNameLst>
                                      </p:cBhvr>
                                      <p:to>
                                        <a:srgbClr val="FF33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9" end="9"/>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Output - Statistics</a:t>
            </a:r>
          </a:p>
        </p:txBody>
      </p:sp>
      <p:sp>
        <p:nvSpPr>
          <p:cNvPr id="3" name="Content Placeholder 2"/>
          <p:cNvSpPr>
            <a:spLocks noGrp="1"/>
          </p:cNvSpPr>
          <p:nvPr>
            <p:ph idx="1"/>
          </p:nvPr>
        </p:nvSpPr>
        <p:spPr>
          <a:xfrm>
            <a:off x="107504" y="1628800"/>
            <a:ext cx="8928992" cy="4968552"/>
          </a:xfrm>
        </p:spPr>
        <p:txBody>
          <a:bodyPr>
            <a:normAutofit fontScale="62500" lnSpcReduction="20000"/>
          </a:bodyPr>
          <a:lstStyle/>
          <a:p>
            <a:pPr marL="0" indent="0">
              <a:buNone/>
            </a:pPr>
            <a:r>
              <a:rPr lang="en-GB" dirty="0"/>
              <a:t>&lt;statistics </a:t>
            </a:r>
            <a:r>
              <a:rPr lang="en-GB" dirty="0" err="1"/>
              <a:t>fitsExecutionTime</a:t>
            </a:r>
            <a:r>
              <a:rPr lang="en-GB" dirty="0"/>
              <a:t>="3973"&gt;</a:t>
            </a:r>
          </a:p>
          <a:p>
            <a:pPr marL="0" indent="0">
              <a:buNone/>
            </a:pPr>
            <a:r>
              <a:rPr lang="en-GB" dirty="0"/>
              <a:t>    &lt;tool </a:t>
            </a:r>
            <a:r>
              <a:rPr lang="en-GB" dirty="0" err="1"/>
              <a:t>toolname</a:t>
            </a:r>
            <a:r>
              <a:rPr lang="en-GB" dirty="0"/>
              <a:t>="OIS Audio Information" </a:t>
            </a:r>
            <a:r>
              <a:rPr lang="en-GB" dirty="0" err="1"/>
              <a:t>toolversion</a:t>
            </a:r>
            <a:r>
              <a:rPr lang="en-GB" dirty="0"/>
              <a:t>="0.1" status="did not run" /&gt;</a:t>
            </a:r>
          </a:p>
          <a:p>
            <a:pPr marL="0" indent="0">
              <a:buNone/>
            </a:pPr>
            <a:r>
              <a:rPr lang="en-GB" dirty="0"/>
              <a:t>    &lt;tool </a:t>
            </a:r>
            <a:r>
              <a:rPr lang="en-GB" dirty="0" err="1"/>
              <a:t>toolname</a:t>
            </a:r>
            <a:r>
              <a:rPr lang="en-GB" dirty="0"/>
              <a:t>="ADL Tool" </a:t>
            </a:r>
            <a:r>
              <a:rPr lang="en-GB" dirty="0" err="1"/>
              <a:t>toolversion</a:t>
            </a:r>
            <a:r>
              <a:rPr lang="en-GB" dirty="0"/>
              <a:t>="0.1" status="did not run" /&gt;</a:t>
            </a:r>
          </a:p>
          <a:p>
            <a:pPr marL="0" indent="0">
              <a:buNone/>
            </a:pPr>
            <a:r>
              <a:rPr lang="en-GB" dirty="0"/>
              <a:t>    &lt;tool </a:t>
            </a:r>
            <a:r>
              <a:rPr lang="en-GB" dirty="0" err="1"/>
              <a:t>toolname</a:t>
            </a:r>
            <a:r>
              <a:rPr lang="en-GB" dirty="0"/>
              <a:t>="</a:t>
            </a:r>
            <a:r>
              <a:rPr lang="en-GB" dirty="0" err="1"/>
              <a:t>Jhove</a:t>
            </a:r>
            <a:r>
              <a:rPr lang="en-GB" dirty="0"/>
              <a:t>" </a:t>
            </a:r>
            <a:r>
              <a:rPr lang="en-GB" dirty="0" err="1"/>
              <a:t>toolversion</a:t>
            </a:r>
            <a:r>
              <a:rPr lang="en-GB" dirty="0"/>
              <a:t>="1.5" </a:t>
            </a:r>
            <a:r>
              <a:rPr lang="en-GB" dirty="0" err="1"/>
              <a:t>executionTime</a:t>
            </a:r>
            <a:r>
              <a:rPr lang="en-GB" dirty="0"/>
              <a:t>="3921" /&gt;</a:t>
            </a:r>
          </a:p>
          <a:p>
            <a:pPr marL="0" indent="0">
              <a:buNone/>
            </a:pPr>
            <a:r>
              <a:rPr lang="en-GB" dirty="0"/>
              <a:t>    &lt;tool </a:t>
            </a:r>
            <a:r>
              <a:rPr lang="en-GB" dirty="0" err="1"/>
              <a:t>toolname</a:t>
            </a:r>
            <a:r>
              <a:rPr lang="en-GB" dirty="0"/>
              <a:t>="file utility" </a:t>
            </a:r>
            <a:r>
              <a:rPr lang="en-GB" dirty="0" err="1"/>
              <a:t>toolversion</a:t>
            </a:r>
            <a:r>
              <a:rPr lang="en-GB" dirty="0"/>
              <a:t>="5.03" </a:t>
            </a:r>
            <a:r>
              <a:rPr lang="en-GB" dirty="0" err="1"/>
              <a:t>executionTime</a:t>
            </a:r>
            <a:r>
              <a:rPr lang="en-GB" dirty="0"/>
              <a:t>="1759" /&gt;</a:t>
            </a:r>
          </a:p>
          <a:p>
            <a:pPr marL="0" indent="0">
              <a:buNone/>
            </a:pPr>
            <a:r>
              <a:rPr lang="en-GB" dirty="0"/>
              <a:t>    &lt;tool </a:t>
            </a:r>
            <a:r>
              <a:rPr lang="en-GB" dirty="0" err="1"/>
              <a:t>toolname</a:t>
            </a:r>
            <a:r>
              <a:rPr lang="en-GB" dirty="0"/>
              <a:t>="</a:t>
            </a:r>
            <a:r>
              <a:rPr lang="en-GB" dirty="0" err="1"/>
              <a:t>Exiftool</a:t>
            </a:r>
            <a:r>
              <a:rPr lang="en-GB" dirty="0"/>
              <a:t>" </a:t>
            </a:r>
            <a:r>
              <a:rPr lang="en-GB" dirty="0" err="1"/>
              <a:t>toolversion</a:t>
            </a:r>
            <a:r>
              <a:rPr lang="en-GB" dirty="0"/>
              <a:t>="9.13" </a:t>
            </a:r>
            <a:r>
              <a:rPr lang="en-GB" dirty="0" err="1"/>
              <a:t>executionTime</a:t>
            </a:r>
            <a:r>
              <a:rPr lang="en-GB" dirty="0"/>
              <a:t>="2047" /&gt;</a:t>
            </a:r>
          </a:p>
          <a:p>
            <a:pPr marL="0" indent="0">
              <a:buNone/>
            </a:pPr>
            <a:r>
              <a:rPr lang="en-GB" dirty="0"/>
              <a:t>    &lt;tool </a:t>
            </a:r>
            <a:r>
              <a:rPr lang="en-GB" dirty="0" err="1"/>
              <a:t>toolname</a:t>
            </a:r>
            <a:r>
              <a:rPr lang="en-GB" dirty="0"/>
              <a:t>="NLNZ Metadata Extractor" </a:t>
            </a:r>
            <a:r>
              <a:rPr lang="en-GB" dirty="0" err="1"/>
              <a:t>toolversion</a:t>
            </a:r>
            <a:r>
              <a:rPr lang="en-GB" dirty="0"/>
              <a:t>="3.4GA" </a:t>
            </a:r>
            <a:r>
              <a:rPr lang="en-GB" dirty="0" err="1"/>
              <a:t>executionTime</a:t>
            </a:r>
            <a:r>
              <a:rPr lang="en-GB" dirty="0"/>
              <a:t>="2643" /&gt;</a:t>
            </a:r>
          </a:p>
          <a:p>
            <a:pPr marL="0" indent="0">
              <a:buNone/>
            </a:pPr>
            <a:r>
              <a:rPr lang="en-GB" dirty="0"/>
              <a:t>    &lt;tool </a:t>
            </a:r>
            <a:r>
              <a:rPr lang="en-GB" dirty="0" err="1"/>
              <a:t>toolname</a:t>
            </a:r>
            <a:r>
              <a:rPr lang="en-GB" dirty="0"/>
              <a:t>="OIS File Information" </a:t>
            </a:r>
            <a:r>
              <a:rPr lang="en-GB" dirty="0" err="1"/>
              <a:t>toolversion</a:t>
            </a:r>
            <a:r>
              <a:rPr lang="en-GB" dirty="0"/>
              <a:t>="0.2" </a:t>
            </a:r>
            <a:r>
              <a:rPr lang="en-GB" dirty="0" err="1"/>
              <a:t>executionTime</a:t>
            </a:r>
            <a:r>
              <a:rPr lang="en-GB" dirty="0"/>
              <a:t>="412" /&gt;</a:t>
            </a:r>
          </a:p>
          <a:p>
            <a:pPr marL="0" indent="0">
              <a:buNone/>
            </a:pPr>
            <a:r>
              <a:rPr lang="en-GB" dirty="0"/>
              <a:t>    &lt;tool </a:t>
            </a:r>
            <a:r>
              <a:rPr lang="en-GB" dirty="0" err="1"/>
              <a:t>toolname</a:t>
            </a:r>
            <a:r>
              <a:rPr lang="en-GB" dirty="0"/>
              <a:t>="OIS XML Metadata" </a:t>
            </a:r>
            <a:r>
              <a:rPr lang="en-GB" dirty="0" err="1"/>
              <a:t>toolversion</a:t>
            </a:r>
            <a:r>
              <a:rPr lang="en-GB" dirty="0"/>
              <a:t>="0.2" status="did not run" /&gt;</a:t>
            </a:r>
          </a:p>
          <a:p>
            <a:pPr marL="0" indent="0">
              <a:buNone/>
            </a:pPr>
            <a:r>
              <a:rPr lang="en-GB" dirty="0"/>
              <a:t>    &lt;tool </a:t>
            </a:r>
            <a:r>
              <a:rPr lang="en-GB" dirty="0" err="1"/>
              <a:t>toolname</a:t>
            </a:r>
            <a:r>
              <a:rPr lang="en-GB" dirty="0"/>
              <a:t>="</a:t>
            </a:r>
            <a:r>
              <a:rPr lang="en-GB" dirty="0" err="1"/>
              <a:t>ffident</a:t>
            </a:r>
            <a:r>
              <a:rPr lang="en-GB" dirty="0"/>
              <a:t>" </a:t>
            </a:r>
            <a:r>
              <a:rPr lang="en-GB" dirty="0" err="1"/>
              <a:t>toolversion</a:t>
            </a:r>
            <a:r>
              <a:rPr lang="en-GB" dirty="0"/>
              <a:t>="0.2" </a:t>
            </a:r>
            <a:r>
              <a:rPr lang="en-GB" dirty="0" err="1"/>
              <a:t>executionTime</a:t>
            </a:r>
            <a:r>
              <a:rPr lang="en-GB" dirty="0"/>
              <a:t>="1465" /&gt;</a:t>
            </a:r>
          </a:p>
          <a:p>
            <a:pPr marL="0" indent="0">
              <a:buNone/>
            </a:pPr>
            <a:r>
              <a:rPr lang="en-GB" dirty="0"/>
              <a:t>    &lt;tool </a:t>
            </a:r>
            <a:r>
              <a:rPr lang="en-GB" dirty="0" err="1"/>
              <a:t>toolname</a:t>
            </a:r>
            <a:r>
              <a:rPr lang="en-GB" dirty="0"/>
              <a:t>="</a:t>
            </a:r>
            <a:r>
              <a:rPr lang="en-GB" dirty="0" err="1"/>
              <a:t>Tika</a:t>
            </a:r>
            <a:r>
              <a:rPr lang="en-GB" dirty="0"/>
              <a:t>" </a:t>
            </a:r>
            <a:r>
              <a:rPr lang="en-GB" dirty="0" err="1"/>
              <a:t>toolversion</a:t>
            </a:r>
            <a:r>
              <a:rPr lang="en-GB" dirty="0"/>
              <a:t>="1.3" </a:t>
            </a:r>
            <a:r>
              <a:rPr lang="en-GB" dirty="0" err="1"/>
              <a:t>executionTime</a:t>
            </a:r>
            <a:r>
              <a:rPr lang="en-GB" dirty="0"/>
              <a:t>="3887" /&gt;</a:t>
            </a:r>
          </a:p>
          <a:p>
            <a:pPr marL="0" indent="0">
              <a:buNone/>
            </a:pPr>
            <a:r>
              <a:rPr lang="en-GB" dirty="0"/>
              <a:t>  &lt;/statistics&gt;</a:t>
            </a:r>
          </a:p>
        </p:txBody>
      </p:sp>
    </p:spTree>
    <p:extLst>
      <p:ext uri="{BB962C8B-B14F-4D97-AF65-F5344CB8AC3E}">
        <p14:creationId xmlns:p14="http://schemas.microsoft.com/office/powerpoint/2010/main" val="2814510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36263" y="4699170"/>
            <a:ext cx="762475" cy="1161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4" name="Rectangle 13"/>
          <p:cNvSpPr/>
          <p:nvPr/>
        </p:nvSpPr>
        <p:spPr>
          <a:xfrm>
            <a:off x="6788319" y="4541129"/>
            <a:ext cx="765667" cy="11595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2" name="Title 1"/>
          <p:cNvSpPr>
            <a:spLocks noGrp="1"/>
          </p:cNvSpPr>
          <p:nvPr>
            <p:ph type="title"/>
          </p:nvPr>
        </p:nvSpPr>
        <p:spPr/>
        <p:txBody>
          <a:bodyPr/>
          <a:lstStyle/>
          <a:p>
            <a:r>
              <a:rPr lang="en-GB" dirty="0"/>
              <a:t>C3PO</a:t>
            </a:r>
          </a:p>
        </p:txBody>
      </p:sp>
      <p:sp>
        <p:nvSpPr>
          <p:cNvPr id="3" name="Content Placeholder 2"/>
          <p:cNvSpPr>
            <a:spLocks noGrp="1"/>
          </p:cNvSpPr>
          <p:nvPr>
            <p:ph idx="1"/>
          </p:nvPr>
        </p:nvSpPr>
        <p:spPr/>
        <p:txBody>
          <a:bodyPr/>
          <a:lstStyle/>
          <a:p>
            <a:r>
              <a:rPr lang="en-GB" dirty="0">
                <a:hlinkClick r:id="rId2"/>
              </a:rPr>
              <a:t>FITS</a:t>
            </a:r>
            <a:r>
              <a:rPr lang="en-GB" dirty="0"/>
              <a:t>: Content profiling tool</a:t>
            </a:r>
          </a:p>
          <a:p>
            <a:r>
              <a:rPr lang="en-GB" dirty="0"/>
              <a:t>Works with FITS to visualize FITS output metadata</a:t>
            </a:r>
          </a:p>
          <a:p>
            <a:r>
              <a:rPr lang="en-GB" dirty="0"/>
              <a:t>Setup can be a little more taxing</a:t>
            </a:r>
          </a:p>
          <a:p>
            <a:pPr marL="0" indent="0">
              <a:buNone/>
            </a:pPr>
            <a:endParaRPr lang="en-GB" dirty="0"/>
          </a:p>
        </p:txBody>
      </p:sp>
      <p:sp>
        <p:nvSpPr>
          <p:cNvPr id="6" name="Rectangle 5"/>
          <p:cNvSpPr/>
          <p:nvPr/>
        </p:nvSpPr>
        <p:spPr>
          <a:xfrm>
            <a:off x="6665842" y="4384988"/>
            <a:ext cx="762855"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Lots of</a:t>
            </a:r>
          </a:p>
          <a:p>
            <a:pPr algn="ctr"/>
            <a:r>
              <a:rPr lang="en-GB" dirty="0"/>
              <a:t>Meta-</a:t>
            </a:r>
          </a:p>
          <a:p>
            <a:pPr algn="ctr"/>
            <a:r>
              <a:rPr lang="en-GB" dirty="0"/>
              <a:t>data</a:t>
            </a:r>
          </a:p>
        </p:txBody>
      </p:sp>
      <p:sp>
        <p:nvSpPr>
          <p:cNvPr id="12" name="Rectangle 11"/>
          <p:cNvSpPr/>
          <p:nvPr/>
        </p:nvSpPr>
        <p:spPr>
          <a:xfrm>
            <a:off x="472310" y="4538996"/>
            <a:ext cx="960107"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1" name="Rectangle 10"/>
          <p:cNvSpPr/>
          <p:nvPr/>
        </p:nvSpPr>
        <p:spPr>
          <a:xfrm>
            <a:off x="319910" y="4386596"/>
            <a:ext cx="960107"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8" name="Rectangle 7"/>
          <p:cNvSpPr/>
          <p:nvPr/>
        </p:nvSpPr>
        <p:spPr>
          <a:xfrm>
            <a:off x="167510" y="4234196"/>
            <a:ext cx="960107"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Lots</a:t>
            </a:r>
          </a:p>
          <a:p>
            <a:pPr algn="ctr"/>
            <a:r>
              <a:rPr lang="en-GB" sz="2800" dirty="0"/>
              <a:t>Of</a:t>
            </a:r>
          </a:p>
          <a:p>
            <a:pPr algn="ctr"/>
            <a:r>
              <a:rPr lang="en-GB" sz="2800" dirty="0"/>
              <a:t>files</a:t>
            </a:r>
          </a:p>
        </p:txBody>
      </p:sp>
      <p:sp>
        <p:nvSpPr>
          <p:cNvPr id="5" name="Rectangle 4"/>
          <p:cNvSpPr/>
          <p:nvPr/>
        </p:nvSpPr>
        <p:spPr>
          <a:xfrm>
            <a:off x="1547664" y="4077072"/>
            <a:ext cx="4920546" cy="1783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FITS</a:t>
            </a:r>
          </a:p>
        </p:txBody>
      </p:sp>
      <p:sp>
        <p:nvSpPr>
          <p:cNvPr id="9" name="Right Arrow 8"/>
          <p:cNvSpPr/>
          <p:nvPr/>
        </p:nvSpPr>
        <p:spPr>
          <a:xfrm>
            <a:off x="1021101" y="4752279"/>
            <a:ext cx="949100" cy="490029"/>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925730" y="4699170"/>
            <a:ext cx="828093" cy="4699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7326301" y="4699170"/>
            <a:ext cx="700324" cy="4699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p:cNvGrpSpPr/>
          <p:nvPr/>
        </p:nvGrpSpPr>
        <p:grpSpPr>
          <a:xfrm>
            <a:off x="8064486" y="4510622"/>
            <a:ext cx="792088" cy="847001"/>
            <a:chOff x="8100392" y="4699170"/>
            <a:chExt cx="792088" cy="847001"/>
          </a:xfrm>
        </p:grpSpPr>
        <p:sp>
          <p:nvSpPr>
            <p:cNvPr id="21" name="Rectangle 20"/>
            <p:cNvSpPr/>
            <p:nvPr/>
          </p:nvSpPr>
          <p:spPr>
            <a:xfrm>
              <a:off x="8100392" y="4699170"/>
              <a:ext cx="792088" cy="847001"/>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172400" y="4752279"/>
              <a:ext cx="72008" cy="70605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332569" y="5085184"/>
              <a:ext cx="72008" cy="37314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8484667" y="4941168"/>
              <a:ext cx="72008" cy="51769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8629902" y="5085184"/>
              <a:ext cx="72008" cy="37314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8772733" y="5242308"/>
              <a:ext cx="72008" cy="216024"/>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47981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4" name="TextBox 3"/>
          <p:cNvSpPr txBox="1"/>
          <p:nvPr/>
        </p:nvSpPr>
        <p:spPr>
          <a:xfrm>
            <a:off x="684213" y="2420938"/>
            <a:ext cx="7266733" cy="156966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Part Two: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Some Questions to Consider</a:t>
            </a:r>
            <a:endParaRPr kumimoji="0" lang="en-GB" sz="3600" b="0" i="0" u="none" strike="noStrike" kern="0" cap="none" spc="0" normalizeH="0" baseline="0" noProof="0" dirty="0">
              <a:ln>
                <a:noFill/>
              </a:ln>
              <a:solidFill>
                <a:schemeClr val="bg1"/>
              </a:solidFill>
              <a:effectLst/>
              <a:uLnTx/>
              <a:uFillTx/>
              <a:latin typeface="+mj-lt"/>
              <a:cs typeface="Arial" charset="0"/>
            </a:endParaRPr>
          </a:p>
        </p:txBody>
      </p:sp>
    </p:spTree>
    <p:extLst>
      <p:ext uri="{BB962C8B-B14F-4D97-AF65-F5344CB8AC3E}">
        <p14:creationId xmlns:p14="http://schemas.microsoft.com/office/powerpoint/2010/main" val="418791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Identify Aims and Constraints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477" y="4149080"/>
            <a:ext cx="2645700" cy="2403177"/>
          </a:xfrm>
          <a:prstGeom prst="rect">
            <a:avLst/>
          </a:prstGeom>
        </p:spPr>
      </p:pic>
      <p:sp>
        <p:nvSpPr>
          <p:cNvPr id="5" name="Content Placeholder 4"/>
          <p:cNvSpPr>
            <a:spLocks noGrp="1"/>
          </p:cNvSpPr>
          <p:nvPr>
            <p:ph idx="1"/>
          </p:nvPr>
        </p:nvSpPr>
        <p:spPr/>
        <p:txBody>
          <a:bodyPr/>
          <a:lstStyle/>
          <a:p>
            <a:r>
              <a:rPr lang="en-GB" dirty="0"/>
              <a:t>Why do we want to keep the material? </a:t>
            </a:r>
          </a:p>
          <a:p>
            <a:r>
              <a:rPr lang="en-GB" dirty="0"/>
              <a:t>What are we trying to achieve?</a:t>
            </a:r>
          </a:p>
          <a:p>
            <a:r>
              <a:rPr lang="en-GB" dirty="0"/>
              <a:t>For whom are we keeping it? </a:t>
            </a:r>
          </a:p>
          <a:p>
            <a:r>
              <a:rPr lang="en-GB" dirty="0"/>
              <a:t>How do we test their expectations?</a:t>
            </a:r>
          </a:p>
          <a:p>
            <a:r>
              <a:rPr lang="en-GB" dirty="0"/>
              <a:t>What are our constraints in terms of cost/resources?</a:t>
            </a:r>
          </a:p>
        </p:txBody>
      </p:sp>
    </p:spTree>
    <p:extLst>
      <p:ext uri="{BB962C8B-B14F-4D97-AF65-F5344CB8AC3E}">
        <p14:creationId xmlns:p14="http://schemas.microsoft.com/office/powerpoint/2010/main" val="2302630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2132856"/>
            <a:ext cx="8578439" cy="4093428"/>
          </a:xfrm>
          <a:prstGeom prst="rect">
            <a:avLst/>
          </a:prstGeom>
        </p:spPr>
        <p:txBody>
          <a:bodyPr wrap="square">
            <a:spAutoFit/>
          </a:bodyPr>
          <a:lstStyle/>
          <a:p>
            <a:r>
              <a:rPr lang="en-GB" sz="2600" dirty="0"/>
              <a:t>The scenario: </a:t>
            </a:r>
          </a:p>
          <a:p>
            <a:pPr marL="342900" indent="-342900">
              <a:buFont typeface="Arial" panose="020B0604020202020204" pitchFamily="34" charset="0"/>
              <a:buChar char="•"/>
            </a:pPr>
            <a:r>
              <a:rPr lang="en-GB" sz="2600" dirty="0"/>
              <a:t>A large publisher has donated its complete archive of magazines from 1990 to the present day to your archive. As well as the printed magazines, many feature floppy disks, or in later years CD ROM discs, attached to the cover. </a:t>
            </a:r>
            <a:br>
              <a:rPr lang="en-GB" sz="2600" dirty="0"/>
            </a:br>
            <a:endParaRPr lang="en-GB" sz="2600" dirty="0"/>
          </a:p>
          <a:p>
            <a:r>
              <a:rPr lang="en-GB" sz="2600" dirty="0"/>
              <a:t>The challenge:</a:t>
            </a:r>
          </a:p>
          <a:p>
            <a:pPr marL="342900" indent="-342900">
              <a:buFont typeface="Arial" panose="020B0604020202020204" pitchFamily="34" charset="0"/>
              <a:buChar char="•"/>
            </a:pPr>
            <a:r>
              <a:rPr lang="en-GB" sz="2600" dirty="0"/>
              <a:t>You must decide how to assess and preserve, and make available the digital element of this collection for researchers and members of the public. </a:t>
            </a:r>
          </a:p>
        </p:txBody>
      </p:sp>
      <p:sp>
        <p:nvSpPr>
          <p:cNvPr id="8" name="Title 1"/>
          <p:cNvSpPr txBox="1">
            <a:spLocks/>
          </p:cNvSpPr>
          <p:nvPr/>
        </p:nvSpPr>
        <p:spPr>
          <a:xfrm>
            <a:off x="323528" y="548680"/>
            <a:ext cx="7128791" cy="1368152"/>
          </a:xfrm>
          <a:prstGeom prst="rect">
            <a:avLst/>
          </a:prstGeom>
        </p:spPr>
        <p:txBody>
          <a:bodyPr/>
          <a:lstStyle>
            <a:lvl1pPr algn="ctr" defTabSz="914400" rtl="0" eaLnBrk="1" latinLnBrk="0" hangingPunct="1">
              <a:spcBef>
                <a:spcPct val="0"/>
              </a:spcBef>
              <a:buNone/>
              <a:defRPr sz="2400" kern="1200">
                <a:solidFill>
                  <a:srgbClr val="007C6F"/>
                </a:solidFill>
                <a:latin typeface="Calibri Light" panose="020F0302020204030204" pitchFamily="34" charset="0"/>
                <a:ea typeface="+mj-ea"/>
                <a:cs typeface="+mj-cs"/>
              </a:defRPr>
            </a:lvl1pPr>
          </a:lstStyle>
          <a:p>
            <a:pPr algn="l"/>
            <a:r>
              <a:rPr lang="en-GB" sz="4200" dirty="0"/>
              <a:t>Scenario: Magazine Coverdiscs 1990-2016</a:t>
            </a:r>
          </a:p>
        </p:txBody>
      </p:sp>
    </p:spTree>
    <p:extLst>
      <p:ext uri="{BB962C8B-B14F-4D97-AF65-F5344CB8AC3E}">
        <p14:creationId xmlns:p14="http://schemas.microsoft.com/office/powerpoint/2010/main" val="417137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560840" cy="1152128"/>
          </a:xfrm>
        </p:spPr>
        <p:txBody>
          <a:bodyPr/>
          <a:lstStyle/>
          <a:p>
            <a:r>
              <a:rPr lang="en-GB" sz="3600" dirty="0"/>
              <a:t>Understand the Data, Context &amp; Risks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532" y="2132856"/>
            <a:ext cx="3703248" cy="3345268"/>
          </a:xfrm>
          <a:prstGeom prst="rect">
            <a:avLst/>
          </a:prstGeom>
        </p:spPr>
      </p:pic>
      <p:sp>
        <p:nvSpPr>
          <p:cNvPr id="3" name="Content Placeholder 2"/>
          <p:cNvSpPr>
            <a:spLocks noGrp="1"/>
          </p:cNvSpPr>
          <p:nvPr>
            <p:ph idx="1"/>
          </p:nvPr>
        </p:nvSpPr>
        <p:spPr>
          <a:xfrm>
            <a:off x="323528" y="1628800"/>
            <a:ext cx="8640959" cy="5040560"/>
          </a:xfrm>
        </p:spPr>
        <p:txBody>
          <a:bodyPr>
            <a:normAutofit fontScale="85000" lnSpcReduction="20000"/>
          </a:bodyPr>
          <a:lstStyle/>
          <a:p>
            <a:r>
              <a:rPr lang="en-GB" dirty="0"/>
              <a:t>What is the collection? </a:t>
            </a:r>
          </a:p>
          <a:p>
            <a:pPr lvl="1"/>
            <a:r>
              <a:rPr lang="en-GB" dirty="0"/>
              <a:t>How does it break down?</a:t>
            </a:r>
          </a:p>
          <a:p>
            <a:r>
              <a:rPr lang="en-GB" dirty="0"/>
              <a:t>Do we want to retain everything?</a:t>
            </a:r>
          </a:p>
          <a:p>
            <a:r>
              <a:rPr lang="en-GB" dirty="0"/>
              <a:t>Are there any data protection </a:t>
            </a:r>
          </a:p>
          <a:p>
            <a:pPr marL="0" indent="0">
              <a:buNone/>
            </a:pPr>
            <a:r>
              <a:rPr lang="en-GB" dirty="0"/>
              <a:t>	or other legal issues?</a:t>
            </a:r>
          </a:p>
          <a:p>
            <a:r>
              <a:rPr lang="en-GB" dirty="0"/>
              <a:t>What risks do the different </a:t>
            </a:r>
          </a:p>
          <a:p>
            <a:pPr marL="0" indent="0">
              <a:buNone/>
            </a:pPr>
            <a:r>
              <a:rPr lang="en-GB" dirty="0"/>
              <a:t>	parts of the collection face?</a:t>
            </a:r>
          </a:p>
          <a:p>
            <a:r>
              <a:rPr lang="en-GB" dirty="0"/>
              <a:t>What are the highest </a:t>
            </a:r>
          </a:p>
          <a:p>
            <a:pPr marL="0" indent="0">
              <a:buNone/>
            </a:pPr>
            <a:r>
              <a:rPr lang="en-GB" dirty="0"/>
              <a:t>	priorities for action?</a:t>
            </a:r>
          </a:p>
          <a:p>
            <a:pPr marL="0" indent="0">
              <a:buNone/>
            </a:pPr>
            <a:endParaRPr lang="en-GB" dirty="0">
              <a:solidFill>
                <a:srgbClr val="FF0000"/>
              </a:solidFill>
            </a:endParaRPr>
          </a:p>
          <a:p>
            <a:pPr marL="0" indent="0">
              <a:buNone/>
            </a:pPr>
            <a:r>
              <a:rPr lang="en-GB" dirty="0">
                <a:solidFill>
                  <a:srgbClr val="FF0000"/>
                </a:solidFill>
              </a:rPr>
              <a:t>The oldest discs may be more difficult to recover and should be addressed first.</a:t>
            </a:r>
          </a:p>
          <a:p>
            <a:endParaRPr lang="en-GB" dirty="0"/>
          </a:p>
        </p:txBody>
      </p:sp>
    </p:spTree>
    <p:extLst>
      <p:ext uri="{BB962C8B-B14F-4D97-AF65-F5344CB8AC3E}">
        <p14:creationId xmlns:p14="http://schemas.microsoft.com/office/powerpoint/2010/main" val="319472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260648"/>
            <a:ext cx="7272808" cy="1152128"/>
          </a:xfrm>
        </p:spPr>
        <p:txBody>
          <a:bodyPr/>
          <a:lstStyle/>
          <a:p>
            <a:r>
              <a:rPr lang="en-GB" dirty="0"/>
              <a:t>What is Preservation Planning?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166" y="4041068"/>
            <a:ext cx="2552834" cy="2237984"/>
          </a:xfrm>
          <a:prstGeom prst="rect">
            <a:avLst/>
          </a:prstGeom>
        </p:spPr>
      </p:pic>
      <p:sp>
        <p:nvSpPr>
          <p:cNvPr id="5" name="Content Placeholder 4"/>
          <p:cNvSpPr>
            <a:spLocks noGrp="1"/>
          </p:cNvSpPr>
          <p:nvPr>
            <p:ph idx="1"/>
          </p:nvPr>
        </p:nvSpPr>
        <p:spPr/>
        <p:txBody>
          <a:bodyPr/>
          <a:lstStyle/>
          <a:p>
            <a:r>
              <a:rPr lang="en-GB" dirty="0"/>
              <a:t>A practical process supported by the Plato software tool, for making preservation decisions?</a:t>
            </a:r>
          </a:p>
          <a:p>
            <a:r>
              <a:rPr lang="en-GB" dirty="0"/>
              <a:t>A definition from the OAIS reference model, for planning activities within a digital repository?</a:t>
            </a:r>
          </a:p>
          <a:p>
            <a:r>
              <a:rPr lang="en-GB" dirty="0"/>
              <a:t>Strategic organisational planning for preservation?</a:t>
            </a:r>
          </a:p>
          <a:p>
            <a:r>
              <a:rPr lang="en-GB" dirty="0"/>
              <a:t>And more….</a:t>
            </a:r>
          </a:p>
        </p:txBody>
      </p:sp>
    </p:spTree>
    <p:extLst>
      <p:ext uri="{BB962C8B-B14F-4D97-AF65-F5344CB8AC3E}">
        <p14:creationId xmlns:p14="http://schemas.microsoft.com/office/powerpoint/2010/main" val="198974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7457"/>
            <a:ext cx="7128791" cy="1152128"/>
          </a:xfrm>
        </p:spPr>
        <p:txBody>
          <a:bodyPr/>
          <a:lstStyle/>
          <a:p>
            <a:r>
              <a:rPr lang="en-GB" dirty="0"/>
              <a:t>Explore the Options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5085184"/>
            <a:ext cx="1800200" cy="1800200"/>
          </a:xfrm>
          <a:prstGeom prst="rect">
            <a:avLst/>
          </a:prstGeom>
        </p:spPr>
      </p:pic>
      <p:sp>
        <p:nvSpPr>
          <p:cNvPr id="3" name="Content Placeholder 2"/>
          <p:cNvSpPr>
            <a:spLocks noGrp="1"/>
          </p:cNvSpPr>
          <p:nvPr>
            <p:ph idx="1"/>
          </p:nvPr>
        </p:nvSpPr>
        <p:spPr>
          <a:xfrm>
            <a:off x="251520" y="1124744"/>
            <a:ext cx="8331854" cy="5256584"/>
          </a:xfrm>
        </p:spPr>
        <p:txBody>
          <a:bodyPr>
            <a:normAutofit fontScale="85000" lnSpcReduction="10000"/>
          </a:bodyPr>
          <a:lstStyle/>
          <a:p>
            <a:r>
              <a:rPr lang="en-GB" dirty="0"/>
              <a:t>What are our preferred preservation approaches?</a:t>
            </a:r>
          </a:p>
          <a:p>
            <a:pPr lvl="1"/>
            <a:r>
              <a:rPr lang="en-GB" dirty="0"/>
              <a:t>Will we use one approach or a combination?</a:t>
            </a:r>
          </a:p>
          <a:p>
            <a:pPr marL="0" indent="0">
              <a:spcBef>
                <a:spcPts val="1800"/>
              </a:spcBef>
              <a:spcAft>
                <a:spcPts val="1200"/>
              </a:spcAft>
              <a:buNone/>
            </a:pPr>
            <a:r>
              <a:rPr lang="en-GB" dirty="0">
                <a:solidFill>
                  <a:srgbClr val="FF0000"/>
                </a:solidFill>
              </a:rPr>
              <a:t>Emulation will allow us to ensure users retain the experience of using the software and games on the </a:t>
            </a:r>
            <a:r>
              <a:rPr lang="en-GB" dirty="0" err="1">
                <a:solidFill>
                  <a:srgbClr val="FF0000"/>
                </a:solidFill>
              </a:rPr>
              <a:t>coverdiscs</a:t>
            </a:r>
            <a:r>
              <a:rPr lang="en-GB" dirty="0">
                <a:solidFill>
                  <a:srgbClr val="FF0000"/>
                </a:solidFill>
              </a:rPr>
              <a:t> as they were when they were created. However, converting the files to an up-to-date format may allow wider access.</a:t>
            </a:r>
          </a:p>
          <a:p>
            <a:r>
              <a:rPr lang="en-GB" dirty="0"/>
              <a:t>What actions should we take to achieve them?</a:t>
            </a:r>
          </a:p>
          <a:p>
            <a:r>
              <a:rPr lang="en-GB" dirty="0"/>
              <a:t>What tools do we have available to carry them out?</a:t>
            </a:r>
          </a:p>
          <a:p>
            <a:r>
              <a:rPr lang="en-GB" dirty="0"/>
              <a:t>Will we require additional support </a:t>
            </a:r>
          </a:p>
          <a:p>
            <a:pPr marL="0" indent="0">
              <a:buNone/>
            </a:pPr>
            <a:r>
              <a:rPr lang="en-GB" dirty="0"/>
              <a:t>	to implement these actions?</a:t>
            </a:r>
          </a:p>
        </p:txBody>
      </p:sp>
    </p:spTree>
    <p:extLst>
      <p:ext uri="{BB962C8B-B14F-4D97-AF65-F5344CB8AC3E}">
        <p14:creationId xmlns:p14="http://schemas.microsoft.com/office/powerpoint/2010/main" val="266505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996077"/>
            <a:ext cx="3920444" cy="2861923"/>
          </a:xfrm>
          <a:prstGeom prst="rect">
            <a:avLst/>
          </a:prstGeom>
        </p:spPr>
      </p:pic>
      <p:sp>
        <p:nvSpPr>
          <p:cNvPr id="2" name="Title 1"/>
          <p:cNvSpPr>
            <a:spLocks noGrp="1"/>
          </p:cNvSpPr>
          <p:nvPr>
            <p:ph type="title"/>
          </p:nvPr>
        </p:nvSpPr>
        <p:spPr/>
        <p:txBody>
          <a:bodyPr/>
          <a:lstStyle/>
          <a:p>
            <a:r>
              <a:rPr lang="en-GB" dirty="0"/>
              <a:t>Evaluate and Make Decisions</a:t>
            </a:r>
          </a:p>
        </p:txBody>
      </p:sp>
      <p:sp>
        <p:nvSpPr>
          <p:cNvPr id="3" name="Content Placeholder 2"/>
          <p:cNvSpPr>
            <a:spLocks noGrp="1"/>
          </p:cNvSpPr>
          <p:nvPr>
            <p:ph idx="1"/>
          </p:nvPr>
        </p:nvSpPr>
        <p:spPr/>
        <p:txBody>
          <a:bodyPr>
            <a:normAutofit fontScale="85000" lnSpcReduction="20000"/>
          </a:bodyPr>
          <a:lstStyle/>
          <a:p>
            <a:r>
              <a:rPr lang="en-GB" dirty="0"/>
              <a:t>Can we trial alternative approaches to aid evaluation?</a:t>
            </a:r>
          </a:p>
          <a:p>
            <a:pPr marL="0" indent="0">
              <a:spcBef>
                <a:spcPts val="1800"/>
              </a:spcBef>
              <a:spcAft>
                <a:spcPts val="1200"/>
              </a:spcAft>
              <a:buNone/>
            </a:pPr>
            <a:r>
              <a:rPr lang="en-GB" dirty="0">
                <a:solidFill>
                  <a:srgbClr val="FF0000"/>
                </a:solidFill>
              </a:rPr>
              <a:t>Researchers with a specialism in the development of software applications may be able to feedback on how the data is more effectively presented. </a:t>
            </a:r>
          </a:p>
          <a:p>
            <a:r>
              <a:rPr lang="en-GB" dirty="0"/>
              <a:t>What are our expectations of quality?</a:t>
            </a:r>
          </a:p>
          <a:p>
            <a:pPr lvl="1"/>
            <a:r>
              <a:rPr lang="en-GB" dirty="0"/>
              <a:t>Do we want to prioritise certain criteria?</a:t>
            </a:r>
          </a:p>
          <a:p>
            <a:r>
              <a:rPr lang="en-GB" dirty="0"/>
              <a:t>How will we validate our plans?</a:t>
            </a:r>
          </a:p>
          <a:p>
            <a:r>
              <a:rPr lang="en-GB" dirty="0"/>
              <a:t>How will we document </a:t>
            </a:r>
          </a:p>
          <a:p>
            <a:pPr marL="0" indent="0">
              <a:buNone/>
            </a:pPr>
            <a:r>
              <a:rPr lang="en-GB" dirty="0"/>
              <a:t>	our decisions?</a:t>
            </a:r>
          </a:p>
          <a:p>
            <a:r>
              <a:rPr lang="en-GB" dirty="0"/>
              <a:t>How and when will we </a:t>
            </a:r>
          </a:p>
          <a:p>
            <a:pPr marL="0" indent="0">
              <a:buNone/>
            </a:pPr>
            <a:r>
              <a:rPr lang="en-GB" dirty="0"/>
              <a:t>	update our plans?</a:t>
            </a:r>
          </a:p>
          <a:p>
            <a:pPr marL="0" indent="0">
              <a:buNone/>
            </a:pPr>
            <a:endParaRPr lang="en-GB" dirty="0"/>
          </a:p>
        </p:txBody>
      </p:sp>
    </p:spTree>
    <p:extLst>
      <p:ext uri="{BB962C8B-B14F-4D97-AF65-F5344CB8AC3E}">
        <p14:creationId xmlns:p14="http://schemas.microsoft.com/office/powerpoint/2010/main" val="3072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GB" sz="4400" dirty="0"/>
              <a:t>Migration</a:t>
            </a:r>
          </a:p>
        </p:txBody>
      </p:sp>
      <p:sp>
        <p:nvSpPr>
          <p:cNvPr id="3" name="Content Placeholder 2"/>
          <p:cNvSpPr>
            <a:spLocks noGrp="1"/>
          </p:cNvSpPr>
          <p:nvPr>
            <p:ph idx="1"/>
          </p:nvPr>
        </p:nvSpPr>
        <p:spPr>
          <a:xfrm>
            <a:off x="179512" y="1412776"/>
            <a:ext cx="8784976" cy="5328592"/>
          </a:xfrm>
        </p:spPr>
        <p:txBody>
          <a:bodyPr>
            <a:normAutofit lnSpcReduction="10000"/>
          </a:bodyPr>
          <a:lstStyle/>
          <a:p>
            <a:pPr marL="0" indent="0" algn="ctr">
              <a:buNone/>
            </a:pPr>
            <a:r>
              <a:rPr lang="en-GB" sz="3000" dirty="0"/>
              <a:t>“</a:t>
            </a:r>
            <a:r>
              <a:rPr lang="en-GB" sz="3000" b="1" dirty="0"/>
              <a:t>transferring</a:t>
            </a:r>
            <a:r>
              <a:rPr lang="en-GB" sz="3000" dirty="0"/>
              <a:t> or </a:t>
            </a:r>
            <a:r>
              <a:rPr lang="en-GB" sz="3000" b="1" dirty="0"/>
              <a:t>transforming</a:t>
            </a:r>
            <a:r>
              <a:rPr lang="en-GB" sz="3000" dirty="0"/>
              <a:t> (i.e. migrating) data from an ageing/obsolete format to a </a:t>
            </a:r>
            <a:r>
              <a:rPr lang="en-GB" sz="3000" b="1" dirty="0"/>
              <a:t>new format</a:t>
            </a:r>
            <a:r>
              <a:rPr lang="en-GB" sz="3000" dirty="0"/>
              <a:t>, possibly using new applications systems at each stage to interpret information…”</a:t>
            </a:r>
          </a:p>
          <a:p>
            <a:pPr marL="0" indent="0" algn="ctr">
              <a:buNone/>
            </a:pPr>
            <a:r>
              <a:rPr lang="en-GB" sz="2000" dirty="0"/>
              <a:t>(Digital Preservation Handbook) </a:t>
            </a:r>
          </a:p>
          <a:p>
            <a:pPr marL="0" indent="0">
              <a:buNone/>
            </a:pPr>
            <a:r>
              <a:rPr lang="en-GB" sz="2800" dirty="0"/>
              <a:t>Can include:</a:t>
            </a:r>
          </a:p>
          <a:p>
            <a:r>
              <a:rPr lang="en-GB" sz="2800" dirty="0"/>
              <a:t>From diverse formats to a single format (aka normalisation)</a:t>
            </a:r>
          </a:p>
          <a:p>
            <a:r>
              <a:rPr lang="en-GB" sz="2800" dirty="0"/>
              <a:t>From an old version of a format to a new/current one</a:t>
            </a:r>
          </a:p>
          <a:p>
            <a:pPr lvl="1"/>
            <a:r>
              <a:rPr lang="en-GB" sz="2400" dirty="0"/>
              <a:t>Whole file</a:t>
            </a:r>
          </a:p>
          <a:p>
            <a:pPr lvl="1"/>
            <a:r>
              <a:rPr lang="en-GB" sz="2400" dirty="0"/>
              <a:t>Copying content</a:t>
            </a:r>
          </a:p>
          <a:p>
            <a:pPr marL="57150" indent="0" algn="ctr">
              <a:buNone/>
            </a:pPr>
            <a:r>
              <a:rPr lang="en-GB" sz="2800" b="1" dirty="0"/>
              <a:t>Pros? Cons?</a:t>
            </a:r>
          </a:p>
        </p:txBody>
      </p:sp>
    </p:spTree>
    <p:extLst>
      <p:ext uri="{BB962C8B-B14F-4D97-AF65-F5344CB8AC3E}">
        <p14:creationId xmlns:p14="http://schemas.microsoft.com/office/powerpoint/2010/main" val="94904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GB" sz="4400" dirty="0"/>
              <a:t>Emulation</a:t>
            </a:r>
          </a:p>
        </p:txBody>
      </p:sp>
      <p:sp>
        <p:nvSpPr>
          <p:cNvPr id="3" name="Content Placeholder 2"/>
          <p:cNvSpPr>
            <a:spLocks noGrp="1"/>
          </p:cNvSpPr>
          <p:nvPr>
            <p:ph idx="1"/>
          </p:nvPr>
        </p:nvSpPr>
        <p:spPr>
          <a:xfrm>
            <a:off x="179512" y="1412776"/>
            <a:ext cx="8856984" cy="5328592"/>
          </a:xfrm>
        </p:spPr>
        <p:txBody>
          <a:bodyPr>
            <a:normAutofit lnSpcReduction="10000"/>
          </a:bodyPr>
          <a:lstStyle/>
          <a:p>
            <a:pPr marL="0" indent="0" algn="ctr">
              <a:buNone/>
            </a:pPr>
            <a:r>
              <a:rPr lang="en-GB" dirty="0"/>
              <a:t>“An emulator [...] is a programme that runs on a </a:t>
            </a:r>
            <a:r>
              <a:rPr lang="en-GB" b="1" dirty="0"/>
              <a:t>current computer architecture</a:t>
            </a:r>
            <a:r>
              <a:rPr lang="en-GB" dirty="0"/>
              <a:t> but provides the </a:t>
            </a:r>
            <a:r>
              <a:rPr lang="en-GB" b="1" dirty="0"/>
              <a:t>same facilities and behaviour </a:t>
            </a:r>
            <a:r>
              <a:rPr lang="en-GB" dirty="0"/>
              <a:t>as an earlier one. Emulation […] allows archives to preserve and deliver access to users directly from </a:t>
            </a:r>
            <a:r>
              <a:rPr lang="en-GB" b="1" dirty="0"/>
              <a:t>original files</a:t>
            </a:r>
            <a:r>
              <a:rPr lang="en-GB" dirty="0"/>
              <a:t>.”</a:t>
            </a:r>
          </a:p>
          <a:p>
            <a:pPr marL="0" indent="0" algn="ctr">
              <a:buNone/>
            </a:pPr>
            <a:r>
              <a:rPr lang="en-GB" sz="2000" dirty="0"/>
              <a:t>(Digital Preservation Handbook) </a:t>
            </a:r>
          </a:p>
          <a:p>
            <a:pPr marL="0" indent="0">
              <a:buNone/>
            </a:pPr>
            <a:r>
              <a:rPr lang="en-GB" sz="2800" dirty="0"/>
              <a:t>Options include:</a:t>
            </a:r>
          </a:p>
          <a:p>
            <a:r>
              <a:rPr lang="en-GB" sz="2800" dirty="0"/>
              <a:t>Developing custom emulator </a:t>
            </a:r>
          </a:p>
          <a:p>
            <a:r>
              <a:rPr lang="en-GB" sz="2800" dirty="0"/>
              <a:t>Using existing services/tools</a:t>
            </a:r>
          </a:p>
          <a:p>
            <a:pPr marL="0" indent="0" algn="ctr">
              <a:buNone/>
            </a:pPr>
            <a:endParaRPr lang="en-GB" sz="2800" b="1" dirty="0"/>
          </a:p>
          <a:p>
            <a:pPr marL="0" indent="0" algn="ctr">
              <a:buNone/>
            </a:pPr>
            <a:r>
              <a:rPr lang="en-GB" sz="2800" b="1" dirty="0"/>
              <a:t>Pros? Cons?</a:t>
            </a:r>
          </a:p>
          <a:p>
            <a:pPr marL="0" indent="0">
              <a:buNone/>
            </a:pPr>
            <a:endParaRPr lang="en-GB" sz="2800" dirty="0"/>
          </a:p>
        </p:txBody>
      </p:sp>
    </p:spTree>
    <p:extLst>
      <p:ext uri="{BB962C8B-B14F-4D97-AF65-F5344CB8AC3E}">
        <p14:creationId xmlns:p14="http://schemas.microsoft.com/office/powerpoint/2010/main" val="206442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Strategies/Actions</a:t>
            </a:r>
          </a:p>
        </p:txBody>
      </p:sp>
      <p:sp>
        <p:nvSpPr>
          <p:cNvPr id="3" name="Content Placeholder 2"/>
          <p:cNvSpPr>
            <a:spLocks noGrp="1"/>
          </p:cNvSpPr>
          <p:nvPr>
            <p:ph idx="1"/>
          </p:nvPr>
        </p:nvSpPr>
        <p:spPr/>
        <p:txBody>
          <a:bodyPr/>
          <a:lstStyle/>
          <a:p>
            <a:r>
              <a:rPr lang="en-GB" sz="3600" dirty="0"/>
              <a:t>Virtualisation</a:t>
            </a:r>
          </a:p>
          <a:p>
            <a:r>
              <a:rPr lang="en-GB" sz="3600" dirty="0"/>
              <a:t>Bit-Level Preservation</a:t>
            </a:r>
          </a:p>
          <a:p>
            <a:r>
              <a:rPr lang="en-GB" sz="3600" dirty="0"/>
              <a:t>Digital Archaeology</a:t>
            </a:r>
          </a:p>
          <a:p>
            <a:r>
              <a:rPr lang="en-GB" sz="3600" dirty="0"/>
              <a:t>Hardware Preservation/Computer Museums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210120"/>
            <a:ext cx="4104456" cy="2490036"/>
          </a:xfrm>
          <a:prstGeom prst="rect">
            <a:avLst/>
          </a:prstGeom>
        </p:spPr>
      </p:pic>
    </p:spTree>
    <p:extLst>
      <p:ext uri="{BB962C8B-B14F-4D97-AF65-F5344CB8AC3E}">
        <p14:creationId xmlns:p14="http://schemas.microsoft.com/office/powerpoint/2010/main" val="357391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65" y="188640"/>
            <a:ext cx="7128791" cy="1152128"/>
          </a:xfrm>
        </p:spPr>
        <p:txBody>
          <a:bodyPr/>
          <a:lstStyle/>
          <a:p>
            <a:r>
              <a:rPr lang="en-GB" dirty="0"/>
              <a:t>The Exercise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4484822"/>
            <a:ext cx="1944216" cy="2309959"/>
          </a:xfrm>
          <a:prstGeom prst="rect">
            <a:avLst/>
          </a:prstGeom>
        </p:spPr>
      </p:pic>
      <p:sp>
        <p:nvSpPr>
          <p:cNvPr id="3" name="Content Placeholder 2"/>
          <p:cNvSpPr>
            <a:spLocks noGrp="1"/>
          </p:cNvSpPr>
          <p:nvPr>
            <p:ph idx="1"/>
          </p:nvPr>
        </p:nvSpPr>
        <p:spPr>
          <a:xfrm>
            <a:off x="395536" y="1340768"/>
            <a:ext cx="8331854" cy="5256584"/>
          </a:xfrm>
        </p:spPr>
        <p:txBody>
          <a:bodyPr>
            <a:normAutofit lnSpcReduction="10000"/>
          </a:bodyPr>
          <a:lstStyle/>
          <a:p>
            <a:pPr marL="0" indent="0">
              <a:buNone/>
            </a:pPr>
            <a:r>
              <a:rPr lang="en-GB" dirty="0"/>
              <a:t>Consider the scenario and start developing your preservation strategy by answering the following questions:</a:t>
            </a:r>
          </a:p>
          <a:p>
            <a:r>
              <a:rPr lang="en-GB" dirty="0"/>
              <a:t>What are the main challenges you face?</a:t>
            </a:r>
          </a:p>
          <a:p>
            <a:pPr marL="0" indent="0">
              <a:buNone/>
            </a:pPr>
            <a:r>
              <a:rPr lang="en-GB" sz="2600" dirty="0">
                <a:solidFill>
                  <a:srgbClr val="FF0000"/>
                </a:solidFill>
              </a:rPr>
              <a:t>A single process for capturing/ripping the disks may not suitable for all the different kinds of disks present. Quality assurance will be needed to ensure the results are of a reasonable quality.</a:t>
            </a:r>
          </a:p>
          <a:p>
            <a:r>
              <a:rPr lang="en-GB" dirty="0"/>
              <a:t>What would success look like?</a:t>
            </a:r>
          </a:p>
          <a:p>
            <a:r>
              <a:rPr lang="en-GB" dirty="0"/>
              <a:t>Which tools will you use?</a:t>
            </a:r>
          </a:p>
          <a:p>
            <a:r>
              <a:rPr lang="en-GB" dirty="0"/>
              <a:t>What will be your process?</a:t>
            </a:r>
          </a:p>
        </p:txBody>
      </p:sp>
    </p:spTree>
    <p:extLst>
      <p:ext uri="{BB962C8B-B14F-4D97-AF65-F5344CB8AC3E}">
        <p14:creationId xmlns:p14="http://schemas.microsoft.com/office/powerpoint/2010/main" val="10699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War Historian</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The scenario:</a:t>
            </a:r>
          </a:p>
          <a:p>
            <a:r>
              <a:rPr lang="en-GB" dirty="0"/>
              <a:t>A famous academic and war historian has donated his entire personal collection to your archive, including his desktop computer. The majority of his records are on this computer’s hard disk.</a:t>
            </a:r>
          </a:p>
          <a:p>
            <a:pPr marL="0" indent="0">
              <a:buNone/>
            </a:pPr>
            <a:endParaRPr lang="en-GB" dirty="0"/>
          </a:p>
          <a:p>
            <a:pPr marL="0" indent="0">
              <a:buNone/>
            </a:pPr>
            <a:r>
              <a:rPr lang="en-GB" dirty="0"/>
              <a:t>The challenge:</a:t>
            </a:r>
          </a:p>
          <a:p>
            <a:r>
              <a:rPr lang="en-GB" dirty="0"/>
              <a:t>You must decide how to assess and preserve the information on this computer and decide how you will provide access to it for academics, researchers and members of the public.</a:t>
            </a:r>
          </a:p>
        </p:txBody>
      </p:sp>
    </p:spTree>
    <p:extLst>
      <p:ext uri="{BB962C8B-B14F-4D97-AF65-F5344CB8AC3E}">
        <p14:creationId xmlns:p14="http://schemas.microsoft.com/office/powerpoint/2010/main" val="4167442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4" name="TextBox 3"/>
          <p:cNvSpPr txBox="1"/>
          <p:nvPr/>
        </p:nvSpPr>
        <p:spPr>
          <a:xfrm>
            <a:off x="684213" y="2420938"/>
            <a:ext cx="7539243" cy="156966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And</a:t>
            </a:r>
            <a:r>
              <a:rPr kumimoji="0" lang="en-GB" sz="4800" b="0" i="0" u="none" strike="noStrike" kern="0" cap="none" spc="0" normalizeH="0" noProof="0" dirty="0">
                <a:ln>
                  <a:noFill/>
                </a:ln>
                <a:solidFill>
                  <a:schemeClr val="bg1"/>
                </a:solidFill>
                <a:effectLst/>
                <a:uLnTx/>
                <a:uFillTx/>
                <a:latin typeface="+mj-lt"/>
                <a:cs typeface="Arial" charset="0"/>
              </a:rPr>
              <a:t> Finally</a:t>
            </a:r>
            <a:r>
              <a:rPr kumimoji="0" lang="en-GB" sz="4800" b="0" i="0" u="none" strike="noStrike" kern="0" cap="none" spc="0" normalizeH="0" baseline="0" noProof="0" dirty="0">
                <a:ln>
                  <a:noFill/>
                </a:ln>
                <a:solidFill>
                  <a:schemeClr val="bg1"/>
                </a:solidFill>
                <a:effectLst/>
                <a:uLnTx/>
                <a:uFillTx/>
                <a:latin typeface="+mj-lt"/>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Formal Preservation Planning</a:t>
            </a:r>
            <a:endParaRPr kumimoji="0" lang="en-GB" sz="3600" b="0" i="0" u="none" strike="noStrike" kern="0" cap="none" spc="0" normalizeH="0" baseline="0" noProof="0" dirty="0">
              <a:ln>
                <a:noFill/>
              </a:ln>
              <a:solidFill>
                <a:schemeClr val="bg1"/>
              </a:solidFill>
              <a:effectLst/>
              <a:uLnTx/>
              <a:uFillTx/>
              <a:latin typeface="+mj-lt"/>
              <a:cs typeface="Arial" charset="0"/>
            </a:endParaRPr>
          </a:p>
        </p:txBody>
      </p:sp>
    </p:spTree>
    <p:extLst>
      <p:ext uri="{BB962C8B-B14F-4D97-AF65-F5344CB8AC3E}">
        <p14:creationId xmlns:p14="http://schemas.microsoft.com/office/powerpoint/2010/main" val="4392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Formal Preservation Planning - PLATO</a:t>
            </a:r>
          </a:p>
        </p:txBody>
      </p:sp>
      <p:sp>
        <p:nvSpPr>
          <p:cNvPr id="3" name="Content Placeholder 2"/>
          <p:cNvSpPr>
            <a:spLocks noGrp="1"/>
          </p:cNvSpPr>
          <p:nvPr>
            <p:ph idx="1"/>
          </p:nvPr>
        </p:nvSpPr>
        <p:spPr/>
        <p:txBody>
          <a:bodyPr/>
          <a:lstStyle/>
          <a:p>
            <a:r>
              <a:rPr lang="en-GB" dirty="0"/>
              <a:t>A set of software tools that implement the theoretical preservation planning concepts of OAIS</a:t>
            </a:r>
          </a:p>
          <a:p>
            <a:r>
              <a:rPr lang="en-GB" b="1" dirty="0"/>
              <a:t>Much</a:t>
            </a:r>
            <a:r>
              <a:rPr lang="en-GB" dirty="0"/>
              <a:t> more detail, adds new concepts, makes it practical</a:t>
            </a:r>
          </a:p>
          <a:p>
            <a:r>
              <a:rPr lang="en-GB" dirty="0"/>
              <a:t>Provides a step by step process for the user</a:t>
            </a:r>
          </a:p>
          <a:p>
            <a:r>
              <a:rPr lang="en-GB" dirty="0"/>
              <a:t>Provides a mechanism for sharing plans and understanding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589240"/>
            <a:ext cx="2611992" cy="944094"/>
          </a:xfrm>
          <a:prstGeom prst="rect">
            <a:avLst/>
          </a:prstGeom>
        </p:spPr>
      </p:pic>
    </p:spTree>
    <p:extLst>
      <p:ext uri="{BB962C8B-B14F-4D97-AF65-F5344CB8AC3E}">
        <p14:creationId xmlns:p14="http://schemas.microsoft.com/office/powerpoint/2010/main" val="1929099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60174"/>
            <a:ext cx="5177789" cy="5674646"/>
          </a:xfrm>
          <a:prstGeom prst="rect">
            <a:avLst/>
          </a:prstGeom>
        </p:spPr>
      </p:pic>
      <p:sp>
        <p:nvSpPr>
          <p:cNvPr id="2" name="Title 1"/>
          <p:cNvSpPr>
            <a:spLocks noGrp="1"/>
          </p:cNvSpPr>
          <p:nvPr>
            <p:ph type="title"/>
          </p:nvPr>
        </p:nvSpPr>
        <p:spPr/>
        <p:txBody>
          <a:bodyPr/>
          <a:lstStyle/>
          <a:p>
            <a:r>
              <a:rPr lang="en-GB" dirty="0"/>
              <a:t>PLATO Planning Process</a:t>
            </a:r>
          </a:p>
        </p:txBody>
      </p:sp>
      <p:sp>
        <p:nvSpPr>
          <p:cNvPr id="3" name="Content Placeholder 2"/>
          <p:cNvSpPr>
            <a:spLocks noGrp="1"/>
          </p:cNvSpPr>
          <p:nvPr>
            <p:ph idx="1"/>
          </p:nvPr>
        </p:nvSpPr>
        <p:spPr>
          <a:xfrm>
            <a:off x="6372200" y="1700808"/>
            <a:ext cx="2520279" cy="5034012"/>
          </a:xfrm>
        </p:spPr>
        <p:txBody>
          <a:bodyPr anchor="b">
            <a:normAutofit/>
          </a:bodyPr>
          <a:lstStyle/>
          <a:p>
            <a:pPr marL="0" indent="0" algn="r">
              <a:buNone/>
            </a:pPr>
            <a:r>
              <a:rPr lang="en-GB" sz="1800" dirty="0"/>
              <a:t>Diagram taken from: </a:t>
            </a:r>
            <a:r>
              <a:rPr lang="en-GB" sz="1800" dirty="0">
                <a:hlinkClick r:id="rId3"/>
              </a:rPr>
              <a:t>"Systematic planning for digital preservation: evaluating potential strategies and building preservation plans“</a:t>
            </a:r>
            <a:endParaRPr lang="en-GB" sz="1800" dirty="0"/>
          </a:p>
        </p:txBody>
      </p:sp>
    </p:spTree>
    <p:extLst>
      <p:ext uri="{BB962C8B-B14F-4D97-AF65-F5344CB8AC3E}">
        <p14:creationId xmlns:p14="http://schemas.microsoft.com/office/powerpoint/2010/main" val="113132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272808" cy="1152128"/>
          </a:xfrm>
        </p:spPr>
        <p:txBody>
          <a:bodyPr/>
          <a:lstStyle/>
          <a:p>
            <a:r>
              <a:rPr lang="en-GB" dirty="0"/>
              <a:t>What is Preservation Planning?</a:t>
            </a:r>
          </a:p>
        </p:txBody>
      </p:sp>
      <p:sp>
        <p:nvSpPr>
          <p:cNvPr id="3" name="Content Placeholder 2"/>
          <p:cNvSpPr>
            <a:spLocks noGrp="1"/>
          </p:cNvSpPr>
          <p:nvPr>
            <p:ph idx="1"/>
          </p:nvPr>
        </p:nvSpPr>
        <p:spPr/>
        <p:txBody>
          <a:bodyPr>
            <a:normAutofit fontScale="77500" lnSpcReduction="20000"/>
          </a:bodyPr>
          <a:lstStyle/>
          <a:p>
            <a:pPr marL="0" indent="0">
              <a:buNone/>
              <a:defRPr/>
            </a:pPr>
            <a:r>
              <a:rPr lang="en-GB" dirty="0"/>
              <a:t>... a </a:t>
            </a:r>
            <a:r>
              <a:rPr lang="en-GB" b="1" dirty="0"/>
              <a:t>series of actions </a:t>
            </a:r>
            <a:r>
              <a:rPr lang="en-GB" dirty="0"/>
              <a:t>to be taken … due to </a:t>
            </a:r>
            <a:r>
              <a:rPr lang="en-GB" b="1" dirty="0"/>
              <a:t>identified risks</a:t>
            </a:r>
            <a:r>
              <a:rPr lang="en-GB" dirty="0"/>
              <a:t> for a given </a:t>
            </a:r>
            <a:r>
              <a:rPr lang="en-GB" b="1" dirty="0"/>
              <a:t>set of digital objects </a:t>
            </a:r>
            <a:r>
              <a:rPr lang="en-GB" dirty="0"/>
              <a:t>along with </a:t>
            </a:r>
            <a:r>
              <a:rPr lang="en-GB" b="1" dirty="0"/>
              <a:t>responsibilities </a:t>
            </a:r>
            <a:r>
              <a:rPr lang="en-GB" dirty="0"/>
              <a:t>and </a:t>
            </a:r>
            <a:r>
              <a:rPr lang="en-GB" b="1" dirty="0"/>
              <a:t>conditions </a:t>
            </a:r>
            <a:r>
              <a:rPr lang="en-GB" dirty="0"/>
              <a:t>for implementation</a:t>
            </a:r>
          </a:p>
          <a:p>
            <a:pPr marL="0" indent="0">
              <a:buNone/>
              <a:defRPr/>
            </a:pPr>
            <a:r>
              <a:rPr lang="en-GB" dirty="0"/>
              <a:t>It takes into account:</a:t>
            </a:r>
          </a:p>
          <a:p>
            <a:pPr marL="285750" indent="-285750">
              <a:defRPr/>
            </a:pPr>
            <a:r>
              <a:rPr lang="en-GB" dirty="0"/>
              <a:t>preservation policies, </a:t>
            </a:r>
          </a:p>
          <a:p>
            <a:pPr marL="285750" indent="-285750">
              <a:defRPr/>
            </a:pPr>
            <a:r>
              <a:rPr lang="en-GB" dirty="0"/>
              <a:t>legal obligations, </a:t>
            </a:r>
          </a:p>
          <a:p>
            <a:pPr marL="285750" indent="-285750">
              <a:defRPr/>
            </a:pPr>
            <a:r>
              <a:rPr lang="en-GB" dirty="0"/>
              <a:t>organisational and technical constraints, </a:t>
            </a:r>
          </a:p>
          <a:p>
            <a:pPr marL="285750" indent="-285750">
              <a:defRPr/>
            </a:pPr>
            <a:r>
              <a:rPr lang="en-GB" dirty="0"/>
              <a:t>user requirements </a:t>
            </a:r>
          </a:p>
          <a:p>
            <a:pPr marL="285750" indent="-285750">
              <a:defRPr/>
            </a:pPr>
            <a:r>
              <a:rPr lang="en-GB" dirty="0"/>
              <a:t>preservation goals </a:t>
            </a:r>
          </a:p>
          <a:p>
            <a:pPr marL="0" indent="0">
              <a:buNone/>
              <a:defRPr/>
            </a:pPr>
            <a:r>
              <a:rPr lang="en-GB" dirty="0"/>
              <a:t>It describes:</a:t>
            </a:r>
          </a:p>
          <a:p>
            <a:pPr marL="285750" indent="-285750">
              <a:defRPr/>
            </a:pPr>
            <a:r>
              <a:rPr lang="en-GB" dirty="0"/>
              <a:t>the preservation context, </a:t>
            </a:r>
          </a:p>
          <a:p>
            <a:pPr marL="285750" indent="-285750">
              <a:defRPr/>
            </a:pPr>
            <a:r>
              <a:rPr lang="en-GB" dirty="0"/>
              <a:t>the evaluated preservation strategies </a:t>
            </a:r>
          </a:p>
          <a:p>
            <a:pPr marL="285750" indent="-285750">
              <a:defRPr/>
            </a:pPr>
            <a:r>
              <a:rPr lang="en-GB" dirty="0"/>
              <a:t>the resulting decisions for and reasons for the decisions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531" y="2492896"/>
            <a:ext cx="2294175" cy="3240360"/>
          </a:xfrm>
          <a:prstGeom prst="rect">
            <a:avLst/>
          </a:prstGeom>
        </p:spPr>
      </p:pic>
    </p:spTree>
    <p:extLst>
      <p:ext uri="{BB962C8B-B14F-4D97-AF65-F5344CB8AC3E}">
        <p14:creationId xmlns:p14="http://schemas.microsoft.com/office/powerpoint/2010/main" val="49421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PLATO</a:t>
            </a:r>
          </a:p>
        </p:txBody>
      </p:sp>
      <p:sp>
        <p:nvSpPr>
          <p:cNvPr id="3" name="Content Placeholder 2"/>
          <p:cNvSpPr>
            <a:spLocks noGrp="1"/>
          </p:cNvSpPr>
          <p:nvPr>
            <p:ph idx="1"/>
          </p:nvPr>
        </p:nvSpPr>
        <p:spPr/>
        <p:txBody>
          <a:bodyPr>
            <a:normAutofit fontScale="92500" lnSpcReduction="10000"/>
          </a:bodyPr>
          <a:lstStyle/>
          <a:p>
            <a:r>
              <a:rPr lang="en-GB" dirty="0"/>
              <a:t>Lots of iterations of development addressing user feedback</a:t>
            </a:r>
          </a:p>
          <a:p>
            <a:r>
              <a:rPr lang="en-GB" dirty="0"/>
              <a:t>Support for monitoring: SCOUT “Preservation Watch” tool</a:t>
            </a:r>
          </a:p>
          <a:p>
            <a:r>
              <a:rPr lang="en-GB" dirty="0"/>
              <a:t>Can go beyond a stand alone decision support process, integrating with many software components</a:t>
            </a:r>
          </a:p>
          <a:p>
            <a:r>
              <a:rPr lang="en-GB" dirty="0"/>
              <a:t>Documents decisions in a consistent manner</a:t>
            </a:r>
          </a:p>
          <a:p>
            <a:r>
              <a:rPr lang="en-GB" dirty="0"/>
              <a:t>Ensures comprehensive and best practice approach</a:t>
            </a:r>
          </a:p>
        </p:txBody>
      </p:sp>
    </p:spTree>
    <p:extLst>
      <p:ext uri="{BB962C8B-B14F-4D97-AF65-F5344CB8AC3E}">
        <p14:creationId xmlns:p14="http://schemas.microsoft.com/office/powerpoint/2010/main" val="155902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Case Studies</a:t>
            </a:r>
          </a:p>
        </p:txBody>
      </p:sp>
      <p:sp>
        <p:nvSpPr>
          <p:cNvPr id="3" name="Content Placeholder 2"/>
          <p:cNvSpPr>
            <a:spLocks noGrp="1"/>
          </p:cNvSpPr>
          <p:nvPr>
            <p:ph idx="1"/>
          </p:nvPr>
        </p:nvSpPr>
        <p:spPr/>
        <p:txBody>
          <a:bodyPr>
            <a:normAutofit/>
          </a:bodyPr>
          <a:lstStyle/>
          <a:p>
            <a:r>
              <a:rPr lang="en-GB" dirty="0"/>
              <a:t>LSE Preservation Planning Case Study</a:t>
            </a:r>
          </a:p>
          <a:p>
            <a:pPr lvl="1"/>
            <a:r>
              <a:rPr lang="en-GB" sz="2000" dirty="0">
                <a:hlinkClick r:id="rId2"/>
              </a:rPr>
              <a:t>http://www.dpconline.org/component/docman/doc_download/863-2013-may-getting-started-london-planning-case-study-ed-fay</a:t>
            </a:r>
            <a:r>
              <a:rPr lang="en-GB" sz="2000" dirty="0"/>
              <a:t> </a:t>
            </a:r>
          </a:p>
          <a:p>
            <a:r>
              <a:rPr lang="en-GB" dirty="0"/>
              <a:t>Step by Step Guide to Preservation at Portico</a:t>
            </a:r>
          </a:p>
          <a:p>
            <a:pPr lvl="1"/>
            <a:r>
              <a:rPr lang="en-GB" sz="2000" dirty="0">
                <a:hlinkClick r:id="rId3"/>
              </a:rPr>
              <a:t>http://www.portico.org/digital-preservation/services/preservation-approach/preservation-step-by-step</a:t>
            </a:r>
            <a:r>
              <a:rPr lang="en-GB" sz="2000" dirty="0"/>
              <a:t>  </a:t>
            </a:r>
          </a:p>
          <a:p>
            <a:r>
              <a:rPr lang="en-GB" dirty="0"/>
              <a:t>Migration of Scientific Data Sets</a:t>
            </a:r>
          </a:p>
          <a:p>
            <a:pPr lvl="1"/>
            <a:r>
              <a:rPr lang="en-GB" sz="2000" dirty="0">
                <a:hlinkClick r:id="rId4"/>
              </a:rPr>
              <a:t>http://www.ijdc.net/index.php/ijdc/article/view/202/271</a:t>
            </a:r>
            <a:endParaRPr lang="en-GB" sz="2000" dirty="0"/>
          </a:p>
          <a:p>
            <a:r>
              <a:rPr lang="en-GB" dirty="0"/>
              <a:t>Rhizome – Theresa Duncan CD-ROMs</a:t>
            </a:r>
          </a:p>
          <a:p>
            <a:pPr lvl="1"/>
            <a:r>
              <a:rPr lang="en-GB" sz="2000" dirty="0">
                <a:hlinkClick r:id="rId5"/>
              </a:rPr>
              <a:t>http://rhizome.org/editorial/2015/apr/17/theresa-duncan-cd-roms-are-now-playable-online/</a:t>
            </a:r>
            <a:r>
              <a:rPr lang="en-GB" sz="2000" dirty="0"/>
              <a:t> </a:t>
            </a:r>
          </a:p>
        </p:txBody>
      </p:sp>
    </p:spTree>
    <p:extLst>
      <p:ext uri="{BB962C8B-B14F-4D97-AF65-F5344CB8AC3E}">
        <p14:creationId xmlns:p14="http://schemas.microsoft.com/office/powerpoint/2010/main" val="3172718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66" y="258249"/>
            <a:ext cx="7886700" cy="1325563"/>
          </a:xfrm>
        </p:spPr>
        <p:txBody>
          <a:bodyPr/>
          <a:lstStyle/>
          <a:p>
            <a:r>
              <a:rPr lang="en-GB" dirty="0"/>
              <a:t>More from the DPC</a:t>
            </a:r>
          </a:p>
        </p:txBody>
      </p:sp>
      <p:sp>
        <p:nvSpPr>
          <p:cNvPr id="3" name="Content Placeholder 2"/>
          <p:cNvSpPr>
            <a:spLocks noGrp="1"/>
          </p:cNvSpPr>
          <p:nvPr>
            <p:ph idx="1"/>
          </p:nvPr>
        </p:nvSpPr>
        <p:spPr>
          <a:xfrm>
            <a:off x="284266" y="1873126"/>
            <a:ext cx="8550976" cy="4705804"/>
          </a:xfrm>
        </p:spPr>
        <p:txBody>
          <a:bodyPr>
            <a:normAutofit fontScale="92500" lnSpcReduction="10000"/>
          </a:bodyPr>
          <a:lstStyle/>
          <a:p>
            <a:r>
              <a:rPr lang="en-GB" dirty="0"/>
              <a:t>Digital Preservation Handbook</a:t>
            </a:r>
          </a:p>
          <a:p>
            <a:pPr marL="457200" lvl="1" indent="0">
              <a:buNone/>
            </a:pPr>
            <a:r>
              <a:rPr lang="en-GB" dirty="0">
                <a:hlinkClick r:id="rId3"/>
              </a:rPr>
              <a:t>http://handbook.dpconline.org/</a:t>
            </a:r>
            <a:endParaRPr lang="en-GB" dirty="0"/>
          </a:p>
          <a:p>
            <a:r>
              <a:rPr lang="en-GB" dirty="0"/>
              <a:t>Tech Watch Reports</a:t>
            </a:r>
          </a:p>
          <a:p>
            <a:pPr marL="457200" lvl="1" indent="0">
              <a:buNone/>
            </a:pPr>
            <a:r>
              <a:rPr lang="en-GB" dirty="0">
                <a:hlinkClick r:id="rId4"/>
              </a:rPr>
              <a:t>http://www.dpconline.org/publications/technology-watch-reports</a:t>
            </a:r>
            <a:r>
              <a:rPr lang="en-GB" dirty="0"/>
              <a:t> </a:t>
            </a:r>
          </a:p>
          <a:p>
            <a:r>
              <a:rPr lang="en-GB" dirty="0"/>
              <a:t>Stay in touch!</a:t>
            </a:r>
          </a:p>
          <a:p>
            <a:pPr marL="457200" lvl="1" indent="0">
              <a:buNone/>
            </a:pPr>
            <a:r>
              <a:rPr lang="en-GB" dirty="0"/>
              <a:t>@</a:t>
            </a:r>
            <a:r>
              <a:rPr lang="en-GB" dirty="0" err="1"/>
              <a:t>SharonMcMeekin</a:t>
            </a:r>
            <a:endParaRPr lang="en-GB" dirty="0"/>
          </a:p>
          <a:p>
            <a:pPr marL="457200" lvl="1" indent="0">
              <a:buNone/>
            </a:pPr>
            <a:r>
              <a:rPr lang="en-GB" dirty="0">
                <a:hlinkClick r:id="rId5"/>
              </a:rPr>
              <a:t>sharon.mcmeekin@dpconline.org</a:t>
            </a:r>
            <a:endParaRPr lang="en-GB" dirty="0"/>
          </a:p>
          <a:p>
            <a:pPr marL="457200" lvl="1" indent="0">
              <a:buNone/>
            </a:pPr>
            <a:r>
              <a:rPr lang="en-GB" dirty="0"/>
              <a:t>@</a:t>
            </a:r>
            <a:r>
              <a:rPr lang="en-GB" dirty="0" err="1"/>
              <a:t>sdaythomson</a:t>
            </a:r>
            <a:endParaRPr lang="en-GB" dirty="0"/>
          </a:p>
          <a:p>
            <a:pPr marL="457200" lvl="1" indent="0">
              <a:buNone/>
            </a:pPr>
            <a:r>
              <a:rPr lang="en-GB" dirty="0"/>
              <a:t>sara.thomson@dpconline.org</a:t>
            </a:r>
          </a:p>
        </p:txBody>
      </p:sp>
    </p:spTree>
    <p:extLst>
      <p:ext uri="{BB962C8B-B14F-4D97-AF65-F5344CB8AC3E}">
        <p14:creationId xmlns:p14="http://schemas.microsoft.com/office/powerpoint/2010/main" val="164209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Workshop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931" y="4660631"/>
            <a:ext cx="4979736" cy="1792705"/>
          </a:xfrm>
          <a:prstGeom prst="rect">
            <a:avLst/>
          </a:prstGeom>
        </p:spPr>
      </p:pic>
      <p:sp>
        <p:nvSpPr>
          <p:cNvPr id="3" name="Content Placeholder 2"/>
          <p:cNvSpPr>
            <a:spLocks noGrp="1"/>
          </p:cNvSpPr>
          <p:nvPr>
            <p:ph idx="1"/>
          </p:nvPr>
        </p:nvSpPr>
        <p:spPr/>
        <p:txBody>
          <a:bodyPr/>
          <a:lstStyle/>
          <a:p>
            <a:pPr marL="0" indent="0">
              <a:buNone/>
            </a:pPr>
            <a:r>
              <a:rPr lang="en-GB" dirty="0"/>
              <a:t>You’ve been given a hard drive! What do you do?</a:t>
            </a:r>
          </a:p>
          <a:p>
            <a:r>
              <a:rPr lang="en-GB" dirty="0"/>
              <a:t>What have you got?</a:t>
            </a:r>
          </a:p>
          <a:p>
            <a:pPr lvl="1"/>
            <a:r>
              <a:rPr lang="en-GB" dirty="0"/>
              <a:t>Understand characteristics of the files</a:t>
            </a:r>
          </a:p>
          <a:p>
            <a:r>
              <a:rPr lang="en-GB" dirty="0"/>
              <a:t>Decide what to do</a:t>
            </a:r>
          </a:p>
          <a:p>
            <a:pPr lvl="1"/>
            <a:r>
              <a:rPr lang="en-GB" dirty="0"/>
              <a:t>Consider aims, constraints, context &amp; risks</a:t>
            </a:r>
          </a:p>
          <a:p>
            <a:pPr lvl="1"/>
            <a:r>
              <a:rPr lang="en-GB" dirty="0"/>
              <a:t>Identify your options</a:t>
            </a:r>
          </a:p>
          <a:p>
            <a:pPr lvl="1"/>
            <a:r>
              <a:rPr lang="en-GB" dirty="0"/>
              <a:t>Evaluate strategy</a:t>
            </a:r>
          </a:p>
          <a:p>
            <a:r>
              <a:rPr lang="en-GB" dirty="0"/>
              <a:t>Preserve!</a:t>
            </a:r>
          </a:p>
          <a:p>
            <a:pPr marL="0" indent="0">
              <a:buNone/>
            </a:pPr>
            <a:endParaRPr lang="en-GB" dirty="0"/>
          </a:p>
          <a:p>
            <a:endParaRPr lang="en-GB" dirty="0"/>
          </a:p>
        </p:txBody>
      </p:sp>
    </p:spTree>
    <p:extLst>
      <p:ext uri="{BB962C8B-B14F-4D97-AF65-F5344CB8AC3E}">
        <p14:creationId xmlns:p14="http://schemas.microsoft.com/office/powerpoint/2010/main" val="419971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4" name="TextBox 3"/>
          <p:cNvSpPr txBox="1"/>
          <p:nvPr/>
        </p:nvSpPr>
        <p:spPr>
          <a:xfrm>
            <a:off x="684213" y="2420938"/>
            <a:ext cx="5392823" cy="156966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Part One: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chemeClr val="bg1"/>
                </a:solidFill>
                <a:effectLst/>
                <a:uLnTx/>
                <a:uFillTx/>
                <a:latin typeface="+mj-lt"/>
                <a:cs typeface="Arial" charset="0"/>
              </a:rPr>
              <a:t>What Have You</a:t>
            </a:r>
            <a:r>
              <a:rPr kumimoji="0" lang="en-GB" sz="4800" b="0" i="0" u="none" strike="noStrike" kern="0" cap="none" spc="0" normalizeH="0" noProof="0" dirty="0">
                <a:ln>
                  <a:noFill/>
                </a:ln>
                <a:solidFill>
                  <a:schemeClr val="bg1"/>
                </a:solidFill>
                <a:effectLst/>
                <a:uLnTx/>
                <a:uFillTx/>
                <a:latin typeface="+mj-lt"/>
                <a:cs typeface="Arial" charset="0"/>
              </a:rPr>
              <a:t> Got?</a:t>
            </a:r>
            <a:endParaRPr kumimoji="0" lang="en-GB" sz="3600" b="0" i="0" u="none" strike="noStrike" kern="0" cap="none" spc="0" normalizeH="0" baseline="0" noProof="0" dirty="0">
              <a:ln>
                <a:noFill/>
              </a:ln>
              <a:solidFill>
                <a:schemeClr val="bg1"/>
              </a:solidFill>
              <a:effectLst/>
              <a:uLnTx/>
              <a:uFillTx/>
              <a:latin typeface="+mj-lt"/>
              <a:cs typeface="Arial" charset="0"/>
            </a:endParaRPr>
          </a:p>
        </p:txBody>
      </p:sp>
    </p:spTree>
    <p:extLst>
      <p:ext uri="{BB962C8B-B14F-4D97-AF65-F5344CB8AC3E}">
        <p14:creationId xmlns:p14="http://schemas.microsoft.com/office/powerpoint/2010/main" val="171066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Characterisation: DROID</a:t>
            </a:r>
          </a:p>
        </p:txBody>
      </p:sp>
      <p:sp>
        <p:nvSpPr>
          <p:cNvPr id="3" name="Content Placeholder 2"/>
          <p:cNvSpPr>
            <a:spLocks noGrp="1"/>
          </p:cNvSpPr>
          <p:nvPr>
            <p:ph idx="1"/>
          </p:nvPr>
        </p:nvSpPr>
        <p:spPr>
          <a:xfrm>
            <a:off x="395537" y="1340768"/>
            <a:ext cx="8331854" cy="4824536"/>
          </a:xfrm>
        </p:spPr>
        <p:txBody>
          <a:bodyPr>
            <a:normAutofit/>
          </a:bodyPr>
          <a:lstStyle/>
          <a:p>
            <a:r>
              <a:rPr lang="en-GB" sz="2800" dirty="0"/>
              <a:t>Works with PRONOM file format registry</a:t>
            </a:r>
          </a:p>
          <a:p>
            <a:r>
              <a:rPr lang="en-GB" sz="2800" dirty="0"/>
              <a:t>Analyses contents of folder(s) </a:t>
            </a:r>
          </a:p>
          <a:p>
            <a:r>
              <a:rPr lang="en-GB" sz="2800" dirty="0"/>
              <a:t>Captures information such as:</a:t>
            </a:r>
          </a:p>
          <a:p>
            <a:pPr lvl="1"/>
            <a:r>
              <a:rPr lang="en-GB" sz="2400" dirty="0"/>
              <a:t>File name, location, file size, last edited, format, version, PRONOM ID, checksum</a:t>
            </a:r>
          </a:p>
          <a:p>
            <a:r>
              <a:rPr lang="en-GB" sz="2800" dirty="0"/>
              <a:t>Outputs raw data or a variety of reports</a:t>
            </a:r>
          </a:p>
        </p:txBody>
      </p:sp>
      <p:pic>
        <p:nvPicPr>
          <p:cNvPr id="4" name="Picture 3"/>
          <p:cNvPicPr>
            <a:picLocks noChangeAspect="1"/>
          </p:cNvPicPr>
          <p:nvPr/>
        </p:nvPicPr>
        <p:blipFill>
          <a:blip r:embed="rId2"/>
          <a:stretch>
            <a:fillRect/>
          </a:stretch>
        </p:blipFill>
        <p:spPr>
          <a:xfrm>
            <a:off x="655284" y="4293096"/>
            <a:ext cx="7812360" cy="4035407"/>
          </a:xfrm>
          <a:prstGeom prst="rect">
            <a:avLst/>
          </a:prstGeom>
        </p:spPr>
      </p:pic>
    </p:spTree>
    <p:extLst>
      <p:ext uri="{BB962C8B-B14F-4D97-AF65-F5344CB8AC3E}">
        <p14:creationId xmlns:p14="http://schemas.microsoft.com/office/powerpoint/2010/main" val="13965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Delving Deeper: FITS</a:t>
            </a:r>
          </a:p>
        </p:txBody>
      </p:sp>
      <p:sp>
        <p:nvSpPr>
          <p:cNvPr id="3" name="Content Placeholder 2"/>
          <p:cNvSpPr>
            <a:spLocks noGrp="1"/>
          </p:cNvSpPr>
          <p:nvPr>
            <p:ph idx="1"/>
          </p:nvPr>
        </p:nvSpPr>
        <p:spPr>
          <a:xfrm>
            <a:off x="395536" y="1628800"/>
            <a:ext cx="8496944" cy="4824536"/>
          </a:xfrm>
        </p:spPr>
        <p:txBody>
          <a:bodyPr/>
          <a:lstStyle/>
          <a:p>
            <a:pPr marL="0" indent="0">
              <a:buNone/>
            </a:pPr>
            <a:r>
              <a:rPr lang="en-GB" dirty="0">
                <a:hlinkClick r:id="rId2"/>
              </a:rPr>
              <a:t>http://projects.iq.harvard.edu/fits</a:t>
            </a:r>
            <a:r>
              <a:rPr lang="en-GB" dirty="0"/>
              <a:t> </a:t>
            </a:r>
          </a:p>
          <a:p>
            <a:r>
              <a:rPr lang="en-GB" dirty="0"/>
              <a:t>Wraps together a selection of open-source tools</a:t>
            </a:r>
          </a:p>
          <a:p>
            <a:r>
              <a:rPr lang="en-GB" dirty="0"/>
              <a:t>Identifies, validates and extracts technical metadata</a:t>
            </a:r>
          </a:p>
          <a:p>
            <a:r>
              <a:rPr lang="en-GB" dirty="0"/>
              <a:t>Command line operation</a:t>
            </a:r>
          </a:p>
          <a:p>
            <a:r>
              <a:rPr lang="en-GB" dirty="0"/>
              <a:t>Consolidates info </a:t>
            </a:r>
          </a:p>
          <a:p>
            <a:pPr marL="0" indent="0">
              <a:buNone/>
            </a:pPr>
            <a:r>
              <a:rPr lang="en-GB" dirty="0"/>
              <a:t>	into an XML file</a:t>
            </a:r>
          </a:p>
          <a:p>
            <a:endParaRPr lang="en-GB" dirty="0"/>
          </a:p>
        </p:txBody>
      </p:sp>
      <p:pic>
        <p:nvPicPr>
          <p:cNvPr id="1026" name="Picture 2" descr="File Information Tool Set (F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396945"/>
            <a:ext cx="4106758" cy="228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0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FITS – File Information Tool Set</a:t>
            </a:r>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pic>
        <p:nvPicPr>
          <p:cNvPr id="1026" name="Picture 2" descr="Fits processing pip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691520"/>
            <a:ext cx="7632847" cy="46898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75656" y="1709480"/>
            <a:ext cx="5904656" cy="4599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FITS</a:t>
            </a:r>
          </a:p>
        </p:txBody>
      </p:sp>
      <p:sp>
        <p:nvSpPr>
          <p:cNvPr id="9" name="Rectangle 8"/>
          <p:cNvSpPr/>
          <p:nvPr/>
        </p:nvSpPr>
        <p:spPr>
          <a:xfrm>
            <a:off x="7668344" y="2852936"/>
            <a:ext cx="1152129"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Metadata</a:t>
            </a:r>
          </a:p>
        </p:txBody>
      </p:sp>
      <p:sp>
        <p:nvSpPr>
          <p:cNvPr id="10" name="Right Arrow 9"/>
          <p:cNvSpPr/>
          <p:nvPr/>
        </p:nvSpPr>
        <p:spPr>
          <a:xfrm>
            <a:off x="7164288" y="3068960"/>
            <a:ext cx="621398" cy="792088"/>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9511" y="2924944"/>
            <a:ext cx="1152129"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Any</a:t>
            </a:r>
          </a:p>
          <a:p>
            <a:pPr algn="ctr"/>
            <a:r>
              <a:rPr lang="en-GB" sz="2800" dirty="0"/>
              <a:t>file</a:t>
            </a:r>
          </a:p>
        </p:txBody>
      </p:sp>
      <p:sp>
        <p:nvSpPr>
          <p:cNvPr id="13" name="Right Arrow 12"/>
          <p:cNvSpPr/>
          <p:nvPr/>
        </p:nvSpPr>
        <p:spPr>
          <a:xfrm>
            <a:off x="1135494" y="3140968"/>
            <a:ext cx="621398" cy="792088"/>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50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Brief Intro to XML</a:t>
            </a:r>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a:t>“a </a:t>
            </a:r>
            <a:r>
              <a:rPr lang="en-GB" b="1" dirty="0"/>
              <a:t>mark-up language </a:t>
            </a:r>
            <a:r>
              <a:rPr lang="en-GB" dirty="0"/>
              <a:t>that defines a set of rules for </a:t>
            </a:r>
            <a:r>
              <a:rPr lang="en-GB" b="1" dirty="0"/>
              <a:t>encoding documents</a:t>
            </a:r>
            <a:r>
              <a:rPr lang="en-GB" dirty="0"/>
              <a:t> in a format that is both </a:t>
            </a:r>
            <a:r>
              <a:rPr lang="en-GB" b="1" dirty="0"/>
              <a:t>human-readable</a:t>
            </a:r>
            <a:r>
              <a:rPr lang="en-GB" dirty="0"/>
              <a:t> and </a:t>
            </a:r>
            <a:r>
              <a:rPr lang="en-GB" b="1" dirty="0"/>
              <a:t>machine-readable</a:t>
            </a:r>
            <a:r>
              <a:rPr lang="en-GB" dirty="0"/>
              <a:t>….”</a:t>
            </a:r>
          </a:p>
          <a:p>
            <a:pPr marL="0" indent="0">
              <a:buNone/>
            </a:pPr>
            <a:r>
              <a:rPr lang="en-GB" sz="2800" dirty="0"/>
              <a:t>&lt;book&gt;</a:t>
            </a:r>
          </a:p>
          <a:p>
            <a:pPr marL="0" indent="0">
              <a:buNone/>
            </a:pPr>
            <a:r>
              <a:rPr lang="en-GB" sz="2800" dirty="0"/>
              <a:t>	&lt;title&gt;Cold Comfort Farm&lt;/title&gt;</a:t>
            </a:r>
          </a:p>
          <a:p>
            <a:pPr marL="0" indent="0">
              <a:buNone/>
            </a:pPr>
            <a:r>
              <a:rPr lang="en-GB" sz="2800" dirty="0"/>
              <a:t>	&lt;author&gt;Stella Gibbons&lt;/author&gt;</a:t>
            </a:r>
          </a:p>
          <a:p>
            <a:pPr marL="0" indent="0">
              <a:buNone/>
            </a:pPr>
            <a:r>
              <a:rPr lang="en-GB" sz="2800" dirty="0"/>
              <a:t>	&lt;publication edition=“1st”&gt;</a:t>
            </a:r>
          </a:p>
          <a:p>
            <a:pPr marL="0" indent="0">
              <a:buNone/>
            </a:pPr>
            <a:r>
              <a:rPr lang="en-GB" sz="2800" dirty="0"/>
              <a:t>		&lt;date&gt;8 September 1932&lt;/date&gt;</a:t>
            </a:r>
          </a:p>
          <a:p>
            <a:pPr marL="0" indent="0">
              <a:buNone/>
            </a:pPr>
            <a:r>
              <a:rPr lang="en-GB" sz="2800" dirty="0"/>
              <a:t>		&lt;publisher&gt;Longmans&lt;/publisher&gt;</a:t>
            </a:r>
          </a:p>
          <a:p>
            <a:pPr marL="0" indent="0">
              <a:buNone/>
            </a:pPr>
            <a:r>
              <a:rPr lang="en-GB" sz="2800" dirty="0"/>
              <a:t>	&lt;/publication&gt;</a:t>
            </a:r>
          </a:p>
          <a:p>
            <a:pPr marL="0" indent="0">
              <a:buNone/>
            </a:pPr>
            <a:r>
              <a:rPr lang="en-GB" sz="2800" dirty="0"/>
              <a:t>&lt;/book&gt;</a:t>
            </a:r>
          </a:p>
        </p:txBody>
      </p:sp>
    </p:spTree>
    <p:extLst>
      <p:ext uri="{BB962C8B-B14F-4D97-AF65-F5344CB8AC3E}">
        <p14:creationId xmlns:p14="http://schemas.microsoft.com/office/powerpoint/2010/main" val="153760179"/>
      </p:ext>
    </p:extLst>
  </p:cSld>
  <p:clrMapOvr>
    <a:masterClrMapping/>
  </p:clrMapOvr>
</p:sld>
</file>

<file path=ppt/theme/theme1.xml><?xml version="1.0" encoding="utf-8"?>
<a:theme xmlns:a="http://schemas.openxmlformats.org/drawingml/2006/main" name="DPCShar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9A12ADEB0E794F9A53CB1E6BDEBEF9" ma:contentTypeVersion="2" ma:contentTypeDescription="Create a new document." ma:contentTypeScope="" ma:versionID="df1670300e2094e5568754751430e275">
  <xsd:schema xmlns:xsd="http://www.w3.org/2001/XMLSchema" xmlns:xs="http://www.w3.org/2001/XMLSchema" xmlns:p="http://schemas.microsoft.com/office/2006/metadata/properties" xmlns:ns2="e3cce8e0-2e05-4967-9afc-6d8fd6e34cbf" targetNamespace="http://schemas.microsoft.com/office/2006/metadata/properties" ma:root="true" ma:fieldsID="c0701c6b972f6ba10837a4da62786978" ns2:_="">
    <xsd:import namespace="e3cce8e0-2e05-4967-9afc-6d8fd6e34c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ce8e0-2e05-4967-9afc-6d8fd6e34c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3A0957-BBA9-4769-88F3-68754597922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3cce8e0-2e05-4967-9afc-6d8fd6e34cbf"/>
    <ds:schemaRef ds:uri="http://www.w3.org/XML/1998/namespace"/>
    <ds:schemaRef ds:uri="http://purl.org/dc/dcmitype/"/>
  </ds:schemaRefs>
</ds:datastoreItem>
</file>

<file path=customXml/itemProps2.xml><?xml version="1.0" encoding="utf-8"?>
<ds:datastoreItem xmlns:ds="http://schemas.openxmlformats.org/officeDocument/2006/customXml" ds:itemID="{95C5C670-3B58-4CEA-8274-1C194AFF9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ce8e0-2e05-4967-9afc-6d8fd6e34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A6C92-E0B7-42FC-9B0B-C9C14F5A8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DPCSaraDay</Template>
  <TotalTime>3154</TotalTime>
  <Words>2256</Words>
  <Application>Microsoft Office PowerPoint</Application>
  <PresentationFormat>On-screen Show (4:3)</PresentationFormat>
  <Paragraphs>307</Paragraphs>
  <Slides>32</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DPCSharon</vt:lpstr>
      <vt:lpstr>Office Theme</vt:lpstr>
      <vt:lpstr>PowerPoint Presentation</vt:lpstr>
      <vt:lpstr>What is Preservation Planning?</vt:lpstr>
      <vt:lpstr>What is Preservation Planning?</vt:lpstr>
      <vt:lpstr>The Workshop</vt:lpstr>
      <vt:lpstr>PowerPoint Presentation</vt:lpstr>
      <vt:lpstr>Basic Characterisation: DROID</vt:lpstr>
      <vt:lpstr>Delving Deeper: FITS</vt:lpstr>
      <vt:lpstr>FITS – File Information Tool Set</vt:lpstr>
      <vt:lpstr>A Brief Intro to XML</vt:lpstr>
      <vt:lpstr>Fits Output - Header</vt:lpstr>
      <vt:lpstr>FITS Output – File Info</vt:lpstr>
      <vt:lpstr>FITS Output – File Status</vt:lpstr>
      <vt:lpstr>FITS Output – Metadata</vt:lpstr>
      <vt:lpstr>FITS Output - Statistics</vt:lpstr>
      <vt:lpstr>C3PO</vt:lpstr>
      <vt:lpstr>PowerPoint Presentation</vt:lpstr>
      <vt:lpstr>Identify Aims and Constraints</vt:lpstr>
      <vt:lpstr>PowerPoint Presentation</vt:lpstr>
      <vt:lpstr>Understand the Data, Context &amp; Risks</vt:lpstr>
      <vt:lpstr>Explore the Options</vt:lpstr>
      <vt:lpstr>Evaluate and Make Decisions</vt:lpstr>
      <vt:lpstr>Migration</vt:lpstr>
      <vt:lpstr>Emulation</vt:lpstr>
      <vt:lpstr>Other Strategies/Actions</vt:lpstr>
      <vt:lpstr>The Exercise</vt:lpstr>
      <vt:lpstr>Scenario: War Historian</vt:lpstr>
      <vt:lpstr>PowerPoint Presentation</vt:lpstr>
      <vt:lpstr>Formal Preservation Planning - PLATO</vt:lpstr>
      <vt:lpstr>PLATO Planning Process</vt:lpstr>
      <vt:lpstr>Advantages of PLATO</vt:lpstr>
      <vt:lpstr>Some Case Studies</vt:lpstr>
      <vt:lpstr>More from the DPC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Thomson</dc:creator>
  <cp:lastModifiedBy>Sharon McMeekin</cp:lastModifiedBy>
  <cp:revision>239</cp:revision>
  <dcterms:created xsi:type="dcterms:W3CDTF">2015-04-20T13:42:01Z</dcterms:created>
  <dcterms:modified xsi:type="dcterms:W3CDTF">2016-11-02T22:24:11Z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0x010100749A12ADEB0E794F9A53CB1E6BDEBEF9</vt:lpwstr>
  </property>
</Properties>
</file>