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4" r:id="rId5"/>
    <p:sldId id="275" r:id="rId6"/>
    <p:sldId id="276" r:id="rId7"/>
    <p:sldId id="277" r:id="rId8"/>
    <p:sldId id="279" r:id="rId9"/>
    <p:sldId id="280" r:id="rId10"/>
    <p:sldId id="282" r:id="rId11"/>
    <p:sldId id="285" r:id="rId12"/>
    <p:sldId id="286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8000"/>
    <a:srgbClr val="007C6F"/>
    <a:srgbClr val="54A485"/>
    <a:srgbClr val="BED12B"/>
    <a:srgbClr val="FCB108"/>
    <a:srgbClr val="8769AE"/>
    <a:srgbClr val="008C7F"/>
    <a:srgbClr val="CDF1FF"/>
    <a:srgbClr val="009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900" autoAdjust="0"/>
  </p:normalViewPr>
  <p:slideViewPr>
    <p:cSldViewPr>
      <p:cViewPr>
        <p:scale>
          <a:sx n="50" d="100"/>
          <a:sy n="50" d="100"/>
        </p:scale>
        <p:origin x="1743" y="-3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272B6-83D4-4957-92BA-853E110C2CC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BEC54-FFA3-47D0-AA8C-B205A3D85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89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4E827-C2E7-4C57-B938-F537D7458CF9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1A61F-B615-42A8-9062-3F965E278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52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1A61F-B615-42A8-9062-3F965E278F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379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err="1">
                <a:latin typeface="Arial" charset="0"/>
                <a:ea typeface="ＭＳ Ｐゴシック" pitchFamily="34" charset="-128"/>
                <a:cs typeface="Arial" charset="0"/>
              </a:rPr>
              <a:t>DigCurV</a:t>
            </a:r>
            <a:r>
              <a:rPr lang="en-GB" dirty="0">
                <a:latin typeface="Arial" charset="0"/>
                <a:ea typeface="ＭＳ Ｐゴシック" pitchFamily="34" charset="-128"/>
                <a:cs typeface="Arial" charset="0"/>
              </a:rPr>
              <a:t> - Digital Curator Vocational Education Europe - was an EC-funded lifelong learning initiative.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GB" dirty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>
                <a:latin typeface="Arial" charset="0"/>
                <a:ea typeface="ＭＳ Ｐゴシック" pitchFamily="34" charset="-128"/>
                <a:cs typeface="Arial" charset="0"/>
              </a:rPr>
              <a:t> The aim was to support and extend vocational training for digital curation and preservation staff in libraries, archives and museums. 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1A61F-B615-42A8-9062-3F965E278F4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4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332656"/>
            <a:ext cx="3164532" cy="49899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8219256" cy="45693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27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512" y="1268760"/>
            <a:ext cx="6297488" cy="48574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3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8791" cy="1152128"/>
          </a:xfrm>
          <a:prstGeom prst="rect">
            <a:avLst/>
          </a:prstGeom>
        </p:spPr>
        <p:txBody>
          <a:bodyPr anchor="ctr"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90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87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332656"/>
            <a:ext cx="3164532" cy="49899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1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332656"/>
            <a:ext cx="3164532" cy="4989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0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332656"/>
            <a:ext cx="3164532" cy="49899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32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456384" cy="101803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466728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957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085184"/>
            <a:ext cx="72008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5696" y="1052736"/>
            <a:ext cx="5414392" cy="40427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616" y="5661248"/>
            <a:ext cx="7200800" cy="51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38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7" y="1628800"/>
            <a:ext cx="8331854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6215057"/>
            <a:ext cx="5436096" cy="626701"/>
          </a:xfrm>
          <a:prstGeom prst="rect">
            <a:avLst/>
          </a:prstGeom>
          <a:noFill/>
        </p:spPr>
        <p:txBody>
          <a:bodyPr wrap="square" tIns="36000" bIns="36000" rtlCol="0" anchor="ctr" anchorCtr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aseline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@sdaythomson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www.dpconline.org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6382161"/>
            <a:ext cx="3740629" cy="349702"/>
          </a:xfrm>
          <a:prstGeom prst="rect">
            <a:avLst/>
          </a:prstGeom>
          <a:noFill/>
        </p:spPr>
        <p:txBody>
          <a:bodyPr wrap="square" tIns="36000" bIns="36000" rtlCol="0" anchor="ctr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aseline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sara.thomson@dpconline.org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38" y="20688"/>
            <a:ext cx="1698262" cy="1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9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007C6F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cur-education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80528" y="3227182"/>
            <a:ext cx="9649072" cy="3630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-180528" y="-1"/>
            <a:ext cx="9649072" cy="3626199"/>
          </a:xfrm>
          <a:prstGeom prst="rect">
            <a:avLst/>
          </a:prstGeom>
          <a:solidFill>
            <a:srgbClr val="54A485"/>
          </a:solidFill>
          <a:ln>
            <a:solidFill>
              <a:srgbClr val="54A4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45" y="3880563"/>
            <a:ext cx="2821326" cy="27230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1052736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4800" dirty="0">
                <a:solidFill>
                  <a:schemeClr val="bg1"/>
                </a:solidFill>
              </a:rPr>
              <a:t>Building a Skilled Digital Preservation Workforce</a:t>
            </a:r>
            <a:endParaRPr lang="en-GB" sz="4800" dirty="0">
              <a:solidFill>
                <a:schemeClr val="bg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638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Using the DigCurV Framework for a Skills Audit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/>
              <a:t>Identify roles with digital preservation responsibilities</a:t>
            </a:r>
          </a:p>
          <a:p>
            <a:r>
              <a:rPr lang="en-GB"/>
              <a:t>Map roles to lenses of the DigCurV framework</a:t>
            </a:r>
          </a:p>
          <a:p>
            <a:r>
              <a:rPr lang="en-GB"/>
              <a:t>Work with role holders to match skills to relevant lenses</a:t>
            </a:r>
          </a:p>
          <a:p>
            <a:pPr lvl="1"/>
            <a:r>
              <a:rPr lang="en-GB"/>
              <a:t>Useful to mark on a scale</a:t>
            </a:r>
          </a:p>
          <a:p>
            <a:pPr lvl="1"/>
            <a:r>
              <a:rPr lang="en-GB"/>
              <a:t>Self-assessment or  collaborative process</a:t>
            </a:r>
          </a:p>
          <a:p>
            <a:r>
              <a:rPr lang="en-GB"/>
              <a:t>Analyse results to identify:</a:t>
            </a:r>
          </a:p>
          <a:p>
            <a:pPr lvl="1"/>
            <a:r>
              <a:rPr lang="en-GB"/>
              <a:t>Skills gaps</a:t>
            </a:r>
          </a:p>
          <a:p>
            <a:pPr lvl="1"/>
            <a:r>
              <a:rPr lang="en-GB"/>
              <a:t>Training requirements</a:t>
            </a:r>
          </a:p>
          <a:p>
            <a:pPr lvl="1"/>
            <a:r>
              <a:rPr lang="en-GB"/>
              <a:t>Additional roles that may be required</a:t>
            </a:r>
          </a:p>
          <a:p>
            <a:r>
              <a:rPr lang="en-GB"/>
              <a:t>Can be carried out in the course of regular staff reviews/CPD activities</a:t>
            </a:r>
          </a:p>
          <a:p>
            <a:endParaRPr lang="en-GB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0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Other Uses for the Framework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Curriculum development</a:t>
            </a:r>
          </a:p>
          <a:p>
            <a:pPr lvl="1"/>
            <a:r>
              <a:rPr lang="en-GB" dirty="0"/>
              <a:t>Developing new courses</a:t>
            </a:r>
          </a:p>
          <a:p>
            <a:pPr lvl="1"/>
            <a:r>
              <a:rPr lang="en-GB" dirty="0"/>
              <a:t>Reviewing </a:t>
            </a:r>
            <a:r>
              <a:rPr lang="en-GB"/>
              <a:t>current courses</a:t>
            </a:r>
            <a:endParaRPr lang="en-GB" dirty="0"/>
          </a:p>
          <a:p>
            <a:pPr marL="385762" indent="-342900"/>
            <a:r>
              <a:rPr lang="en-GB" dirty="0"/>
              <a:t>Continuing Professional Development</a:t>
            </a:r>
          </a:p>
          <a:p>
            <a:pPr marL="685800" lvl="1" indent="-342900"/>
            <a:r>
              <a:rPr lang="en-GB" dirty="0"/>
              <a:t>Benchmarking an individual’s skills against a particular lens</a:t>
            </a:r>
          </a:p>
          <a:p>
            <a:pPr marL="685800" lvl="1" indent="-342900"/>
            <a:r>
              <a:rPr lang="en-GB" dirty="0"/>
              <a:t>Goal setting for moving forward</a:t>
            </a:r>
          </a:p>
          <a:p>
            <a:pPr marL="685800" lvl="1" indent="-342900"/>
            <a:r>
              <a:rPr lang="en-GB" dirty="0"/>
              <a:t>Identifying relevant training courses</a:t>
            </a:r>
          </a:p>
          <a:p>
            <a:pPr marL="385762" indent="-342900"/>
            <a:r>
              <a:rPr lang="en-GB" dirty="0"/>
              <a:t>Course Accreditation</a:t>
            </a:r>
          </a:p>
          <a:p>
            <a:pPr marL="685800" lvl="1" indent="-342900"/>
            <a:r>
              <a:rPr lang="en-GB" dirty="0"/>
              <a:t>Framework for assessing relevance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9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Issues…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New and developing field</a:t>
            </a:r>
          </a:p>
          <a:p>
            <a:pPr lvl="1"/>
            <a:r>
              <a:rPr lang="en-GB" dirty="0"/>
              <a:t>Constantly moving target!</a:t>
            </a:r>
          </a:p>
          <a:p>
            <a:pPr lvl="1"/>
            <a:r>
              <a:rPr lang="en-GB" dirty="0"/>
              <a:t>Lots of theory but more limited in experience of practice</a:t>
            </a:r>
          </a:p>
          <a:p>
            <a:r>
              <a:rPr lang="en-GB" sz="2800" dirty="0"/>
              <a:t>New skills required</a:t>
            </a:r>
          </a:p>
          <a:p>
            <a:pPr lvl="1"/>
            <a:r>
              <a:rPr lang="en-GB" dirty="0"/>
              <a:t>Training for existing staff</a:t>
            </a:r>
          </a:p>
          <a:p>
            <a:pPr lvl="1"/>
            <a:r>
              <a:rPr lang="en-GB" dirty="0"/>
              <a:t>Job descriptions for changing roles and new hires</a:t>
            </a:r>
          </a:p>
          <a:p>
            <a:pPr lvl="1"/>
            <a:r>
              <a:rPr lang="en-GB" dirty="0"/>
              <a:t>How to structure CPD?</a:t>
            </a:r>
          </a:p>
          <a:p>
            <a:r>
              <a:rPr lang="en-GB" sz="2800" dirty="0"/>
              <a:t>Staff retention</a:t>
            </a:r>
          </a:p>
          <a:p>
            <a:pPr lvl="1"/>
            <a:r>
              <a:rPr lang="en-GB" dirty="0"/>
              <a:t>Remember staff are both a key resource and asset</a:t>
            </a:r>
          </a:p>
          <a:p>
            <a:pPr lvl="1"/>
            <a:r>
              <a:rPr lang="en-GB" dirty="0"/>
              <a:t>How to ensure continuity?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69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to Make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/>
              <a:t>Make sure roles and responsibilities are clearly defined</a:t>
            </a:r>
          </a:p>
          <a:p>
            <a:pPr lvl="1"/>
            <a:r>
              <a:rPr lang="en-GB" dirty="0"/>
              <a:t>Include as part of any planning and development work</a:t>
            </a:r>
          </a:p>
          <a:p>
            <a:pPr lvl="1"/>
            <a:r>
              <a:rPr lang="en-GB" dirty="0"/>
              <a:t>Guidance and documentation</a:t>
            </a:r>
          </a:p>
          <a:p>
            <a:pPr lvl="1"/>
            <a:r>
              <a:rPr lang="en-GB" dirty="0"/>
              <a:t>May result in new job descriptions</a:t>
            </a:r>
          </a:p>
          <a:p>
            <a:r>
              <a:rPr lang="en-GB" sz="2800" dirty="0"/>
              <a:t>Undertake a skills audit</a:t>
            </a:r>
          </a:p>
          <a:p>
            <a:pPr lvl="1"/>
            <a:r>
              <a:rPr lang="en-GB" dirty="0"/>
              <a:t>Benchmarking will help you identify gaps</a:t>
            </a:r>
          </a:p>
          <a:p>
            <a:pPr lvl="1"/>
            <a:r>
              <a:rPr lang="en-GB" dirty="0"/>
              <a:t>Highlights training needs</a:t>
            </a:r>
          </a:p>
          <a:p>
            <a:pPr lvl="1"/>
            <a:r>
              <a:rPr lang="en-GB" dirty="0"/>
              <a:t>Can help make a case for additional staff</a:t>
            </a:r>
          </a:p>
          <a:p>
            <a:pPr lvl="1"/>
            <a:r>
              <a:rPr lang="en-GB" dirty="0" err="1"/>
              <a:t>DigCurV</a:t>
            </a:r>
            <a:r>
              <a:rPr lang="en-GB" dirty="0"/>
              <a:t> framework can be used as the starting point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92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DigCurV</a:t>
            </a:r>
            <a:r>
              <a:rPr lang="en-GB" dirty="0"/>
              <a:t>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ct val="0"/>
              </a:spcAft>
              <a:buNone/>
              <a:defRPr/>
            </a:pPr>
            <a:r>
              <a:rPr lang="en-GB" sz="2600" b="1" dirty="0" err="1">
                <a:ea typeface="ＭＳ Ｐゴシック" pitchFamily="34" charset="-128"/>
                <a:cs typeface="Arial" charset="0"/>
              </a:rPr>
              <a:t>DigCurV</a:t>
            </a:r>
            <a:r>
              <a:rPr lang="en-GB" sz="2600" b="1" dirty="0">
                <a:ea typeface="ＭＳ Ｐゴシック" pitchFamily="34" charset="-128"/>
                <a:cs typeface="Arial" charset="0"/>
              </a:rPr>
              <a:t> - Digital Curator Vocational Education Europe</a:t>
            </a:r>
            <a:endParaRPr lang="en-GB" b="1" dirty="0">
              <a:ea typeface="ＭＳ Ｐゴシック" pitchFamily="34" charset="-128"/>
              <a:cs typeface="Arial" charset="0"/>
            </a:endParaRPr>
          </a:p>
          <a:p>
            <a:pPr marL="300038" lvl="1" indent="0">
              <a:buNone/>
            </a:pPr>
            <a:r>
              <a:rPr lang="en-GB" altLang="en-US" dirty="0">
                <a:hlinkClick r:id="rId3"/>
              </a:rPr>
              <a:t>http://www.digcur-education.org</a:t>
            </a:r>
            <a:r>
              <a:rPr lang="en-GB" altLang="en-US" dirty="0">
                <a:solidFill>
                  <a:schemeClr val="bg1"/>
                </a:solidFill>
                <a:hlinkClick r:id="rId3"/>
              </a:rPr>
              <a:t>/</a:t>
            </a:r>
            <a:r>
              <a:rPr lang="en-GB" alt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spcAft>
                <a:spcPct val="0"/>
              </a:spcAft>
              <a:buNone/>
              <a:defRPr/>
            </a:pPr>
            <a:r>
              <a:rPr lang="en-GB" sz="2600" b="1" dirty="0">
                <a:ea typeface="ＭＳ Ｐゴシック" pitchFamily="34" charset="-128"/>
              </a:rPr>
              <a:t>Main activities</a:t>
            </a:r>
          </a:p>
          <a:p>
            <a:pPr>
              <a:spcAft>
                <a:spcPct val="0"/>
              </a:spcAft>
              <a:buFontTx/>
              <a:buChar char="•"/>
              <a:defRPr/>
            </a:pPr>
            <a:r>
              <a:rPr lang="en-GB" sz="2600" dirty="0">
                <a:ea typeface="ＭＳ Ｐゴシック" pitchFamily="34" charset="-128"/>
              </a:rPr>
              <a:t>Identified and analysed existing training opportunities and methodologies</a:t>
            </a:r>
          </a:p>
          <a:p>
            <a:pPr lvl="1">
              <a:defRPr/>
            </a:pPr>
            <a:r>
              <a:rPr lang="en-GB" sz="2000" dirty="0">
                <a:ea typeface="ＭＳ Ｐゴシック" pitchFamily="34" charset="-128"/>
              </a:rPr>
              <a:t>Training registry</a:t>
            </a:r>
          </a:p>
          <a:p>
            <a:pPr>
              <a:spcAft>
                <a:spcPct val="0"/>
              </a:spcAft>
              <a:buFontTx/>
              <a:buChar char="•"/>
              <a:defRPr/>
            </a:pPr>
            <a:r>
              <a:rPr lang="en-GB" sz="2600" dirty="0">
                <a:ea typeface="ＭＳ Ｐゴシック" pitchFamily="34" charset="-128"/>
              </a:rPr>
              <a:t>Surveyed training needs</a:t>
            </a:r>
          </a:p>
          <a:p>
            <a:pPr>
              <a:spcAft>
                <a:spcPct val="0"/>
              </a:spcAft>
              <a:buFontTx/>
              <a:buChar char="•"/>
              <a:defRPr/>
            </a:pPr>
            <a:r>
              <a:rPr lang="en-GB" sz="2600" dirty="0">
                <a:ea typeface="ＭＳ Ｐゴシック" pitchFamily="34" charset="-128"/>
              </a:rPr>
              <a:t>Identified key skills and competences</a:t>
            </a:r>
            <a:endParaRPr lang="en-GB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GB" sz="2200" dirty="0">
                <a:ea typeface="ＭＳ Ｐゴシック" pitchFamily="34" charset="-128"/>
              </a:rPr>
              <a:t>Focus groups, job adverts analysis</a:t>
            </a:r>
          </a:p>
          <a:p>
            <a:pPr>
              <a:spcAft>
                <a:spcPct val="0"/>
              </a:spcAft>
              <a:buFontTx/>
              <a:buChar char="•"/>
              <a:defRPr/>
            </a:pPr>
            <a:r>
              <a:rPr lang="en-GB" sz="2600" b="1" dirty="0">
                <a:ea typeface="ＭＳ Ｐゴシック" pitchFamily="34" charset="-128"/>
              </a:rPr>
              <a:t>Created a curriculum framework</a:t>
            </a:r>
          </a:p>
          <a:p>
            <a:pPr>
              <a:spcAft>
                <a:spcPct val="0"/>
              </a:spcAft>
              <a:buFontTx/>
              <a:buChar char="•"/>
              <a:defRPr/>
            </a:pPr>
            <a:r>
              <a:rPr lang="en-GB" sz="2600" dirty="0">
                <a:ea typeface="ＭＳ Ｐゴシック" pitchFamily="34" charset="-128"/>
              </a:rPr>
              <a:t>Tested results within communities </a:t>
            </a:r>
          </a:p>
          <a:p>
            <a:pPr>
              <a:spcAft>
                <a:spcPct val="0"/>
              </a:spcAft>
              <a:buFontTx/>
              <a:buChar char="•"/>
              <a:defRPr/>
            </a:pPr>
            <a:r>
              <a:rPr lang="en-GB" sz="2600" dirty="0">
                <a:ea typeface="ＭＳ Ｐゴシック" pitchFamily="34" charset="-128"/>
              </a:rPr>
              <a:t>Promoted the results for use within and across countries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04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Levels for Training and Development: DPOE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84" y="1772468"/>
            <a:ext cx="5548745" cy="427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80861" y="6021288"/>
            <a:ext cx="8713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600" b="1" dirty="0"/>
              <a:t>From: ‘Training Needs Assessment Survey’ (2010). Digital Preservation Outreach and Education (DPOE). Washington DC, US Library of Congress. dpoe@loc.gov</a:t>
            </a:r>
          </a:p>
        </p:txBody>
      </p:sp>
    </p:spTree>
    <p:extLst>
      <p:ext uri="{BB962C8B-B14F-4D97-AF65-F5344CB8AC3E}">
        <p14:creationId xmlns:p14="http://schemas.microsoft.com/office/powerpoint/2010/main" val="206104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DigCurV</a:t>
            </a:r>
            <a:r>
              <a:rPr lang="en-GB" dirty="0"/>
              <a:t> Lenses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0"/>
              </a:spcAft>
              <a:defRPr/>
            </a:pPr>
            <a:r>
              <a:rPr lang="en-GB" dirty="0">
                <a:ea typeface="ＭＳ Ｐゴシック" pitchFamily="34" charset="-128"/>
              </a:rPr>
              <a:t>Portfolio of three ‘lenses’ to reflect career progression: ‘Practitioner’, ‘Manager’ and ‘Executive’</a:t>
            </a:r>
          </a:p>
          <a:p>
            <a:pPr>
              <a:spcAft>
                <a:spcPct val="0"/>
              </a:spcAft>
              <a:defRPr/>
            </a:pPr>
            <a:r>
              <a:rPr lang="en-GB" dirty="0">
                <a:ea typeface="ＭＳ Ｐゴシック" pitchFamily="34" charset="-128"/>
              </a:rPr>
              <a:t>Indicate digital curation skills and competences, and pathways of skills progression</a:t>
            </a:r>
          </a:p>
          <a:p>
            <a:pPr>
              <a:spcAft>
                <a:spcPct val="0"/>
              </a:spcAft>
              <a:defRPr/>
            </a:pPr>
            <a:r>
              <a:rPr lang="en-GB" dirty="0">
                <a:ea typeface="ＭＳ Ｐゴシック" pitchFamily="34" charset="-128"/>
              </a:rPr>
              <a:t>Framework: i.e. will NOT specify a particular training curriculum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61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Practitioner Lens</a:t>
            </a:r>
          </a:p>
        </p:txBody>
      </p:sp>
      <p:pic>
        <p:nvPicPr>
          <p:cNvPr id="4" name="Picture 4" descr="practitioners_lens_version_5.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081634" cy="4902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79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Mix of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2988" t="35573" r="35825" b="28359"/>
          <a:stretch/>
        </p:blipFill>
        <p:spPr>
          <a:xfrm>
            <a:off x="0" y="1628800"/>
            <a:ext cx="12169351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72808" cy="1152128"/>
          </a:xfrm>
        </p:spPr>
        <p:txBody>
          <a:bodyPr/>
          <a:lstStyle/>
          <a:p>
            <a:r>
              <a:rPr lang="en-GB" dirty="0"/>
              <a:t>Progression Through the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99CC"/>
                </a:solidFill>
              </a:rPr>
              <a:t>Practitioner</a:t>
            </a:r>
          </a:p>
          <a:p>
            <a:r>
              <a:rPr lang="en-GB" dirty="0"/>
              <a:t>MQA2.10 – Is able to maintain documentation in preparation for audit process </a:t>
            </a:r>
          </a:p>
          <a:p>
            <a:pPr marL="0" indent="0">
              <a:buNone/>
            </a:pPr>
            <a:r>
              <a:rPr lang="en-GB" dirty="0">
                <a:solidFill>
                  <a:srgbClr val="008000"/>
                </a:solidFill>
              </a:rPr>
              <a:t>Manager</a:t>
            </a:r>
          </a:p>
          <a:p>
            <a:r>
              <a:rPr lang="en-GB" dirty="0"/>
              <a:t>MQA2.5 – Is able to lead repository through certification process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Executive</a:t>
            </a:r>
          </a:p>
          <a:p>
            <a:r>
              <a:rPr lang="en-GB" dirty="0"/>
              <a:t>MQA2.2 – Is aware of benefits of audit process, and relevance of audit results </a:t>
            </a:r>
          </a:p>
        </p:txBody>
      </p:sp>
    </p:spTree>
    <p:extLst>
      <p:ext uri="{BB962C8B-B14F-4D97-AF65-F5344CB8AC3E}">
        <p14:creationId xmlns:p14="http://schemas.microsoft.com/office/powerpoint/2010/main" val="2338301846"/>
      </p:ext>
    </p:extLst>
  </p:cSld>
  <p:clrMapOvr>
    <a:masterClrMapping/>
  </p:clrMapOvr>
</p:sld>
</file>

<file path=ppt/theme/theme1.xml><?xml version="1.0" encoding="utf-8"?>
<a:theme xmlns:a="http://schemas.openxmlformats.org/drawingml/2006/main" name="DPCShar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9A12ADEB0E794F9A53CB1E6BDEBEF9" ma:contentTypeVersion="2" ma:contentTypeDescription="Create a new document." ma:contentTypeScope="" ma:versionID="df1670300e2094e5568754751430e275">
  <xsd:schema xmlns:xsd="http://www.w3.org/2001/XMLSchema" xmlns:xs="http://www.w3.org/2001/XMLSchema" xmlns:p="http://schemas.microsoft.com/office/2006/metadata/properties" xmlns:ns2="e3cce8e0-2e05-4967-9afc-6d8fd6e34cbf" targetNamespace="http://schemas.microsoft.com/office/2006/metadata/properties" ma:root="true" ma:fieldsID="c0701c6b972f6ba10837a4da62786978" ns2:_="">
    <xsd:import namespace="e3cce8e0-2e05-4967-9afc-6d8fd6e34c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ce8e0-2e05-4967-9afc-6d8fd6e34c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3A0957-BBA9-4769-88F3-68754597922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e3cce8e0-2e05-4967-9afc-6d8fd6e34cb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C5C670-3B58-4CEA-8274-1C194AFF9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cce8e0-2e05-4967-9afc-6d8fd6e34c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8A6C92-E0B7-42FC-9B0B-C9C14F5A89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DPCSaraDay</Template>
  <TotalTime>2071</TotalTime>
  <Words>459</Words>
  <Application>Microsoft Office PowerPoint</Application>
  <PresentationFormat>On-screen Show (4:3)</PresentationFormat>
  <Paragraphs>75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DPCSharon</vt:lpstr>
      <vt:lpstr>PowerPoint Presentation</vt:lpstr>
      <vt:lpstr>The Issues…</vt:lpstr>
      <vt:lpstr>Starting to Make Progress</vt:lpstr>
      <vt:lpstr>The DigCurV Project</vt:lpstr>
      <vt:lpstr>Levels for Training and Development: DPOE</vt:lpstr>
      <vt:lpstr>DigCurV Lenses</vt:lpstr>
      <vt:lpstr>Practitioner Lens</vt:lpstr>
      <vt:lpstr>A Mix of Skills</vt:lpstr>
      <vt:lpstr>Progression Through the Levels</vt:lpstr>
      <vt:lpstr>Using the DigCurV Framework for a Skills Audit</vt:lpstr>
      <vt:lpstr>Other Uses for the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Thomson</dc:creator>
  <cp:lastModifiedBy>Sharon McMeekin</cp:lastModifiedBy>
  <cp:revision>183</cp:revision>
  <dcterms:created xsi:type="dcterms:W3CDTF">2015-04-20T13:42:01Z</dcterms:created>
  <dcterms:modified xsi:type="dcterms:W3CDTF">2016-11-03T08:45:41Z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0x010100749A12ADEB0E794F9A53CB1E6BDEBEF9</vt:lpwstr>
  </property>
</Properties>
</file>